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60" r:id="rId6"/>
    <p:sldId id="312" r:id="rId7"/>
    <p:sldId id="325" r:id="rId8"/>
    <p:sldId id="422" r:id="rId9"/>
    <p:sldId id="411" r:id="rId10"/>
    <p:sldId id="407" r:id="rId11"/>
    <p:sldId id="409" r:id="rId12"/>
    <p:sldId id="408" r:id="rId13"/>
    <p:sldId id="424" r:id="rId14"/>
    <p:sldId id="406" r:id="rId15"/>
    <p:sldId id="410" r:id="rId16"/>
    <p:sldId id="421" r:id="rId17"/>
    <p:sldId id="425" r:id="rId18"/>
    <p:sldId id="414" r:id="rId19"/>
    <p:sldId id="429" r:id="rId20"/>
    <p:sldId id="427" r:id="rId21"/>
    <p:sldId id="428" r:id="rId22"/>
    <p:sldId id="285" r:id="rId23"/>
    <p:sldId id="40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AC4120-0BDB-A3F5-B45D-E518116FA9D7}" name="Tate, Christopher" initials="TC" userId="S::christopher.tate@ed.gov::524eabdd-945e-4086-96c6-73a2f75db8a4" providerId="AD"/>
  <p188:author id="{7ABA8632-F4F6-37C1-011D-D6038E551334}" name="Webber, Brandon" initials="WB" userId="S::Brandon.Webber@ed.gov::65e2fe95-612a-4047-bb9e-b880951d017c" providerId="AD"/>
  <p188:author id="{7B4E4435-22A4-3539-9686-5F5D3A118324}" name="Rigling, Kay" initials="RK" userId="S::Kay.Rigling@ed.gov::bbfa0e28-ba86-4476-b13f-c713aabdb6bc" providerId="AD"/>
  <p188:author id="{86CB9B61-A318-8744-60B2-8FC6694BD2C2}" name="Jimenez, Laura" initials="JL" userId="S::laura.jimenez@ed.gov::e2bf1648-c8a4-4c23-b45e-92665cef33c3" providerId="AD"/>
  <p188:author id="{95B2646D-EA48-D06B-1D4D-937326152957}" name="Timmons, Jennifer" initials="TJ" userId="S::Jennifer.Timmons@ed.gov::cd227e55-4493-4d82-a771-dd611458a756" providerId="AD"/>
  <p188:author id="{0504D071-689E-660F-42A6-BD17EFB561EE}" name="Laven Jones, Sarah" initials="LS" userId="S::sarah.lavenjones@ed.gov::9f04374c-ac1a-4fe3-ae73-ac61d13bf4da" providerId="AD"/>
  <p188:author id="{FF2CD87B-2DFD-FE63-F287-03303FC05C2D}" name="Barlow, Christine" initials="BC" userId="S::christine.barlow@ed.gov::4eb76406-0f4e-4da2-a31b-65af6e865aa8" providerId="AD"/>
  <p188:author id="{EC63FD90-E18A-1DB0-61CC-CF86D38A6E3D}" name="Laven Jones, Sarah" initials="LJS" userId="S::Sarah.LavenJones@ed.gov::9f04374c-ac1a-4fe3-ae73-ac61d13bf4da" providerId="AD"/>
  <p188:author id="{05D380B5-2DBD-BD11-9DFB-53A48836F92D}" name="Jung, Britt E." initials="JE" userId="S::britt.e.jung@ed.gov::6eaa30ea-1f05-44dc-9d89-2605c205af80" providerId="AD"/>
  <p188:author id="{33DFC4C7-AA65-5367-2D45-909A39D79AFA}" name="Barlow, Christine" initials="BC" userId="S::Christine.Barlow@ed.gov::4eb76406-0f4e-4da2-a31b-65af6e865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F89896"/>
    <a:srgbClr val="000099"/>
    <a:srgbClr val="122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F4195-1E18-4801-54B7-8520A129CFA8}" v="628" dt="2023-03-08T19:45:19.428"/>
    <p1510:client id="{43EECB15-D6B3-4825-AFDC-1154FA37CAA1}" v="2320" vWet="2322" dt="2023-03-08T19:44:42.654"/>
    <p1510:client id="{5C0B9574-A1AE-4AB3-94FA-F22B69C865C0}" v="1" dt="2023-03-09T18:25:08.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308" autoAdjust="0"/>
  </p:normalViewPr>
  <p:slideViewPr>
    <p:cSldViewPr snapToGrid="0">
      <p:cViewPr varScale="1">
        <p:scale>
          <a:sx n="43" d="100"/>
          <a:sy n="43" d="100"/>
        </p:scale>
        <p:origin x="315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e, Christopher" userId="524eabdd-945e-4086-96c6-73a2f75db8a4" providerId="ADAL" clId="{7D726C56-F693-48A5-B002-F989C574F626}"/>
    <pc:docChg chg="modSld">
      <pc:chgData name="Tate, Christopher" userId="524eabdd-945e-4086-96c6-73a2f75db8a4" providerId="ADAL" clId="{7D726C56-F693-48A5-B002-F989C574F626}" dt="2023-03-09T19:29:49.340" v="14" actId="6549"/>
      <pc:docMkLst>
        <pc:docMk/>
      </pc:docMkLst>
      <pc:sldChg chg="modNotesTx">
        <pc:chgData name="Tate, Christopher" userId="524eabdd-945e-4086-96c6-73a2f75db8a4" providerId="ADAL" clId="{7D726C56-F693-48A5-B002-F989C574F626}" dt="2023-03-09T19:13:35.333" v="0" actId="20577"/>
        <pc:sldMkLst>
          <pc:docMk/>
          <pc:sldMk cId="636877518" sldId="260"/>
        </pc:sldMkLst>
      </pc:sldChg>
      <pc:sldChg chg="modNotesTx">
        <pc:chgData name="Tate, Christopher" userId="524eabdd-945e-4086-96c6-73a2f75db8a4" providerId="ADAL" clId="{7D726C56-F693-48A5-B002-F989C574F626}" dt="2023-03-09T19:13:38.989" v="1" actId="20577"/>
        <pc:sldMkLst>
          <pc:docMk/>
          <pc:sldMk cId="2847613844" sldId="312"/>
        </pc:sldMkLst>
      </pc:sldChg>
      <pc:sldChg chg="modNotesTx">
        <pc:chgData name="Tate, Christopher" userId="524eabdd-945e-4086-96c6-73a2f75db8a4" providerId="ADAL" clId="{7D726C56-F693-48A5-B002-F989C574F626}" dt="2023-03-09T19:13:42.383" v="2" actId="20577"/>
        <pc:sldMkLst>
          <pc:docMk/>
          <pc:sldMk cId="4235558981" sldId="325"/>
        </pc:sldMkLst>
      </pc:sldChg>
      <pc:sldChg chg="modNotesTx">
        <pc:chgData name="Tate, Christopher" userId="524eabdd-945e-4086-96c6-73a2f75db8a4" providerId="ADAL" clId="{7D726C56-F693-48A5-B002-F989C574F626}" dt="2023-03-09T19:14:18.954" v="7" actId="6549"/>
        <pc:sldMkLst>
          <pc:docMk/>
          <pc:sldMk cId="191592404" sldId="406"/>
        </pc:sldMkLst>
      </pc:sldChg>
      <pc:sldChg chg="modNotesTx">
        <pc:chgData name="Tate, Christopher" userId="524eabdd-945e-4086-96c6-73a2f75db8a4" providerId="ADAL" clId="{7D726C56-F693-48A5-B002-F989C574F626}" dt="2023-03-09T19:13:59.037" v="4" actId="6549"/>
        <pc:sldMkLst>
          <pc:docMk/>
          <pc:sldMk cId="2806403773" sldId="407"/>
        </pc:sldMkLst>
      </pc:sldChg>
      <pc:sldChg chg="modNotesTx">
        <pc:chgData name="Tate, Christopher" userId="524eabdd-945e-4086-96c6-73a2f75db8a4" providerId="ADAL" clId="{7D726C56-F693-48A5-B002-F989C574F626}" dt="2023-03-09T19:14:08.316" v="6" actId="6549"/>
        <pc:sldMkLst>
          <pc:docMk/>
          <pc:sldMk cId="1732851001" sldId="408"/>
        </pc:sldMkLst>
      </pc:sldChg>
      <pc:sldChg chg="modNotesTx">
        <pc:chgData name="Tate, Christopher" userId="524eabdd-945e-4086-96c6-73a2f75db8a4" providerId="ADAL" clId="{7D726C56-F693-48A5-B002-F989C574F626}" dt="2023-03-09T19:14:03.402" v="5" actId="6549"/>
        <pc:sldMkLst>
          <pc:docMk/>
          <pc:sldMk cId="2998241312" sldId="409"/>
        </pc:sldMkLst>
      </pc:sldChg>
      <pc:sldChg chg="modNotesTx">
        <pc:chgData name="Tate, Christopher" userId="524eabdd-945e-4086-96c6-73a2f75db8a4" providerId="ADAL" clId="{7D726C56-F693-48A5-B002-F989C574F626}" dt="2023-03-09T19:17:03.276" v="9" actId="20577"/>
        <pc:sldMkLst>
          <pc:docMk/>
          <pc:sldMk cId="460981978" sldId="410"/>
        </pc:sldMkLst>
      </pc:sldChg>
      <pc:sldChg chg="modNotesTx">
        <pc:chgData name="Tate, Christopher" userId="524eabdd-945e-4086-96c6-73a2f75db8a4" providerId="ADAL" clId="{7D726C56-F693-48A5-B002-F989C574F626}" dt="2023-03-09T19:13:49.867" v="3" actId="6549"/>
        <pc:sldMkLst>
          <pc:docMk/>
          <pc:sldMk cId="4144665689" sldId="411"/>
        </pc:sldMkLst>
      </pc:sldChg>
      <pc:sldChg chg="modNotesTx">
        <pc:chgData name="Tate, Christopher" userId="524eabdd-945e-4086-96c6-73a2f75db8a4" providerId="ADAL" clId="{7D726C56-F693-48A5-B002-F989C574F626}" dt="2023-03-09T19:22:14.653" v="11" actId="6549"/>
        <pc:sldMkLst>
          <pc:docMk/>
          <pc:sldMk cId="796364310" sldId="414"/>
        </pc:sldMkLst>
      </pc:sldChg>
      <pc:sldChg chg="modNotesTx">
        <pc:chgData name="Tate, Christopher" userId="524eabdd-945e-4086-96c6-73a2f75db8a4" providerId="ADAL" clId="{7D726C56-F693-48A5-B002-F989C574F626}" dt="2023-03-09T19:20:42.523" v="10" actId="20577"/>
        <pc:sldMkLst>
          <pc:docMk/>
          <pc:sldMk cId="3578794082" sldId="421"/>
        </pc:sldMkLst>
      </pc:sldChg>
      <pc:sldChg chg="modNotesTx">
        <pc:chgData name="Tate, Christopher" userId="524eabdd-945e-4086-96c6-73a2f75db8a4" providerId="ADAL" clId="{7D726C56-F693-48A5-B002-F989C574F626}" dt="2023-03-09T19:28:54.782" v="13" actId="20577"/>
        <pc:sldMkLst>
          <pc:docMk/>
          <pc:sldMk cId="2134319661" sldId="427"/>
        </pc:sldMkLst>
      </pc:sldChg>
      <pc:sldChg chg="modNotesTx">
        <pc:chgData name="Tate, Christopher" userId="524eabdd-945e-4086-96c6-73a2f75db8a4" providerId="ADAL" clId="{7D726C56-F693-48A5-B002-F989C574F626}" dt="2023-03-09T19:29:49.340" v="14" actId="6549"/>
        <pc:sldMkLst>
          <pc:docMk/>
          <pc:sldMk cId="127060176" sldId="428"/>
        </pc:sldMkLst>
      </pc:sldChg>
      <pc:sldChg chg="modNotesTx">
        <pc:chgData name="Tate, Christopher" userId="524eabdd-945e-4086-96c6-73a2f75db8a4" providerId="ADAL" clId="{7D726C56-F693-48A5-B002-F989C574F626}" dt="2023-03-09T19:26:32.096" v="12" actId="20577"/>
        <pc:sldMkLst>
          <pc:docMk/>
          <pc:sldMk cId="2067471293" sldId="4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472D0-1BE0-4483-85D8-BB45FC9687BB}" type="doc">
      <dgm:prSet loTypeId="urn:microsoft.com/office/officeart/2005/8/layout/chevron1" loCatId="process" qsTypeId="urn:microsoft.com/office/officeart/2005/8/quickstyle/simple1" qsCatId="simple" csTypeId="urn:microsoft.com/office/officeart/2005/8/colors/accent1_4" csCatId="accent1" phldr="1"/>
      <dgm:spPr/>
    </dgm:pt>
    <dgm:pt modelId="{E6495384-DB97-4465-B529-C5A9B14BF0C9}">
      <dgm:prSet phldrT="[Text]" custT="1"/>
      <dgm:spPr/>
      <dgm:t>
        <a:bodyPr/>
        <a:lstStyle/>
        <a:p>
          <a:endParaRPr lang="en-US" sz="1800" b="1">
            <a:solidFill>
              <a:schemeClr val="bg1"/>
            </a:solidFill>
          </a:endParaRPr>
        </a:p>
        <a:p>
          <a:r>
            <a:rPr lang="en-US" sz="1800" b="1">
              <a:solidFill>
                <a:schemeClr val="bg1"/>
              </a:solidFill>
            </a:rPr>
            <a:t>Liquidation</a:t>
          </a:r>
          <a:br>
            <a:rPr lang="en-US" sz="2700">
              <a:solidFill>
                <a:schemeClr val="bg1"/>
              </a:solidFill>
            </a:rPr>
          </a:br>
          <a:endParaRPr lang="en-US" sz="2700">
            <a:solidFill>
              <a:schemeClr val="bg1"/>
            </a:solidFill>
          </a:endParaRPr>
        </a:p>
      </dgm:t>
    </dgm:pt>
    <dgm:pt modelId="{4C919E4D-1EE7-493E-B9E2-48F63559644D}" type="parTrans" cxnId="{132A3448-A9CE-4730-8662-ED384122325E}">
      <dgm:prSet/>
      <dgm:spPr/>
      <dgm:t>
        <a:bodyPr/>
        <a:lstStyle/>
        <a:p>
          <a:endParaRPr lang="en-US"/>
        </a:p>
      </dgm:t>
    </dgm:pt>
    <dgm:pt modelId="{86FA1B2C-9FB5-45C2-B972-C97C89A39481}" type="sibTrans" cxnId="{132A3448-A9CE-4730-8662-ED384122325E}">
      <dgm:prSet/>
      <dgm:spPr/>
      <dgm:t>
        <a:bodyPr/>
        <a:lstStyle/>
        <a:p>
          <a:endParaRPr lang="en-US"/>
        </a:p>
      </dgm:t>
    </dgm:pt>
    <dgm:pt modelId="{48706D4F-61A5-4889-B122-E1935137686F}">
      <dgm:prSet phldrT="[Text]" custT="1"/>
      <dgm:spPr/>
      <dgm:t>
        <a:bodyPr/>
        <a:lstStyle/>
        <a:p>
          <a:endParaRPr lang="en-US" sz="1800" b="1">
            <a:solidFill>
              <a:schemeClr val="bg1"/>
            </a:solidFill>
          </a:endParaRPr>
        </a:p>
        <a:p>
          <a:r>
            <a:rPr lang="en-US" sz="1800" b="1">
              <a:solidFill>
                <a:schemeClr val="bg1"/>
              </a:solidFill>
            </a:rPr>
            <a:t>Suspension</a:t>
          </a:r>
          <a:br>
            <a:rPr lang="en-US" sz="2300">
              <a:solidFill>
                <a:schemeClr val="bg1"/>
              </a:solidFill>
            </a:rPr>
          </a:br>
          <a:endParaRPr lang="en-US" sz="2300">
            <a:solidFill>
              <a:schemeClr val="bg1"/>
            </a:solidFill>
          </a:endParaRPr>
        </a:p>
      </dgm:t>
    </dgm:pt>
    <dgm:pt modelId="{3DCFD722-7FC8-45BF-BE8F-F82E7B554F72}" type="parTrans" cxnId="{A0CFFEC6-4DBF-4588-95A6-D1CD586A4196}">
      <dgm:prSet/>
      <dgm:spPr/>
      <dgm:t>
        <a:bodyPr/>
        <a:lstStyle/>
        <a:p>
          <a:endParaRPr lang="en-US"/>
        </a:p>
      </dgm:t>
    </dgm:pt>
    <dgm:pt modelId="{C004959E-FC71-4EDC-A78F-434207BF95D3}" type="sibTrans" cxnId="{A0CFFEC6-4DBF-4588-95A6-D1CD586A4196}">
      <dgm:prSet/>
      <dgm:spPr/>
      <dgm:t>
        <a:bodyPr/>
        <a:lstStyle/>
        <a:p>
          <a:endParaRPr lang="en-US"/>
        </a:p>
      </dgm:t>
    </dgm:pt>
    <dgm:pt modelId="{48EE6326-829B-456C-A678-7C3284FC3FBC}">
      <dgm:prSet phldrT="[Text]" custT="1"/>
      <dgm:spPr/>
      <dgm:t>
        <a:bodyPr/>
        <a:lstStyle/>
        <a:p>
          <a:endParaRPr lang="en-US" sz="1800" b="1">
            <a:solidFill>
              <a:schemeClr val="bg1"/>
            </a:solidFill>
          </a:endParaRPr>
        </a:p>
        <a:p>
          <a:r>
            <a:rPr lang="en-US" sz="1800" b="1">
              <a:solidFill>
                <a:schemeClr val="bg1"/>
              </a:solidFill>
            </a:rPr>
            <a:t>Manual Closeout</a:t>
          </a:r>
          <a:br>
            <a:rPr lang="en-US" sz="2400" b="1">
              <a:solidFill>
                <a:schemeClr val="bg1"/>
              </a:solidFill>
            </a:rPr>
          </a:br>
          <a:endParaRPr lang="en-US" sz="2400" b="0">
            <a:solidFill>
              <a:schemeClr val="bg1"/>
            </a:solidFill>
          </a:endParaRPr>
        </a:p>
      </dgm:t>
    </dgm:pt>
    <dgm:pt modelId="{B898F493-F2F4-461F-B18C-64D9DA48893B}" type="parTrans" cxnId="{3B0F31B9-1F4F-4188-8DA3-61FFFC3B6496}">
      <dgm:prSet/>
      <dgm:spPr/>
      <dgm:t>
        <a:bodyPr/>
        <a:lstStyle/>
        <a:p>
          <a:endParaRPr lang="en-US"/>
        </a:p>
      </dgm:t>
    </dgm:pt>
    <dgm:pt modelId="{D64BF671-3FDA-48BB-A571-C182FB4C5103}" type="sibTrans" cxnId="{3B0F31B9-1F4F-4188-8DA3-61FFFC3B6496}">
      <dgm:prSet/>
      <dgm:spPr/>
      <dgm:t>
        <a:bodyPr/>
        <a:lstStyle/>
        <a:p>
          <a:endParaRPr lang="en-US"/>
        </a:p>
      </dgm:t>
    </dgm:pt>
    <dgm:pt modelId="{E1F0F8D1-90C8-4264-86BA-17F6E362B3B2}">
      <dgm:prSet custT="1"/>
      <dgm:spPr/>
      <dgm:t>
        <a:bodyPr/>
        <a:lstStyle/>
        <a:p>
          <a:endParaRPr lang="en-US" sz="1800" b="1">
            <a:solidFill>
              <a:schemeClr val="bg1"/>
            </a:solidFill>
          </a:endParaRPr>
        </a:p>
        <a:p>
          <a:r>
            <a:rPr lang="en-US" sz="1800" b="1">
              <a:solidFill>
                <a:schemeClr val="bg1"/>
              </a:solidFill>
            </a:rPr>
            <a:t>Closed</a:t>
          </a:r>
          <a:br>
            <a:rPr lang="en-US" sz="2400">
              <a:solidFill>
                <a:schemeClr val="bg1"/>
              </a:solidFill>
            </a:rPr>
          </a:br>
          <a:endParaRPr lang="en-US" sz="1600">
            <a:solidFill>
              <a:schemeClr val="bg1"/>
            </a:solidFill>
          </a:endParaRPr>
        </a:p>
      </dgm:t>
    </dgm:pt>
    <dgm:pt modelId="{BCE5C9EE-3ADB-41E6-8995-2C1FF16E58BE}" type="parTrans" cxnId="{414D0DAD-4ABB-4D1D-956A-F3E6200978E3}">
      <dgm:prSet/>
      <dgm:spPr/>
      <dgm:t>
        <a:bodyPr/>
        <a:lstStyle/>
        <a:p>
          <a:endParaRPr lang="en-US"/>
        </a:p>
      </dgm:t>
    </dgm:pt>
    <dgm:pt modelId="{F72E5CEA-4050-4F1E-8BEA-E1BD00E5AF7F}" type="sibTrans" cxnId="{414D0DAD-4ABB-4D1D-956A-F3E6200978E3}">
      <dgm:prSet/>
      <dgm:spPr/>
      <dgm:t>
        <a:bodyPr/>
        <a:lstStyle/>
        <a:p>
          <a:endParaRPr lang="en-US"/>
        </a:p>
      </dgm:t>
    </dgm:pt>
    <dgm:pt modelId="{805EE663-FB9B-42E6-B04D-5412DC607CA3}" type="pres">
      <dgm:prSet presAssocID="{053472D0-1BE0-4483-85D8-BB45FC9687BB}" presName="Name0" presStyleCnt="0">
        <dgm:presLayoutVars>
          <dgm:dir/>
          <dgm:animLvl val="lvl"/>
          <dgm:resizeHandles val="exact"/>
        </dgm:presLayoutVars>
      </dgm:prSet>
      <dgm:spPr/>
    </dgm:pt>
    <dgm:pt modelId="{F415621D-EF08-45DE-B3D9-16A4D2173D71}" type="pres">
      <dgm:prSet presAssocID="{E6495384-DB97-4465-B529-C5A9B14BF0C9}" presName="parTxOnly" presStyleLbl="node1" presStyleIdx="0" presStyleCnt="4" custLinFactY="-21778" custLinFactNeighborX="45336" custLinFactNeighborY="-100000">
        <dgm:presLayoutVars>
          <dgm:chMax val="0"/>
          <dgm:chPref val="0"/>
          <dgm:bulletEnabled val="1"/>
        </dgm:presLayoutVars>
      </dgm:prSet>
      <dgm:spPr/>
    </dgm:pt>
    <dgm:pt modelId="{362F1C0C-CCDE-49F2-AC72-E7A1703D1DB3}" type="pres">
      <dgm:prSet presAssocID="{86FA1B2C-9FB5-45C2-B972-C97C89A39481}" presName="parTxOnlySpace" presStyleCnt="0"/>
      <dgm:spPr/>
    </dgm:pt>
    <dgm:pt modelId="{0363E66C-B189-4A3D-BAE5-8AD609433AE2}" type="pres">
      <dgm:prSet presAssocID="{48706D4F-61A5-4889-B122-E1935137686F}" presName="parTxOnly" presStyleLbl="node1" presStyleIdx="1" presStyleCnt="4" custLinFactY="-22850" custLinFactNeighborX="38603" custLinFactNeighborY="-100000">
        <dgm:presLayoutVars>
          <dgm:chMax val="0"/>
          <dgm:chPref val="0"/>
          <dgm:bulletEnabled val="1"/>
        </dgm:presLayoutVars>
      </dgm:prSet>
      <dgm:spPr/>
    </dgm:pt>
    <dgm:pt modelId="{DC444CA5-734C-468A-AC29-1024A11B9424}" type="pres">
      <dgm:prSet presAssocID="{C004959E-FC71-4EDC-A78F-434207BF95D3}" presName="parTxOnlySpace" presStyleCnt="0"/>
      <dgm:spPr/>
    </dgm:pt>
    <dgm:pt modelId="{CEA20B28-2F50-467C-8E88-24E56E9F6892}" type="pres">
      <dgm:prSet presAssocID="{48EE6326-829B-456C-A678-7C3284FC3FBC}" presName="parTxOnly" presStyleLbl="node1" presStyleIdx="2" presStyleCnt="4" custLinFactY="-23197" custLinFactNeighborX="11165" custLinFactNeighborY="-100000">
        <dgm:presLayoutVars>
          <dgm:chMax val="0"/>
          <dgm:chPref val="0"/>
          <dgm:bulletEnabled val="1"/>
        </dgm:presLayoutVars>
      </dgm:prSet>
      <dgm:spPr/>
    </dgm:pt>
    <dgm:pt modelId="{54DCD15E-175A-4E0F-805D-87233AC28E16}" type="pres">
      <dgm:prSet presAssocID="{D64BF671-3FDA-48BB-A571-C182FB4C5103}" presName="parTxOnlySpace" presStyleCnt="0"/>
      <dgm:spPr/>
    </dgm:pt>
    <dgm:pt modelId="{A9A3F327-EE73-401D-97A6-9B000184D6BF}" type="pres">
      <dgm:prSet presAssocID="{E1F0F8D1-90C8-4264-86BA-17F6E362B3B2}" presName="parTxOnly" presStyleLbl="node1" presStyleIdx="3" presStyleCnt="4" custScaleX="94887" custScaleY="95538" custLinFactY="-22866" custLinFactNeighborX="26193" custLinFactNeighborY="-100000">
        <dgm:presLayoutVars>
          <dgm:chMax val="0"/>
          <dgm:chPref val="0"/>
          <dgm:bulletEnabled val="1"/>
        </dgm:presLayoutVars>
      </dgm:prSet>
      <dgm:spPr/>
    </dgm:pt>
  </dgm:ptLst>
  <dgm:cxnLst>
    <dgm:cxn modelId="{6574E634-03B6-455D-84B4-FB2F9D3CC5C8}" type="presOf" srcId="{48EE6326-829B-456C-A678-7C3284FC3FBC}" destId="{CEA20B28-2F50-467C-8E88-24E56E9F6892}" srcOrd="0" destOrd="0" presId="urn:microsoft.com/office/officeart/2005/8/layout/chevron1"/>
    <dgm:cxn modelId="{6A7E355B-B2F7-487D-A9FF-AB3C397BA970}" type="presOf" srcId="{E1F0F8D1-90C8-4264-86BA-17F6E362B3B2}" destId="{A9A3F327-EE73-401D-97A6-9B000184D6BF}" srcOrd="0" destOrd="0" presId="urn:microsoft.com/office/officeart/2005/8/layout/chevron1"/>
    <dgm:cxn modelId="{132A3448-A9CE-4730-8662-ED384122325E}" srcId="{053472D0-1BE0-4483-85D8-BB45FC9687BB}" destId="{E6495384-DB97-4465-B529-C5A9B14BF0C9}" srcOrd="0" destOrd="0" parTransId="{4C919E4D-1EE7-493E-B9E2-48F63559644D}" sibTransId="{86FA1B2C-9FB5-45C2-B972-C97C89A39481}"/>
    <dgm:cxn modelId="{F44F1855-1BD2-47F6-8B50-8568D79C97D5}" type="presOf" srcId="{E6495384-DB97-4465-B529-C5A9B14BF0C9}" destId="{F415621D-EF08-45DE-B3D9-16A4D2173D71}" srcOrd="0" destOrd="0" presId="urn:microsoft.com/office/officeart/2005/8/layout/chevron1"/>
    <dgm:cxn modelId="{414D0DAD-4ABB-4D1D-956A-F3E6200978E3}" srcId="{053472D0-1BE0-4483-85D8-BB45FC9687BB}" destId="{E1F0F8D1-90C8-4264-86BA-17F6E362B3B2}" srcOrd="3" destOrd="0" parTransId="{BCE5C9EE-3ADB-41E6-8995-2C1FF16E58BE}" sibTransId="{F72E5CEA-4050-4F1E-8BEA-E1BD00E5AF7F}"/>
    <dgm:cxn modelId="{9F9D59B3-C8E0-478B-9510-3DE61336ECCE}" type="presOf" srcId="{053472D0-1BE0-4483-85D8-BB45FC9687BB}" destId="{805EE663-FB9B-42E6-B04D-5412DC607CA3}" srcOrd="0" destOrd="0" presId="urn:microsoft.com/office/officeart/2005/8/layout/chevron1"/>
    <dgm:cxn modelId="{3B0F31B9-1F4F-4188-8DA3-61FFFC3B6496}" srcId="{053472D0-1BE0-4483-85D8-BB45FC9687BB}" destId="{48EE6326-829B-456C-A678-7C3284FC3FBC}" srcOrd="2" destOrd="0" parTransId="{B898F493-F2F4-461F-B18C-64D9DA48893B}" sibTransId="{D64BF671-3FDA-48BB-A571-C182FB4C5103}"/>
    <dgm:cxn modelId="{FB2577C4-505D-4551-B5EA-F1BC8C78E984}" type="presOf" srcId="{48706D4F-61A5-4889-B122-E1935137686F}" destId="{0363E66C-B189-4A3D-BAE5-8AD609433AE2}" srcOrd="0" destOrd="0" presId="urn:microsoft.com/office/officeart/2005/8/layout/chevron1"/>
    <dgm:cxn modelId="{A0CFFEC6-4DBF-4588-95A6-D1CD586A4196}" srcId="{053472D0-1BE0-4483-85D8-BB45FC9687BB}" destId="{48706D4F-61A5-4889-B122-E1935137686F}" srcOrd="1" destOrd="0" parTransId="{3DCFD722-7FC8-45BF-BE8F-F82E7B554F72}" sibTransId="{C004959E-FC71-4EDC-A78F-434207BF95D3}"/>
    <dgm:cxn modelId="{BBBE5EE5-F5B1-486B-AF08-BE67C388D320}" type="presParOf" srcId="{805EE663-FB9B-42E6-B04D-5412DC607CA3}" destId="{F415621D-EF08-45DE-B3D9-16A4D2173D71}" srcOrd="0" destOrd="0" presId="urn:microsoft.com/office/officeart/2005/8/layout/chevron1"/>
    <dgm:cxn modelId="{5FE1F3AF-F07A-49CA-BB80-D98977007316}" type="presParOf" srcId="{805EE663-FB9B-42E6-B04D-5412DC607CA3}" destId="{362F1C0C-CCDE-49F2-AC72-E7A1703D1DB3}" srcOrd="1" destOrd="0" presId="urn:microsoft.com/office/officeart/2005/8/layout/chevron1"/>
    <dgm:cxn modelId="{890E1F4C-9E82-4556-828F-58BCFED0CDE6}" type="presParOf" srcId="{805EE663-FB9B-42E6-B04D-5412DC607CA3}" destId="{0363E66C-B189-4A3D-BAE5-8AD609433AE2}" srcOrd="2" destOrd="0" presId="urn:microsoft.com/office/officeart/2005/8/layout/chevron1"/>
    <dgm:cxn modelId="{585175E4-DE15-47CA-963F-18C3CA220CD6}" type="presParOf" srcId="{805EE663-FB9B-42E6-B04D-5412DC607CA3}" destId="{DC444CA5-734C-468A-AC29-1024A11B9424}" srcOrd="3" destOrd="0" presId="urn:microsoft.com/office/officeart/2005/8/layout/chevron1"/>
    <dgm:cxn modelId="{C9E8E3AD-3F15-48A2-AC5F-C93F712B089D}" type="presParOf" srcId="{805EE663-FB9B-42E6-B04D-5412DC607CA3}" destId="{CEA20B28-2F50-467C-8E88-24E56E9F6892}" srcOrd="4" destOrd="0" presId="urn:microsoft.com/office/officeart/2005/8/layout/chevron1"/>
    <dgm:cxn modelId="{E879CB63-8DF7-47B3-94E2-13F87AF19B93}" type="presParOf" srcId="{805EE663-FB9B-42E6-B04D-5412DC607CA3}" destId="{54DCD15E-175A-4E0F-805D-87233AC28E16}" srcOrd="5" destOrd="0" presId="urn:microsoft.com/office/officeart/2005/8/layout/chevron1"/>
    <dgm:cxn modelId="{EE956B20-103E-4B2F-8877-E5FA9F5EDFB5}" type="presParOf" srcId="{805EE663-FB9B-42E6-B04D-5412DC607CA3}" destId="{A9A3F327-EE73-401D-97A6-9B000184D6BF}"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472D0-1BE0-4483-85D8-BB45FC9687BB}" type="doc">
      <dgm:prSet loTypeId="urn:microsoft.com/office/officeart/2005/8/layout/chevron1" loCatId="process" qsTypeId="urn:microsoft.com/office/officeart/2005/8/quickstyle/simple1" qsCatId="simple" csTypeId="urn:microsoft.com/office/officeart/2005/8/colors/accent1_4" csCatId="accent1" phldr="1"/>
      <dgm:spPr/>
    </dgm:pt>
    <dgm:pt modelId="{E6495384-DB97-4465-B529-C5A9B14BF0C9}">
      <dgm:prSet phldrT="[Text]" custT="1"/>
      <dgm:spPr/>
      <dgm:t>
        <a:bodyPr/>
        <a:lstStyle/>
        <a:p>
          <a:endParaRPr lang="en-US" sz="1800" b="1">
            <a:solidFill>
              <a:schemeClr val="bg1"/>
            </a:solidFill>
          </a:endParaRPr>
        </a:p>
        <a:p>
          <a:r>
            <a:rPr lang="en-US" sz="1800" b="1">
              <a:solidFill>
                <a:schemeClr val="bg1"/>
              </a:solidFill>
            </a:rPr>
            <a:t>Liquidation</a:t>
          </a:r>
          <a:br>
            <a:rPr lang="en-US" sz="2700">
              <a:solidFill>
                <a:schemeClr val="bg1"/>
              </a:solidFill>
            </a:rPr>
          </a:br>
          <a:endParaRPr lang="en-US" sz="2700">
            <a:solidFill>
              <a:schemeClr val="bg1"/>
            </a:solidFill>
          </a:endParaRPr>
        </a:p>
      </dgm:t>
    </dgm:pt>
    <dgm:pt modelId="{4C919E4D-1EE7-493E-B9E2-48F63559644D}" type="parTrans" cxnId="{132A3448-A9CE-4730-8662-ED384122325E}">
      <dgm:prSet/>
      <dgm:spPr/>
      <dgm:t>
        <a:bodyPr/>
        <a:lstStyle/>
        <a:p>
          <a:endParaRPr lang="en-US"/>
        </a:p>
      </dgm:t>
    </dgm:pt>
    <dgm:pt modelId="{86FA1B2C-9FB5-45C2-B972-C97C89A39481}" type="sibTrans" cxnId="{132A3448-A9CE-4730-8662-ED384122325E}">
      <dgm:prSet/>
      <dgm:spPr/>
      <dgm:t>
        <a:bodyPr/>
        <a:lstStyle/>
        <a:p>
          <a:endParaRPr lang="en-US"/>
        </a:p>
      </dgm:t>
    </dgm:pt>
    <dgm:pt modelId="{48706D4F-61A5-4889-B122-E1935137686F}">
      <dgm:prSet phldrT="[Text]" custT="1"/>
      <dgm:spPr/>
      <dgm:t>
        <a:bodyPr/>
        <a:lstStyle/>
        <a:p>
          <a:endParaRPr lang="en-US" sz="1800" b="1">
            <a:solidFill>
              <a:schemeClr val="bg1"/>
            </a:solidFill>
          </a:endParaRPr>
        </a:p>
        <a:p>
          <a:r>
            <a:rPr lang="en-US" sz="1800" b="1">
              <a:solidFill>
                <a:schemeClr val="bg1"/>
              </a:solidFill>
            </a:rPr>
            <a:t>Suspension</a:t>
          </a:r>
          <a:br>
            <a:rPr lang="en-US" sz="2300">
              <a:solidFill>
                <a:schemeClr val="bg1"/>
              </a:solidFill>
            </a:rPr>
          </a:br>
          <a:endParaRPr lang="en-US" sz="2300">
            <a:solidFill>
              <a:schemeClr val="bg1"/>
            </a:solidFill>
          </a:endParaRPr>
        </a:p>
      </dgm:t>
    </dgm:pt>
    <dgm:pt modelId="{3DCFD722-7FC8-45BF-BE8F-F82E7B554F72}" type="parTrans" cxnId="{A0CFFEC6-4DBF-4588-95A6-D1CD586A4196}">
      <dgm:prSet/>
      <dgm:spPr/>
      <dgm:t>
        <a:bodyPr/>
        <a:lstStyle/>
        <a:p>
          <a:endParaRPr lang="en-US"/>
        </a:p>
      </dgm:t>
    </dgm:pt>
    <dgm:pt modelId="{C004959E-FC71-4EDC-A78F-434207BF95D3}" type="sibTrans" cxnId="{A0CFFEC6-4DBF-4588-95A6-D1CD586A4196}">
      <dgm:prSet/>
      <dgm:spPr/>
      <dgm:t>
        <a:bodyPr/>
        <a:lstStyle/>
        <a:p>
          <a:endParaRPr lang="en-US"/>
        </a:p>
      </dgm:t>
    </dgm:pt>
    <dgm:pt modelId="{48EE6326-829B-456C-A678-7C3284FC3FBC}">
      <dgm:prSet phldrT="[Text]" custT="1"/>
      <dgm:spPr/>
      <dgm:t>
        <a:bodyPr/>
        <a:lstStyle/>
        <a:p>
          <a:endParaRPr lang="en-US" sz="1800" b="1">
            <a:solidFill>
              <a:schemeClr val="bg1"/>
            </a:solidFill>
          </a:endParaRPr>
        </a:p>
        <a:p>
          <a:r>
            <a:rPr lang="en-US" sz="1800" b="1">
              <a:solidFill>
                <a:schemeClr val="bg1"/>
              </a:solidFill>
            </a:rPr>
            <a:t>Manual Closeout</a:t>
          </a:r>
          <a:br>
            <a:rPr lang="en-US" sz="2400" b="1">
              <a:solidFill>
                <a:schemeClr val="bg1"/>
              </a:solidFill>
            </a:rPr>
          </a:br>
          <a:endParaRPr lang="en-US" sz="2400" b="0">
            <a:solidFill>
              <a:schemeClr val="bg1"/>
            </a:solidFill>
          </a:endParaRPr>
        </a:p>
      </dgm:t>
    </dgm:pt>
    <dgm:pt modelId="{B898F493-F2F4-461F-B18C-64D9DA48893B}" type="parTrans" cxnId="{3B0F31B9-1F4F-4188-8DA3-61FFFC3B6496}">
      <dgm:prSet/>
      <dgm:spPr/>
      <dgm:t>
        <a:bodyPr/>
        <a:lstStyle/>
        <a:p>
          <a:endParaRPr lang="en-US"/>
        </a:p>
      </dgm:t>
    </dgm:pt>
    <dgm:pt modelId="{D64BF671-3FDA-48BB-A571-C182FB4C5103}" type="sibTrans" cxnId="{3B0F31B9-1F4F-4188-8DA3-61FFFC3B6496}">
      <dgm:prSet/>
      <dgm:spPr/>
      <dgm:t>
        <a:bodyPr/>
        <a:lstStyle/>
        <a:p>
          <a:endParaRPr lang="en-US"/>
        </a:p>
      </dgm:t>
    </dgm:pt>
    <dgm:pt modelId="{E1F0F8D1-90C8-4264-86BA-17F6E362B3B2}">
      <dgm:prSet custT="1"/>
      <dgm:spPr/>
      <dgm:t>
        <a:bodyPr/>
        <a:lstStyle/>
        <a:p>
          <a:endParaRPr lang="en-US" sz="1800" b="1">
            <a:solidFill>
              <a:schemeClr val="bg1"/>
            </a:solidFill>
          </a:endParaRPr>
        </a:p>
        <a:p>
          <a:r>
            <a:rPr lang="en-US" sz="1800" b="1">
              <a:solidFill>
                <a:schemeClr val="bg1"/>
              </a:solidFill>
            </a:rPr>
            <a:t>Closed</a:t>
          </a:r>
          <a:br>
            <a:rPr lang="en-US" sz="2400">
              <a:solidFill>
                <a:schemeClr val="bg1"/>
              </a:solidFill>
            </a:rPr>
          </a:br>
          <a:endParaRPr lang="en-US" sz="1600">
            <a:solidFill>
              <a:schemeClr val="bg1"/>
            </a:solidFill>
          </a:endParaRPr>
        </a:p>
      </dgm:t>
    </dgm:pt>
    <dgm:pt modelId="{BCE5C9EE-3ADB-41E6-8995-2C1FF16E58BE}" type="parTrans" cxnId="{414D0DAD-4ABB-4D1D-956A-F3E6200978E3}">
      <dgm:prSet/>
      <dgm:spPr/>
      <dgm:t>
        <a:bodyPr/>
        <a:lstStyle/>
        <a:p>
          <a:endParaRPr lang="en-US"/>
        </a:p>
      </dgm:t>
    </dgm:pt>
    <dgm:pt modelId="{F72E5CEA-4050-4F1E-8BEA-E1BD00E5AF7F}" type="sibTrans" cxnId="{414D0DAD-4ABB-4D1D-956A-F3E6200978E3}">
      <dgm:prSet/>
      <dgm:spPr/>
      <dgm:t>
        <a:bodyPr/>
        <a:lstStyle/>
        <a:p>
          <a:endParaRPr lang="en-US"/>
        </a:p>
      </dgm:t>
    </dgm:pt>
    <dgm:pt modelId="{805EE663-FB9B-42E6-B04D-5412DC607CA3}" type="pres">
      <dgm:prSet presAssocID="{053472D0-1BE0-4483-85D8-BB45FC9687BB}" presName="Name0" presStyleCnt="0">
        <dgm:presLayoutVars>
          <dgm:dir/>
          <dgm:animLvl val="lvl"/>
          <dgm:resizeHandles val="exact"/>
        </dgm:presLayoutVars>
      </dgm:prSet>
      <dgm:spPr/>
    </dgm:pt>
    <dgm:pt modelId="{F415621D-EF08-45DE-B3D9-16A4D2173D71}" type="pres">
      <dgm:prSet presAssocID="{E6495384-DB97-4465-B529-C5A9B14BF0C9}" presName="parTxOnly" presStyleLbl="node1" presStyleIdx="0" presStyleCnt="4" custLinFactY="-21778" custLinFactNeighborX="45336" custLinFactNeighborY="-100000">
        <dgm:presLayoutVars>
          <dgm:chMax val="0"/>
          <dgm:chPref val="0"/>
          <dgm:bulletEnabled val="1"/>
        </dgm:presLayoutVars>
      </dgm:prSet>
      <dgm:spPr/>
    </dgm:pt>
    <dgm:pt modelId="{362F1C0C-CCDE-49F2-AC72-E7A1703D1DB3}" type="pres">
      <dgm:prSet presAssocID="{86FA1B2C-9FB5-45C2-B972-C97C89A39481}" presName="parTxOnlySpace" presStyleCnt="0"/>
      <dgm:spPr/>
    </dgm:pt>
    <dgm:pt modelId="{0363E66C-B189-4A3D-BAE5-8AD609433AE2}" type="pres">
      <dgm:prSet presAssocID="{48706D4F-61A5-4889-B122-E1935137686F}" presName="parTxOnly" presStyleLbl="node1" presStyleIdx="1" presStyleCnt="4" custLinFactY="-22850" custLinFactNeighborX="38603" custLinFactNeighborY="-100000">
        <dgm:presLayoutVars>
          <dgm:chMax val="0"/>
          <dgm:chPref val="0"/>
          <dgm:bulletEnabled val="1"/>
        </dgm:presLayoutVars>
      </dgm:prSet>
      <dgm:spPr/>
    </dgm:pt>
    <dgm:pt modelId="{DC444CA5-734C-468A-AC29-1024A11B9424}" type="pres">
      <dgm:prSet presAssocID="{C004959E-FC71-4EDC-A78F-434207BF95D3}" presName="parTxOnlySpace" presStyleCnt="0"/>
      <dgm:spPr/>
    </dgm:pt>
    <dgm:pt modelId="{CEA20B28-2F50-467C-8E88-24E56E9F6892}" type="pres">
      <dgm:prSet presAssocID="{48EE6326-829B-456C-A678-7C3284FC3FBC}" presName="parTxOnly" presStyleLbl="node1" presStyleIdx="2" presStyleCnt="4" custLinFactY="-23197" custLinFactNeighborX="11165" custLinFactNeighborY="-100000">
        <dgm:presLayoutVars>
          <dgm:chMax val="0"/>
          <dgm:chPref val="0"/>
          <dgm:bulletEnabled val="1"/>
        </dgm:presLayoutVars>
      </dgm:prSet>
      <dgm:spPr/>
    </dgm:pt>
    <dgm:pt modelId="{54DCD15E-175A-4E0F-805D-87233AC28E16}" type="pres">
      <dgm:prSet presAssocID="{D64BF671-3FDA-48BB-A571-C182FB4C5103}" presName="parTxOnlySpace" presStyleCnt="0"/>
      <dgm:spPr/>
    </dgm:pt>
    <dgm:pt modelId="{A9A3F327-EE73-401D-97A6-9B000184D6BF}" type="pres">
      <dgm:prSet presAssocID="{E1F0F8D1-90C8-4264-86BA-17F6E362B3B2}" presName="parTxOnly" presStyleLbl="node1" presStyleIdx="3" presStyleCnt="4" custScaleX="94887" custScaleY="95538" custLinFactY="-22866" custLinFactNeighborX="26193" custLinFactNeighborY="-100000">
        <dgm:presLayoutVars>
          <dgm:chMax val="0"/>
          <dgm:chPref val="0"/>
          <dgm:bulletEnabled val="1"/>
        </dgm:presLayoutVars>
      </dgm:prSet>
      <dgm:spPr/>
    </dgm:pt>
  </dgm:ptLst>
  <dgm:cxnLst>
    <dgm:cxn modelId="{6574E634-03B6-455D-84B4-FB2F9D3CC5C8}" type="presOf" srcId="{48EE6326-829B-456C-A678-7C3284FC3FBC}" destId="{CEA20B28-2F50-467C-8E88-24E56E9F6892}" srcOrd="0" destOrd="0" presId="urn:microsoft.com/office/officeart/2005/8/layout/chevron1"/>
    <dgm:cxn modelId="{6A7E355B-B2F7-487D-A9FF-AB3C397BA970}" type="presOf" srcId="{E1F0F8D1-90C8-4264-86BA-17F6E362B3B2}" destId="{A9A3F327-EE73-401D-97A6-9B000184D6BF}" srcOrd="0" destOrd="0" presId="urn:microsoft.com/office/officeart/2005/8/layout/chevron1"/>
    <dgm:cxn modelId="{132A3448-A9CE-4730-8662-ED384122325E}" srcId="{053472D0-1BE0-4483-85D8-BB45FC9687BB}" destId="{E6495384-DB97-4465-B529-C5A9B14BF0C9}" srcOrd="0" destOrd="0" parTransId="{4C919E4D-1EE7-493E-B9E2-48F63559644D}" sibTransId="{86FA1B2C-9FB5-45C2-B972-C97C89A39481}"/>
    <dgm:cxn modelId="{F44F1855-1BD2-47F6-8B50-8568D79C97D5}" type="presOf" srcId="{E6495384-DB97-4465-B529-C5A9B14BF0C9}" destId="{F415621D-EF08-45DE-B3D9-16A4D2173D71}" srcOrd="0" destOrd="0" presId="urn:microsoft.com/office/officeart/2005/8/layout/chevron1"/>
    <dgm:cxn modelId="{414D0DAD-4ABB-4D1D-956A-F3E6200978E3}" srcId="{053472D0-1BE0-4483-85D8-BB45FC9687BB}" destId="{E1F0F8D1-90C8-4264-86BA-17F6E362B3B2}" srcOrd="3" destOrd="0" parTransId="{BCE5C9EE-3ADB-41E6-8995-2C1FF16E58BE}" sibTransId="{F72E5CEA-4050-4F1E-8BEA-E1BD00E5AF7F}"/>
    <dgm:cxn modelId="{9F9D59B3-C8E0-478B-9510-3DE61336ECCE}" type="presOf" srcId="{053472D0-1BE0-4483-85D8-BB45FC9687BB}" destId="{805EE663-FB9B-42E6-B04D-5412DC607CA3}" srcOrd="0" destOrd="0" presId="urn:microsoft.com/office/officeart/2005/8/layout/chevron1"/>
    <dgm:cxn modelId="{3B0F31B9-1F4F-4188-8DA3-61FFFC3B6496}" srcId="{053472D0-1BE0-4483-85D8-BB45FC9687BB}" destId="{48EE6326-829B-456C-A678-7C3284FC3FBC}" srcOrd="2" destOrd="0" parTransId="{B898F493-F2F4-461F-B18C-64D9DA48893B}" sibTransId="{D64BF671-3FDA-48BB-A571-C182FB4C5103}"/>
    <dgm:cxn modelId="{FB2577C4-505D-4551-B5EA-F1BC8C78E984}" type="presOf" srcId="{48706D4F-61A5-4889-B122-E1935137686F}" destId="{0363E66C-B189-4A3D-BAE5-8AD609433AE2}" srcOrd="0" destOrd="0" presId="urn:microsoft.com/office/officeart/2005/8/layout/chevron1"/>
    <dgm:cxn modelId="{A0CFFEC6-4DBF-4588-95A6-D1CD586A4196}" srcId="{053472D0-1BE0-4483-85D8-BB45FC9687BB}" destId="{48706D4F-61A5-4889-B122-E1935137686F}" srcOrd="1" destOrd="0" parTransId="{3DCFD722-7FC8-45BF-BE8F-F82E7B554F72}" sibTransId="{C004959E-FC71-4EDC-A78F-434207BF95D3}"/>
    <dgm:cxn modelId="{BBBE5EE5-F5B1-486B-AF08-BE67C388D320}" type="presParOf" srcId="{805EE663-FB9B-42E6-B04D-5412DC607CA3}" destId="{F415621D-EF08-45DE-B3D9-16A4D2173D71}" srcOrd="0" destOrd="0" presId="urn:microsoft.com/office/officeart/2005/8/layout/chevron1"/>
    <dgm:cxn modelId="{5FE1F3AF-F07A-49CA-BB80-D98977007316}" type="presParOf" srcId="{805EE663-FB9B-42E6-B04D-5412DC607CA3}" destId="{362F1C0C-CCDE-49F2-AC72-E7A1703D1DB3}" srcOrd="1" destOrd="0" presId="urn:microsoft.com/office/officeart/2005/8/layout/chevron1"/>
    <dgm:cxn modelId="{890E1F4C-9E82-4556-828F-58BCFED0CDE6}" type="presParOf" srcId="{805EE663-FB9B-42E6-B04D-5412DC607CA3}" destId="{0363E66C-B189-4A3D-BAE5-8AD609433AE2}" srcOrd="2" destOrd="0" presId="urn:microsoft.com/office/officeart/2005/8/layout/chevron1"/>
    <dgm:cxn modelId="{585175E4-DE15-47CA-963F-18C3CA220CD6}" type="presParOf" srcId="{805EE663-FB9B-42E6-B04D-5412DC607CA3}" destId="{DC444CA5-734C-468A-AC29-1024A11B9424}" srcOrd="3" destOrd="0" presId="urn:microsoft.com/office/officeart/2005/8/layout/chevron1"/>
    <dgm:cxn modelId="{C9E8E3AD-3F15-48A2-AC5F-C93F712B089D}" type="presParOf" srcId="{805EE663-FB9B-42E6-B04D-5412DC607CA3}" destId="{CEA20B28-2F50-467C-8E88-24E56E9F6892}" srcOrd="4" destOrd="0" presId="urn:microsoft.com/office/officeart/2005/8/layout/chevron1"/>
    <dgm:cxn modelId="{E879CB63-8DF7-47B3-94E2-13F87AF19B93}" type="presParOf" srcId="{805EE663-FB9B-42E6-B04D-5412DC607CA3}" destId="{54DCD15E-175A-4E0F-805D-87233AC28E16}" srcOrd="5" destOrd="0" presId="urn:microsoft.com/office/officeart/2005/8/layout/chevron1"/>
    <dgm:cxn modelId="{EE956B20-103E-4B2F-8877-E5FA9F5EDFB5}" type="presParOf" srcId="{805EE663-FB9B-42E6-B04D-5412DC607CA3}" destId="{A9A3F327-EE73-401D-97A6-9B000184D6BF}"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5621D-EF08-45DE-B3D9-16A4D2173D71}">
      <dsp:nvSpPr>
        <dsp:cNvPr id="0" name=""/>
        <dsp:cNvSpPr/>
      </dsp:nvSpPr>
      <dsp:spPr>
        <a:xfrm>
          <a:off x="125951" y="0"/>
          <a:ext cx="2725452" cy="1090181"/>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Liquidation</a:t>
          </a:r>
          <a:br>
            <a:rPr lang="en-US" sz="2700" kern="1200">
              <a:solidFill>
                <a:schemeClr val="bg1"/>
              </a:solidFill>
            </a:rPr>
          </a:br>
          <a:endParaRPr lang="en-US" sz="2700" kern="1200">
            <a:solidFill>
              <a:schemeClr val="bg1"/>
            </a:solidFill>
          </a:endParaRPr>
        </a:p>
      </dsp:txBody>
      <dsp:txXfrm>
        <a:off x="671042" y="0"/>
        <a:ext cx="1635271" cy="1090181"/>
      </dsp:txXfrm>
    </dsp:sp>
    <dsp:sp modelId="{0363E66C-B189-4A3D-BAE5-8AD609433AE2}">
      <dsp:nvSpPr>
        <dsp:cNvPr id="0" name=""/>
        <dsp:cNvSpPr/>
      </dsp:nvSpPr>
      <dsp:spPr>
        <a:xfrm>
          <a:off x="2560507" y="0"/>
          <a:ext cx="2725452" cy="1090181"/>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Suspension</a:t>
          </a:r>
          <a:br>
            <a:rPr lang="en-US" sz="2300" kern="1200">
              <a:solidFill>
                <a:schemeClr val="bg1"/>
              </a:solidFill>
            </a:rPr>
          </a:br>
          <a:endParaRPr lang="en-US" sz="2300" kern="1200">
            <a:solidFill>
              <a:schemeClr val="bg1"/>
            </a:solidFill>
          </a:endParaRPr>
        </a:p>
      </dsp:txBody>
      <dsp:txXfrm>
        <a:off x="3105598" y="0"/>
        <a:ext cx="1635271" cy="1090181"/>
      </dsp:txXfrm>
    </dsp:sp>
    <dsp:sp modelId="{CEA20B28-2F50-467C-8E88-24E56E9F6892}">
      <dsp:nvSpPr>
        <dsp:cNvPr id="0" name=""/>
        <dsp:cNvSpPr/>
      </dsp:nvSpPr>
      <dsp:spPr>
        <a:xfrm>
          <a:off x="4938634" y="0"/>
          <a:ext cx="2725452" cy="1090181"/>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Manual Closeout</a:t>
          </a:r>
          <a:br>
            <a:rPr lang="en-US" sz="2400" b="1" kern="1200">
              <a:solidFill>
                <a:schemeClr val="bg1"/>
              </a:solidFill>
            </a:rPr>
          </a:br>
          <a:endParaRPr lang="en-US" sz="2400" b="0" kern="1200">
            <a:solidFill>
              <a:schemeClr val="bg1"/>
            </a:solidFill>
          </a:endParaRPr>
        </a:p>
      </dsp:txBody>
      <dsp:txXfrm>
        <a:off x="5483725" y="0"/>
        <a:ext cx="1635271" cy="1090181"/>
      </dsp:txXfrm>
    </dsp:sp>
    <dsp:sp modelId="{A9A3F327-EE73-401D-97A6-9B000184D6BF}">
      <dsp:nvSpPr>
        <dsp:cNvPr id="0" name=""/>
        <dsp:cNvSpPr/>
      </dsp:nvSpPr>
      <dsp:spPr>
        <a:xfrm>
          <a:off x="7363501" y="0"/>
          <a:ext cx="2586100" cy="1041537"/>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Closed</a:t>
          </a:r>
          <a:br>
            <a:rPr lang="en-US" sz="2400" kern="1200">
              <a:solidFill>
                <a:schemeClr val="bg1"/>
              </a:solidFill>
            </a:rPr>
          </a:br>
          <a:endParaRPr lang="en-US" sz="1600" kern="1200">
            <a:solidFill>
              <a:schemeClr val="bg1"/>
            </a:solidFill>
          </a:endParaRPr>
        </a:p>
      </dsp:txBody>
      <dsp:txXfrm>
        <a:off x="7884270" y="0"/>
        <a:ext cx="1544563" cy="1041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5621D-EF08-45DE-B3D9-16A4D2173D71}">
      <dsp:nvSpPr>
        <dsp:cNvPr id="0" name=""/>
        <dsp:cNvSpPr/>
      </dsp:nvSpPr>
      <dsp:spPr>
        <a:xfrm>
          <a:off x="125951" y="0"/>
          <a:ext cx="2725452" cy="1090181"/>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Liquidation</a:t>
          </a:r>
          <a:br>
            <a:rPr lang="en-US" sz="2700" kern="1200">
              <a:solidFill>
                <a:schemeClr val="bg1"/>
              </a:solidFill>
            </a:rPr>
          </a:br>
          <a:endParaRPr lang="en-US" sz="2700" kern="1200">
            <a:solidFill>
              <a:schemeClr val="bg1"/>
            </a:solidFill>
          </a:endParaRPr>
        </a:p>
      </dsp:txBody>
      <dsp:txXfrm>
        <a:off x="671042" y="0"/>
        <a:ext cx="1635271" cy="1090181"/>
      </dsp:txXfrm>
    </dsp:sp>
    <dsp:sp modelId="{0363E66C-B189-4A3D-BAE5-8AD609433AE2}">
      <dsp:nvSpPr>
        <dsp:cNvPr id="0" name=""/>
        <dsp:cNvSpPr/>
      </dsp:nvSpPr>
      <dsp:spPr>
        <a:xfrm>
          <a:off x="2560507" y="0"/>
          <a:ext cx="2725452" cy="1090181"/>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Suspension</a:t>
          </a:r>
          <a:br>
            <a:rPr lang="en-US" sz="2300" kern="1200">
              <a:solidFill>
                <a:schemeClr val="bg1"/>
              </a:solidFill>
            </a:rPr>
          </a:br>
          <a:endParaRPr lang="en-US" sz="2300" kern="1200">
            <a:solidFill>
              <a:schemeClr val="bg1"/>
            </a:solidFill>
          </a:endParaRPr>
        </a:p>
      </dsp:txBody>
      <dsp:txXfrm>
        <a:off x="3105598" y="0"/>
        <a:ext cx="1635271" cy="1090181"/>
      </dsp:txXfrm>
    </dsp:sp>
    <dsp:sp modelId="{CEA20B28-2F50-467C-8E88-24E56E9F6892}">
      <dsp:nvSpPr>
        <dsp:cNvPr id="0" name=""/>
        <dsp:cNvSpPr/>
      </dsp:nvSpPr>
      <dsp:spPr>
        <a:xfrm>
          <a:off x="4938634" y="0"/>
          <a:ext cx="2725452" cy="1090181"/>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Manual Closeout</a:t>
          </a:r>
          <a:br>
            <a:rPr lang="en-US" sz="2400" b="1" kern="1200">
              <a:solidFill>
                <a:schemeClr val="bg1"/>
              </a:solidFill>
            </a:rPr>
          </a:br>
          <a:endParaRPr lang="en-US" sz="2400" b="0" kern="1200">
            <a:solidFill>
              <a:schemeClr val="bg1"/>
            </a:solidFill>
          </a:endParaRPr>
        </a:p>
      </dsp:txBody>
      <dsp:txXfrm>
        <a:off x="5483725" y="0"/>
        <a:ext cx="1635271" cy="1090181"/>
      </dsp:txXfrm>
    </dsp:sp>
    <dsp:sp modelId="{A9A3F327-EE73-401D-97A6-9B000184D6BF}">
      <dsp:nvSpPr>
        <dsp:cNvPr id="0" name=""/>
        <dsp:cNvSpPr/>
      </dsp:nvSpPr>
      <dsp:spPr>
        <a:xfrm>
          <a:off x="7363501" y="0"/>
          <a:ext cx="2586100" cy="1041537"/>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Closed</a:t>
          </a:r>
          <a:br>
            <a:rPr lang="en-US" sz="2400" kern="1200">
              <a:solidFill>
                <a:schemeClr val="bg1"/>
              </a:solidFill>
            </a:rPr>
          </a:br>
          <a:endParaRPr lang="en-US" sz="1600" kern="1200">
            <a:solidFill>
              <a:schemeClr val="bg1"/>
            </a:solidFill>
          </a:endParaRPr>
        </a:p>
      </dsp:txBody>
      <dsp:txXfrm>
        <a:off x="7884270" y="0"/>
        <a:ext cx="1544563" cy="10415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CFA8E6-7B37-401F-B19F-708D72F1C277}" type="datetimeFigureOut">
              <a:rPr lang="en-US" smtClean="0"/>
              <a:t>3/9/2023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E767A-686F-4749-A42E-DB99E8CE6EB8}" type="slidenum">
              <a:rPr lang="en-US" smtClean="0"/>
              <a:t>‹#›</a:t>
            </a:fld>
            <a:endParaRPr lang="en-US"/>
          </a:p>
        </p:txBody>
      </p:sp>
    </p:spTree>
    <p:extLst>
      <p:ext uri="{BB962C8B-B14F-4D97-AF65-F5344CB8AC3E}">
        <p14:creationId xmlns:p14="http://schemas.microsoft.com/office/powerpoint/2010/main" val="348028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a:t>
            </a:fld>
            <a:endParaRPr lang="en-US"/>
          </a:p>
        </p:txBody>
      </p:sp>
    </p:spTree>
    <p:extLst>
      <p:ext uri="{BB962C8B-B14F-4D97-AF65-F5344CB8AC3E}">
        <p14:creationId xmlns:p14="http://schemas.microsoft.com/office/powerpoint/2010/main" val="192540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10</a:t>
            </a:fld>
            <a:endParaRPr lang="en-US"/>
          </a:p>
        </p:txBody>
      </p:sp>
    </p:spTree>
    <p:extLst>
      <p:ext uri="{BB962C8B-B14F-4D97-AF65-F5344CB8AC3E}">
        <p14:creationId xmlns:p14="http://schemas.microsoft.com/office/powerpoint/2010/main" val="398433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11</a:t>
            </a:fld>
            <a:endParaRPr lang="en-US"/>
          </a:p>
        </p:txBody>
      </p:sp>
    </p:spTree>
    <p:extLst>
      <p:ext uri="{BB962C8B-B14F-4D97-AF65-F5344CB8AC3E}">
        <p14:creationId xmlns:p14="http://schemas.microsoft.com/office/powerpoint/2010/main" val="243442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spcAft>
                <a:spcPts val="815"/>
              </a:spcAft>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9E767A-686F-4749-A42E-DB99E8CE6EB8}" type="slidenum">
              <a:rPr lang="en-US" smtClean="0"/>
              <a:t>12</a:t>
            </a:fld>
            <a:endParaRPr lang="en-US"/>
          </a:p>
        </p:txBody>
      </p:sp>
    </p:spTree>
    <p:extLst>
      <p:ext uri="{BB962C8B-B14F-4D97-AF65-F5344CB8AC3E}">
        <p14:creationId xmlns:p14="http://schemas.microsoft.com/office/powerpoint/2010/main" val="368779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13</a:t>
            </a:fld>
            <a:endParaRPr lang="en-US"/>
          </a:p>
        </p:txBody>
      </p:sp>
    </p:spTree>
    <p:extLst>
      <p:ext uri="{BB962C8B-B14F-4D97-AF65-F5344CB8AC3E}">
        <p14:creationId xmlns:p14="http://schemas.microsoft.com/office/powerpoint/2010/main" val="73016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14</a:t>
            </a:fld>
            <a:endParaRPr lang="en-US"/>
          </a:p>
        </p:txBody>
      </p:sp>
    </p:spTree>
    <p:extLst>
      <p:ext uri="{BB962C8B-B14F-4D97-AF65-F5344CB8AC3E}">
        <p14:creationId xmlns:p14="http://schemas.microsoft.com/office/powerpoint/2010/main" val="258683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15</a:t>
            </a:fld>
            <a:endParaRPr lang="en-US"/>
          </a:p>
        </p:txBody>
      </p:sp>
    </p:spTree>
    <p:extLst>
      <p:ext uri="{BB962C8B-B14F-4D97-AF65-F5344CB8AC3E}">
        <p14:creationId xmlns:p14="http://schemas.microsoft.com/office/powerpoint/2010/main" val="2050711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16</a:t>
            </a:fld>
            <a:endParaRPr lang="en-US"/>
          </a:p>
        </p:txBody>
      </p:sp>
    </p:spTree>
    <p:extLst>
      <p:ext uri="{BB962C8B-B14F-4D97-AF65-F5344CB8AC3E}">
        <p14:creationId xmlns:p14="http://schemas.microsoft.com/office/powerpoint/2010/main" val="355569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17</a:t>
            </a:fld>
            <a:endParaRPr lang="en-US"/>
          </a:p>
        </p:txBody>
      </p:sp>
    </p:spTree>
    <p:extLst>
      <p:ext uri="{BB962C8B-B14F-4D97-AF65-F5344CB8AC3E}">
        <p14:creationId xmlns:p14="http://schemas.microsoft.com/office/powerpoint/2010/main" val="377565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concludes the informational portion of the webinar. With the time remaining, we’ll take a look at questions that may have been submitted in the chat. </a:t>
            </a:r>
          </a:p>
        </p:txBody>
      </p:sp>
      <p:sp>
        <p:nvSpPr>
          <p:cNvPr id="4" name="Slide Number Placeholder 3"/>
          <p:cNvSpPr>
            <a:spLocks noGrp="1"/>
          </p:cNvSpPr>
          <p:nvPr>
            <p:ph type="sldNum" sz="quarter" idx="5"/>
          </p:nvPr>
        </p:nvSpPr>
        <p:spPr/>
        <p:txBody>
          <a:bodyPr/>
          <a:lstStyle/>
          <a:p>
            <a:fld id="{4A709A98-BE54-47B8-8D6D-97E723A8AB9B}" type="slidenum">
              <a:rPr lang="en-US" smtClean="0"/>
              <a:t>18</a:t>
            </a:fld>
            <a:endParaRPr lang="en-US"/>
          </a:p>
        </p:txBody>
      </p:sp>
    </p:spTree>
    <p:extLst>
      <p:ext uri="{BB962C8B-B14F-4D97-AF65-F5344CB8AC3E}">
        <p14:creationId xmlns:p14="http://schemas.microsoft.com/office/powerpoint/2010/main" val="219807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and participation today. As referenced earlier, these slides and the recording will be made available on the SGR Deadlines and Announcements website. We invite you to ask any additional questions via the State mailbox as you and your team consider preparing to submit a request to liquidate funds or for grant closeout, if necessary. We thank you for your time and service to students, parents, and teachers in your State.  </a:t>
            </a:r>
          </a:p>
        </p:txBody>
      </p:sp>
      <p:sp>
        <p:nvSpPr>
          <p:cNvPr id="4" name="Slide Number Placeholder 3"/>
          <p:cNvSpPr>
            <a:spLocks noGrp="1"/>
          </p:cNvSpPr>
          <p:nvPr>
            <p:ph type="sldNum" sz="quarter" idx="5"/>
          </p:nvPr>
        </p:nvSpPr>
        <p:spPr/>
        <p:txBody>
          <a:bodyPr/>
          <a:lstStyle/>
          <a:p>
            <a:fld id="{4A709A98-BE54-47B8-8D6D-97E723A8AB9B}" type="slidenum">
              <a:rPr lang="en-US" smtClean="0"/>
              <a:t>19</a:t>
            </a:fld>
            <a:endParaRPr lang="en-US"/>
          </a:p>
        </p:txBody>
      </p:sp>
    </p:spTree>
    <p:extLst>
      <p:ext uri="{BB962C8B-B14F-4D97-AF65-F5344CB8AC3E}">
        <p14:creationId xmlns:p14="http://schemas.microsoft.com/office/powerpoint/2010/main" val="35291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8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B9E767A-686F-4749-A42E-DB99E8CE6EB8}" type="slidenum">
              <a:rPr lang="en-US" smtClean="0"/>
              <a:t>2</a:t>
            </a:fld>
            <a:endParaRPr lang="en-US"/>
          </a:p>
        </p:txBody>
      </p:sp>
    </p:spTree>
    <p:extLst>
      <p:ext uri="{BB962C8B-B14F-4D97-AF65-F5344CB8AC3E}">
        <p14:creationId xmlns:p14="http://schemas.microsoft.com/office/powerpoint/2010/main" val="354656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3</a:t>
            </a:fld>
            <a:endParaRPr lang="en-US"/>
          </a:p>
        </p:txBody>
      </p:sp>
    </p:spTree>
    <p:extLst>
      <p:ext uri="{BB962C8B-B14F-4D97-AF65-F5344CB8AC3E}">
        <p14:creationId xmlns:p14="http://schemas.microsoft.com/office/powerpoint/2010/main" val="386456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4</a:t>
            </a:fld>
            <a:endParaRPr lang="en-US"/>
          </a:p>
        </p:txBody>
      </p:sp>
    </p:spTree>
    <p:extLst>
      <p:ext uri="{BB962C8B-B14F-4D97-AF65-F5344CB8AC3E}">
        <p14:creationId xmlns:p14="http://schemas.microsoft.com/office/powerpoint/2010/main" val="339708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9E767A-686F-4749-A42E-DB99E8CE6EB8}" type="slidenum">
              <a:rPr lang="en-US" smtClean="0"/>
              <a:t>5</a:t>
            </a:fld>
            <a:endParaRPr lang="en-US"/>
          </a:p>
        </p:txBody>
      </p:sp>
    </p:spTree>
    <p:extLst>
      <p:ext uri="{BB962C8B-B14F-4D97-AF65-F5344CB8AC3E}">
        <p14:creationId xmlns:p14="http://schemas.microsoft.com/office/powerpoint/2010/main" val="387871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6</a:t>
            </a:fld>
            <a:endParaRPr lang="en-US"/>
          </a:p>
        </p:txBody>
      </p:sp>
    </p:spTree>
    <p:extLst>
      <p:ext uri="{BB962C8B-B14F-4D97-AF65-F5344CB8AC3E}">
        <p14:creationId xmlns:p14="http://schemas.microsoft.com/office/powerpoint/2010/main" val="4483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7</a:t>
            </a:fld>
            <a:endParaRPr lang="en-US"/>
          </a:p>
        </p:txBody>
      </p:sp>
    </p:spTree>
    <p:extLst>
      <p:ext uri="{BB962C8B-B14F-4D97-AF65-F5344CB8AC3E}">
        <p14:creationId xmlns:p14="http://schemas.microsoft.com/office/powerpoint/2010/main" val="48186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E767A-686F-4749-A42E-DB99E8CE6EB8}" type="slidenum">
              <a:rPr lang="en-US" smtClean="0"/>
              <a:t>8</a:t>
            </a:fld>
            <a:endParaRPr lang="en-US"/>
          </a:p>
        </p:txBody>
      </p:sp>
    </p:spTree>
    <p:extLst>
      <p:ext uri="{BB962C8B-B14F-4D97-AF65-F5344CB8AC3E}">
        <p14:creationId xmlns:p14="http://schemas.microsoft.com/office/powerpoint/2010/main" val="369627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09A98-BE54-47B8-8D6D-97E723A8AB9B}" type="slidenum">
              <a:rPr lang="en-US" smtClean="0"/>
              <a:t>9</a:t>
            </a:fld>
            <a:endParaRPr lang="en-US"/>
          </a:p>
        </p:txBody>
      </p:sp>
    </p:spTree>
    <p:extLst>
      <p:ext uri="{BB962C8B-B14F-4D97-AF65-F5344CB8AC3E}">
        <p14:creationId xmlns:p14="http://schemas.microsoft.com/office/powerpoint/2010/main" val="16254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93B2-7419-47AD-9A69-F6662F8D8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8CAB25-6A32-4867-9D7F-C7C95ADE0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59692B-2125-42DD-8D9F-C725D7080885}"/>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B7A69706-6BF6-4129-B8C5-6EB43082E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BE17D-9875-46E6-8E34-C8EABD470E11}"/>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204732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29CF-622D-4D69-A67B-B6D5454B11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1133B-ACF0-442F-B5D5-FACC250D01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3E81C-392F-4E04-891D-ED1938F12010}"/>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1DDB51F2-CD32-4307-96DB-EF25265CA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F1E72-23CF-494C-A9BB-BD92B780C740}"/>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120392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98F43-E399-4229-A0E6-9E068919C6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5E1E14-7723-4E91-97E3-1E2EB481C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0BCD7-6190-4C59-A6EB-F9BAAC220553}"/>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F210528F-5337-4591-BC91-C86476819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0089F-2576-4EE7-B6C6-9973067AF7F2}"/>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385422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al Section 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42997" y="2705327"/>
            <a:ext cx="4423298" cy="772357"/>
          </a:xfrm>
          <a:prstGeom prst="rect">
            <a:avLst/>
          </a:prstGeom>
        </p:spPr>
        <p:txBody>
          <a:bodyPr>
            <a:normAutofit/>
          </a:bodyPr>
          <a:lstStyle>
            <a:lvl1pPr marL="45720" indent="0" algn="ctr">
              <a:buNone/>
              <a:defRPr sz="4000" b="1">
                <a:solidFill>
                  <a:srgbClr val="0070C0"/>
                </a:solidFill>
                <a:latin typeface="Tw Cen MT" panose="020B0602020104020603"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add Title</a:t>
            </a:r>
          </a:p>
        </p:txBody>
      </p:sp>
      <p:cxnSp>
        <p:nvCxnSpPr>
          <p:cNvPr id="8" name="Straight Connector 7">
            <a:extLst>
              <a:ext uri="{FF2B5EF4-FFF2-40B4-BE49-F238E27FC236}">
                <a16:creationId xmlns:a16="http://schemas.microsoft.com/office/drawing/2014/main" id="{B6858736-268F-490E-9457-99380B3AF945}"/>
              </a:ext>
            </a:extLst>
          </p:cNvPr>
          <p:cNvCxnSpPr/>
          <p:nvPr userDrawn="1"/>
        </p:nvCxnSpPr>
        <p:spPr>
          <a:xfrm>
            <a:off x="6296629" y="941691"/>
            <a:ext cx="0" cy="42996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4">
            <a:extLst>
              <a:ext uri="{FF2B5EF4-FFF2-40B4-BE49-F238E27FC236}">
                <a16:creationId xmlns:a16="http://schemas.microsoft.com/office/drawing/2014/main" id="{0A2799AD-730E-4F2F-9F6E-B28A622F34EF}"/>
              </a:ext>
            </a:extLst>
          </p:cNvPr>
          <p:cNvSpPr>
            <a:spLocks noGrp="1"/>
          </p:cNvSpPr>
          <p:nvPr>
            <p:ph type="sldNum" sz="quarter" idx="12"/>
          </p:nvPr>
        </p:nvSpPr>
        <p:spPr>
          <a:xfrm>
            <a:off x="0" y="6640497"/>
            <a:ext cx="1706217" cy="217503"/>
          </a:xfrm>
          <a:prstGeom prst="rect">
            <a:avLst/>
          </a:prstGeom>
        </p:spPr>
        <p:txBody>
          <a:bodyPr/>
          <a:lstStyle>
            <a:lvl1pPr>
              <a:defRPr>
                <a:solidFill>
                  <a:schemeClr val="bg1"/>
                </a:solidFill>
              </a:defRPr>
            </a:lvl1pPr>
          </a:lstStyle>
          <a:p>
            <a:fld id="{01FA0A26-6009-4EF8-96CE-C26D5A4F18E5}" type="slidenum">
              <a:rPr lang="en-US" smtClean="0"/>
              <a:pPr/>
              <a:t>‹#›</a:t>
            </a:fld>
            <a:endParaRPr lang="en-US"/>
          </a:p>
        </p:txBody>
      </p:sp>
      <p:sp>
        <p:nvSpPr>
          <p:cNvPr id="5" name="Rectangle 4">
            <a:extLst>
              <a:ext uri="{FF2B5EF4-FFF2-40B4-BE49-F238E27FC236}">
                <a16:creationId xmlns:a16="http://schemas.microsoft.com/office/drawing/2014/main" id="{A485EE7D-6AF5-4A20-9EDD-0557F3F53079}"/>
              </a:ext>
            </a:extLst>
          </p:cNvPr>
          <p:cNvSpPr/>
          <p:nvPr userDrawn="1"/>
        </p:nvSpPr>
        <p:spPr>
          <a:xfrm>
            <a:off x="9727660" y="5103186"/>
            <a:ext cx="2003893" cy="1326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4E23FE16-C5C1-4081-BD79-B76EF657C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7453" y="1165428"/>
            <a:ext cx="3852153" cy="3852153"/>
          </a:xfrm>
          <a:prstGeom prst="rect">
            <a:avLst/>
          </a:prstGeom>
        </p:spPr>
      </p:pic>
    </p:spTree>
    <p:extLst>
      <p:ext uri="{BB962C8B-B14F-4D97-AF65-F5344CB8AC3E}">
        <p14:creationId xmlns:p14="http://schemas.microsoft.com/office/powerpoint/2010/main" val="83084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ic and Tit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D48F04-5A87-43AE-8204-4E390A729DA6}"/>
              </a:ext>
            </a:extLst>
          </p:cNvPr>
          <p:cNvSpPr>
            <a:spLocks noGrp="1"/>
          </p:cNvSpPr>
          <p:nvPr>
            <p:ph type="pic" sz="quarter" idx="13"/>
          </p:nvPr>
        </p:nvSpPr>
        <p:spPr>
          <a:xfrm>
            <a:off x="1158240" y="1518190"/>
            <a:ext cx="8518420" cy="4233862"/>
          </a:xfrm>
        </p:spPr>
        <p:txBody>
          <a:bodyPr/>
          <a:lstStyle>
            <a:lvl1pPr marL="45720" indent="0">
              <a:buNone/>
              <a:defRPr/>
            </a:lvl1pPr>
          </a:lstStyle>
          <a:p>
            <a:r>
              <a:rPr lang="en-US"/>
              <a:t>Click icon to add picture</a:t>
            </a:r>
          </a:p>
        </p:txBody>
      </p:sp>
      <p:sp>
        <p:nvSpPr>
          <p:cNvPr id="8" name="Title Placeholder 1">
            <a:extLst>
              <a:ext uri="{FF2B5EF4-FFF2-40B4-BE49-F238E27FC236}">
                <a16:creationId xmlns:a16="http://schemas.microsoft.com/office/drawing/2014/main" id="{CCDCF90F-36EB-4AE4-A923-7E907FBD4F2B}"/>
              </a:ext>
            </a:extLst>
          </p:cNvPr>
          <p:cNvSpPr>
            <a:spLocks noGrp="1"/>
          </p:cNvSpPr>
          <p:nvPr>
            <p:ph type="title"/>
          </p:nvPr>
        </p:nvSpPr>
        <p:spPr>
          <a:xfrm>
            <a:off x="1158240" y="511946"/>
            <a:ext cx="9875520" cy="810827"/>
          </a:xfrm>
          <a:prstGeom prst="rect">
            <a:avLst/>
          </a:prstGeom>
        </p:spPr>
        <p:txBody>
          <a:bodyPr vert="horz" lIns="91440" tIns="45720" rIns="91440" bIns="45720" rtlCol="0" anchor="ctr">
            <a:normAutofit/>
          </a:bodyPr>
          <a:lstStyle>
            <a:lvl1pPr>
              <a:defRPr>
                <a:solidFill>
                  <a:srgbClr val="0070C0"/>
                </a:solidFill>
              </a:defRPr>
            </a:lvl1pPr>
          </a:lstStyle>
          <a:p>
            <a:r>
              <a:rPr lang="en-US"/>
              <a:t>Click to edit Master title style</a:t>
            </a:r>
          </a:p>
        </p:txBody>
      </p:sp>
      <p:sp>
        <p:nvSpPr>
          <p:cNvPr id="10" name="Slide Number Placeholder 4">
            <a:extLst>
              <a:ext uri="{FF2B5EF4-FFF2-40B4-BE49-F238E27FC236}">
                <a16:creationId xmlns:a16="http://schemas.microsoft.com/office/drawing/2014/main" id="{8751A5BA-448F-4E40-A7D8-07508A25548D}"/>
              </a:ext>
            </a:extLst>
          </p:cNvPr>
          <p:cNvSpPr>
            <a:spLocks noGrp="1"/>
          </p:cNvSpPr>
          <p:nvPr>
            <p:ph type="sldNum" sz="quarter" idx="12"/>
          </p:nvPr>
        </p:nvSpPr>
        <p:spPr>
          <a:xfrm>
            <a:off x="0" y="6640497"/>
            <a:ext cx="1706217" cy="217503"/>
          </a:xfrm>
          <a:prstGeom prst="rect">
            <a:avLst/>
          </a:prstGeom>
        </p:spPr>
        <p:txBody>
          <a:bodyPr/>
          <a:lstStyle>
            <a:lvl1pPr>
              <a:defRPr>
                <a:solidFill>
                  <a:schemeClr val="bg1"/>
                </a:solidFill>
              </a:defRPr>
            </a:lvl1pPr>
          </a:lstStyle>
          <a:p>
            <a:fld id="{01FA0A26-6009-4EF8-96CE-C26D5A4F18E5}" type="slidenum">
              <a:rPr lang="en-US" smtClean="0"/>
              <a:pPr/>
              <a:t>‹#›</a:t>
            </a:fld>
            <a:endParaRPr lang="en-US"/>
          </a:p>
        </p:txBody>
      </p:sp>
    </p:spTree>
    <p:extLst>
      <p:ext uri="{BB962C8B-B14F-4D97-AF65-F5344CB8AC3E}">
        <p14:creationId xmlns:p14="http://schemas.microsoft.com/office/powerpoint/2010/main" val="271687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D79A-F8CE-4C0C-970C-91A230D4F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0A806-EDCC-4C0E-ACBA-5E4D04AD5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B1DF9-F08C-4203-B846-1A8CE0C4C179}"/>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A25B385B-3376-4CF6-ADE2-5E5D610E2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DAB0-C3B7-435A-9EA8-C90B1E87DC78}"/>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162541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1D8B-72BB-4345-884F-1F635F4C3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2E757-029D-45DC-B11C-050C6C918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89E67-797F-42E3-AC25-BE4D3F813211}"/>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6070571D-1532-40DE-B0AD-F692290F5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A5088-0468-4527-81F7-E7B5BE7C0A2D}"/>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176514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AA63-E0C5-4A17-B79E-D7AA65A87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EA26A-BD68-4EE8-85FE-7211697530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5BE9-1636-4E76-931F-DBDBB35B59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B79F3-AAED-4C92-9530-0AEDAC59EA9D}"/>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6" name="Footer Placeholder 5">
            <a:extLst>
              <a:ext uri="{FF2B5EF4-FFF2-40B4-BE49-F238E27FC236}">
                <a16:creationId xmlns:a16="http://schemas.microsoft.com/office/drawing/2014/main" id="{EA8C8637-7DEC-4B57-94E2-EBA0B12BB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345DF-7A47-48ED-8498-BDB3CA3F1E0D}"/>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96005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2729-B99A-4A32-A844-A7C9AF1F38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A419EE-8164-4FF1-BD7A-1141B0C07A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557AA-116D-42B0-A5F0-4B7F22CD2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A8093-580E-4088-90D9-63ED5AFA6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B3515-39CD-4424-9D85-C159ACC330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DE7D28-3366-4B71-A540-584AE4935253}"/>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8" name="Footer Placeholder 7">
            <a:extLst>
              <a:ext uri="{FF2B5EF4-FFF2-40B4-BE49-F238E27FC236}">
                <a16:creationId xmlns:a16="http://schemas.microsoft.com/office/drawing/2014/main" id="{7F820DA7-ECC6-4A81-A95D-6564C4D00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4459A-AD16-4CE2-8B70-949636743F3C}"/>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13127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EC89-81C4-46E4-BBFA-50D491FBD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69F49-AC36-482E-96A7-3CFC0ECAA794}"/>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4" name="Footer Placeholder 3">
            <a:extLst>
              <a:ext uri="{FF2B5EF4-FFF2-40B4-BE49-F238E27FC236}">
                <a16:creationId xmlns:a16="http://schemas.microsoft.com/office/drawing/2014/main" id="{BE3DE917-382D-4E70-9B4F-9E84831B9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C2605-17F4-4EC2-A494-6AC239CF0BFC}"/>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43558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D2546-CB1A-4C7D-AFCC-C9700AA19668}"/>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3" name="Footer Placeholder 2">
            <a:extLst>
              <a:ext uri="{FF2B5EF4-FFF2-40B4-BE49-F238E27FC236}">
                <a16:creationId xmlns:a16="http://schemas.microsoft.com/office/drawing/2014/main" id="{577BE57A-7F40-4BBA-8FEF-9749842798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1DF23-FECA-4553-8031-3E126B93017E}"/>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56459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67B8-8595-4ECF-960C-A58785D32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E0D57-9489-469D-8701-DFE9FAD4F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9BD1A-DFC7-486D-A0D7-A2A18FEEB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C37A7-4EC9-4F9D-926A-408BA8048B6B}"/>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6" name="Footer Placeholder 5">
            <a:extLst>
              <a:ext uri="{FF2B5EF4-FFF2-40B4-BE49-F238E27FC236}">
                <a16:creationId xmlns:a16="http://schemas.microsoft.com/office/drawing/2014/main" id="{0E6D3411-B13F-435B-878E-DA2C257A6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0B5C3-F3D2-42BB-9B03-86F528E7F2B5}"/>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157110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3406-FA21-467B-803E-FA0B5CED0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A0230-336E-4DC9-8A85-9F52BD0B3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792DCA-2A02-46CE-A170-79D6292A3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646CA-5951-4ADD-A5B8-EA7B059AA472}"/>
              </a:ext>
            </a:extLst>
          </p:cNvPr>
          <p:cNvSpPr>
            <a:spLocks noGrp="1"/>
          </p:cNvSpPr>
          <p:nvPr>
            <p:ph type="dt" sz="half" idx="10"/>
          </p:nvPr>
        </p:nvSpPr>
        <p:spPr/>
        <p:txBody>
          <a:bodyPr/>
          <a:lstStyle/>
          <a:p>
            <a:fld id="{0D675C34-E9D3-4A4E-BE1F-9644A6F1DB8F}" type="datetimeFigureOut">
              <a:rPr lang="en-US" smtClean="0"/>
              <a:t>3/9/2023</a:t>
            </a:fld>
            <a:endParaRPr lang="en-US"/>
          </a:p>
        </p:txBody>
      </p:sp>
      <p:sp>
        <p:nvSpPr>
          <p:cNvPr id="6" name="Footer Placeholder 5">
            <a:extLst>
              <a:ext uri="{FF2B5EF4-FFF2-40B4-BE49-F238E27FC236}">
                <a16:creationId xmlns:a16="http://schemas.microsoft.com/office/drawing/2014/main" id="{72E04B74-42C3-4471-9EEA-7C65CC3D9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B4AE2-EFE8-4367-87A4-428456349C27}"/>
              </a:ext>
            </a:extLst>
          </p:cNvPr>
          <p:cNvSpPr>
            <a:spLocks noGrp="1"/>
          </p:cNvSpPr>
          <p:nvPr>
            <p:ph type="sldNum" sz="quarter" idx="12"/>
          </p:nvPr>
        </p:nvSpPr>
        <p:spPr/>
        <p:txBody>
          <a:bodyPr/>
          <a:lstStyle/>
          <a:p>
            <a:fld id="{DFE83C68-1FC5-4080-9121-7D351E69E26D}" type="slidenum">
              <a:rPr lang="en-US" smtClean="0"/>
              <a:t>‹#›</a:t>
            </a:fld>
            <a:endParaRPr lang="en-US"/>
          </a:p>
        </p:txBody>
      </p:sp>
    </p:spTree>
    <p:extLst>
      <p:ext uri="{BB962C8B-B14F-4D97-AF65-F5344CB8AC3E}">
        <p14:creationId xmlns:p14="http://schemas.microsoft.com/office/powerpoint/2010/main" val="35789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FDA68-72B4-4F9A-8F43-8E226061C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AE7388-3425-41A6-BE50-E7AC2304F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6A34-B5C1-40F5-9026-0D5713058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75C34-E9D3-4A4E-BE1F-9644A6F1DB8F}" type="datetimeFigureOut">
              <a:rPr lang="en-US" smtClean="0"/>
              <a:t>3/9/2023</a:t>
            </a:fld>
            <a:endParaRPr lang="en-US"/>
          </a:p>
        </p:txBody>
      </p:sp>
      <p:sp>
        <p:nvSpPr>
          <p:cNvPr id="5" name="Footer Placeholder 4">
            <a:extLst>
              <a:ext uri="{FF2B5EF4-FFF2-40B4-BE49-F238E27FC236}">
                <a16:creationId xmlns:a16="http://schemas.microsoft.com/office/drawing/2014/main" id="{9B379D75-32A4-4709-9B11-0D6E062C4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6F010D-D92C-48D0-9058-53E68C95B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83C68-1FC5-4080-9121-7D351E69E26D}" type="slidenum">
              <a:rPr lang="en-US" smtClean="0"/>
              <a:t>‹#›</a:t>
            </a:fld>
            <a:endParaRPr lang="en-US"/>
          </a:p>
        </p:txBody>
      </p:sp>
    </p:spTree>
    <p:extLst>
      <p:ext uri="{BB962C8B-B14F-4D97-AF65-F5344CB8AC3E}">
        <p14:creationId xmlns:p14="http://schemas.microsoft.com/office/powerpoint/2010/main" val="263556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ese.ed.gov/offices/office-state-grantee-relations-evidence-based-practices/state-and-grantee-relations/deadlines-and-announcements/" TargetMode="External"/><Relationship Id="rId5" Type="http://schemas.openxmlformats.org/officeDocument/2006/relationships/hyperlink" Target="https://www.ecfr.gov/current/title-34/subtitle-A/part-76/subpart-G/subject-group-ECFRae39e5300d1271f/section-76.707"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oese.ed.gov/files/2022/12/ESSER-and-GEER-Use-of-Funds-FAQs-December-7-2022-Update.pdf" TargetMode="External"/><Relationship Id="rId3" Type="http://schemas.openxmlformats.org/officeDocument/2006/relationships/image" Target="../media/image2.png"/><Relationship Id="rId7" Type="http://schemas.openxmlformats.org/officeDocument/2006/relationships/hyperlink" Target="https://www2.ed.gov/policy/gen/leg/foia/acsods1102.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ngress.gov/114/plaws/publ117/PLAW-114publ117.pdf" TargetMode="External"/><Relationship Id="rId5" Type="http://schemas.openxmlformats.org/officeDocument/2006/relationships/hyperlink" Target="https://www.ecfr.gov/current/title-2/subtitle-A/chapter-II/part-200/subpart-D/subject-group-ECFR682eb6fbfabcde2/section-200.344"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oese.ed.gov/offices/office-state-grantee-relations-evidence-based-practices/state-and-grantee-relations/deadlines-and-announcement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oese.ed.gov/offices/education-stabilization-fund/governors-emergency-education-relief-fund/esser-and-geer-use-of-funds-faqs-december-7-2022-updat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ese.ed.gov/offices/education-stabilization-fund/governors-emergency-education-relief-fund/" TargetMode="External"/><Relationship Id="rId5" Type="http://schemas.openxmlformats.org/officeDocument/2006/relationships/hyperlink" Target="https://oese.ed.gov/offices/education-stabilization-fund/elementary-secondary-school-emergency-relief-fund/"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oese.ed.gov/files/2020/10/Providing-Equitable-Services-under-the-CARES-Act-Programs-Update-10-9-20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ese.ed.gov/offices/education-stabilization-fund/governors-emergency-education-relief-fund/esser-and-geer-use-of-funds-faqs-december-7-2022-update-2/" TargetMode="External"/><Relationship Id="rId5" Type="http://schemas.openxmlformats.org/officeDocument/2006/relationships/hyperlink" Target="https://www.ecfr.gov/current/title-34/subtitle-A/part-76/subpart-G/subject-group-ECFRae39e5300d1271f/section-76.707"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ecfr.gov/current/title-34/subtitle-A/part-76/subpart-G/subject-group-ECFRae39e5300d1271f/section-76.707"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ecfr.gov/current/title-2/subtitle-A/chapter-II/part-200/subpart-D/subject-group-ECFR682eb6fbfabcde2/section-200.344"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AAB58-1D98-4670-BE4E-26899EACAEA7}"/>
              </a:ext>
            </a:extLst>
          </p:cNvPr>
          <p:cNvSpPr>
            <a:spLocks noGrp="1"/>
          </p:cNvSpPr>
          <p:nvPr>
            <p:ph type="title" idx="4294967295"/>
          </p:nvPr>
        </p:nvSpPr>
        <p:spPr>
          <a:xfrm>
            <a:off x="1143001" y="3805685"/>
            <a:ext cx="10515600" cy="1325563"/>
          </a:xfrm>
        </p:spPr>
        <p:txBody>
          <a:bodyPr>
            <a:normAutofit fontScale="90000"/>
          </a:bodyPr>
          <a:lstStyle/>
          <a:p>
            <a:r>
              <a:rPr lang="en-US" sz="6600" b="1">
                <a:solidFill>
                  <a:srgbClr val="002060"/>
                </a:solidFill>
                <a:effectLst>
                  <a:outerShdw blurRad="38100" dist="38100" dir="2700000" algn="tl">
                    <a:srgbClr val="000000">
                      <a:alpha val="43137"/>
                    </a:srgbClr>
                  </a:outerShdw>
                </a:effectLst>
                <a:latin typeface="Corbel (Headings)"/>
                <a:ea typeface="+mn-ea"/>
                <a:cs typeface="+mn-cs"/>
              </a:rPr>
              <a:t>WEBINAR</a:t>
            </a:r>
            <a:br>
              <a:rPr lang="en-US">
                <a:solidFill>
                  <a:srgbClr val="002060"/>
                </a:solidFill>
                <a:effectLst>
                  <a:outerShdw blurRad="38100" dist="38100" dir="2700000" algn="tl">
                    <a:srgbClr val="000000">
                      <a:alpha val="43137"/>
                    </a:srgbClr>
                  </a:outerShdw>
                </a:effectLst>
              </a:rPr>
            </a:br>
            <a:endParaRPr lang="en-US"/>
          </a:p>
        </p:txBody>
      </p:sp>
      <p:sp>
        <p:nvSpPr>
          <p:cNvPr id="2" name="Content Placeholder 1">
            <a:extLst>
              <a:ext uri="{FF2B5EF4-FFF2-40B4-BE49-F238E27FC236}">
                <a16:creationId xmlns:a16="http://schemas.microsoft.com/office/drawing/2014/main" id="{5345C376-A46C-48DF-8A2F-1745DD31942D}"/>
              </a:ext>
            </a:extLst>
          </p:cNvPr>
          <p:cNvSpPr>
            <a:spLocks noGrp="1"/>
          </p:cNvSpPr>
          <p:nvPr>
            <p:ph sz="half" idx="1"/>
          </p:nvPr>
        </p:nvSpPr>
        <p:spPr>
          <a:xfrm>
            <a:off x="310552" y="1511058"/>
            <a:ext cx="5934972" cy="2294627"/>
          </a:xfrm>
        </p:spPr>
        <p:txBody>
          <a:bodyPr vert="horz" lIns="91440" tIns="45720" rIns="91440" bIns="45720" rtlCol="0" anchor="t">
            <a:normAutofit/>
          </a:bodyPr>
          <a:lstStyle/>
          <a:p>
            <a:r>
              <a:rPr lang="en-US" sz="4000" b="1" i="0" u="none" strike="noStrike" baseline="0">
                <a:solidFill>
                  <a:srgbClr val="002060"/>
                </a:solidFill>
                <a:latin typeface="+mj-lt"/>
                <a:cs typeface="Calibri"/>
              </a:rPr>
              <a:t>Late Liquidation Requests and Grant Closeout for CARES-ESSER and CARES-GEER</a:t>
            </a:r>
          </a:p>
          <a:p>
            <a:endParaRPr lang="en-US">
              <a:solidFill>
                <a:srgbClr val="002060"/>
              </a:solidFill>
            </a:endParaRPr>
          </a:p>
        </p:txBody>
      </p:sp>
      <p:sp>
        <p:nvSpPr>
          <p:cNvPr id="4" name="TextBox 3">
            <a:extLst>
              <a:ext uri="{FF2B5EF4-FFF2-40B4-BE49-F238E27FC236}">
                <a16:creationId xmlns:a16="http://schemas.microsoft.com/office/drawing/2014/main" id="{4F8D18B4-8CDF-4F60-9276-1E4955FA1DF7}"/>
              </a:ext>
            </a:extLst>
          </p:cNvPr>
          <p:cNvSpPr txBox="1"/>
          <p:nvPr/>
        </p:nvSpPr>
        <p:spPr>
          <a:xfrm>
            <a:off x="995178" y="5545189"/>
            <a:ext cx="105006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A7A3C"/>
                </a:solidFill>
                <a:cs typeface="Calibri"/>
              </a:rPr>
              <a:t>Brandon Webber, Program Officer and Grant Closeout Lead, Office of State and Grantee Relations	</a:t>
            </a:r>
          </a:p>
          <a:p>
            <a:r>
              <a:rPr lang="en-US" b="1">
                <a:solidFill>
                  <a:srgbClr val="0A7A3C"/>
                </a:solidFill>
                <a:cs typeface="Calibri"/>
              </a:rPr>
              <a:t>Christopher Tate, Group Leader, Office of State and Grantee Relations</a:t>
            </a:r>
          </a:p>
          <a:p>
            <a:r>
              <a:rPr lang="en-US" b="1">
                <a:solidFill>
                  <a:srgbClr val="0A7A3C"/>
                </a:solidFill>
                <a:cs typeface="Calibri"/>
              </a:rPr>
              <a:t>Laura Jimenez, Director, Office of State and Grantee Relations					</a:t>
            </a:r>
          </a:p>
        </p:txBody>
      </p:sp>
      <p:sp>
        <p:nvSpPr>
          <p:cNvPr id="3" name="Slide Number Placeholder 2">
            <a:extLst>
              <a:ext uri="{FF2B5EF4-FFF2-40B4-BE49-F238E27FC236}">
                <a16:creationId xmlns:a16="http://schemas.microsoft.com/office/drawing/2014/main" id="{CC177B60-6D81-4100-BBCD-5801B8E49D34}"/>
              </a:ext>
            </a:extLst>
          </p:cNvPr>
          <p:cNvSpPr>
            <a:spLocks noGrp="1"/>
          </p:cNvSpPr>
          <p:nvPr>
            <p:ph type="sldNum" sz="quarter" idx="12"/>
          </p:nvPr>
        </p:nvSpPr>
        <p:spPr/>
        <p:txBody>
          <a:bodyPr/>
          <a:lstStyle/>
          <a:p>
            <a:fld id="{01FA0A26-6009-4EF8-96CE-C26D5A4F18E5}" type="slidenum">
              <a:rPr lang="en-US" smtClean="0"/>
              <a:pPr/>
              <a:t>1</a:t>
            </a:fld>
            <a:endParaRPr lang="en-US"/>
          </a:p>
        </p:txBody>
      </p:sp>
      <p:sp>
        <p:nvSpPr>
          <p:cNvPr id="6" name="TextBox 5">
            <a:extLst>
              <a:ext uri="{FF2B5EF4-FFF2-40B4-BE49-F238E27FC236}">
                <a16:creationId xmlns:a16="http://schemas.microsoft.com/office/drawing/2014/main" id="{1EFB84FB-DE7C-F2B2-32A5-76974FDF5253}"/>
              </a:ext>
            </a:extLst>
          </p:cNvPr>
          <p:cNvSpPr txBox="1"/>
          <p:nvPr/>
        </p:nvSpPr>
        <p:spPr>
          <a:xfrm>
            <a:off x="1391055" y="4761916"/>
            <a:ext cx="4464995" cy="369332"/>
          </a:xfrm>
          <a:prstGeom prst="rect">
            <a:avLst/>
          </a:prstGeom>
          <a:noFill/>
        </p:spPr>
        <p:txBody>
          <a:bodyPr wrap="square" rtlCol="0">
            <a:spAutoFit/>
          </a:bodyPr>
          <a:lstStyle/>
          <a:p>
            <a:r>
              <a:rPr lang="en-US">
                <a:solidFill>
                  <a:srgbClr val="002060"/>
                </a:solidFill>
              </a:rPr>
              <a:t>March 7</a:t>
            </a:r>
            <a:r>
              <a:rPr lang="en-US" baseline="30000">
                <a:solidFill>
                  <a:srgbClr val="002060"/>
                </a:solidFill>
              </a:rPr>
              <a:t>th</a:t>
            </a:r>
            <a:r>
              <a:rPr lang="en-US">
                <a:solidFill>
                  <a:srgbClr val="002060"/>
                </a:solidFill>
              </a:rPr>
              <a:t> and March 9</a:t>
            </a:r>
            <a:r>
              <a:rPr lang="en-US" baseline="30000">
                <a:solidFill>
                  <a:srgbClr val="002060"/>
                </a:solidFill>
              </a:rPr>
              <a:t>th</a:t>
            </a:r>
            <a:r>
              <a:rPr lang="en-US">
                <a:solidFill>
                  <a:srgbClr val="002060"/>
                </a:solidFill>
              </a:rPr>
              <a:t>, 2023</a:t>
            </a:r>
          </a:p>
        </p:txBody>
      </p:sp>
    </p:spTree>
    <p:extLst>
      <p:ext uri="{BB962C8B-B14F-4D97-AF65-F5344CB8AC3E}">
        <p14:creationId xmlns:p14="http://schemas.microsoft.com/office/powerpoint/2010/main" val="63687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9"/>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756147"/>
            <a:ext cx="9259038"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Late Liquidation Requests Process </a:t>
            </a:r>
            <a:endParaRPr lang="en-US" sz="2700">
              <a:latin typeface="Arial Black"/>
              <a:cs typeface="Arial Black"/>
            </a:endParaRPr>
          </a:p>
        </p:txBody>
      </p:sp>
      <p:sp>
        <p:nvSpPr>
          <p:cNvPr id="6" name="object 6"/>
          <p:cNvSpPr txBox="1"/>
          <p:nvPr/>
        </p:nvSpPr>
        <p:spPr>
          <a:xfrm>
            <a:off x="2081734" y="1457194"/>
            <a:ext cx="9347706" cy="4937249"/>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r>
              <a:rPr lang="en-US" sz="2200">
                <a:ea typeface="+mn-lt"/>
                <a:cs typeface="Calibri"/>
              </a:rPr>
              <a:t>The Department has the authority to approve late liquidation requests of funds that were properly obligated by September 30, 2022.  The Department permits States to request a late liquidation of funds that have been properly obligated, but States were unable to complete drawing down the funds by January 28th, 2023. Considerations are based upon the specific facts and circumstances of a given obligation and upon written request of a grantee.*</a:t>
            </a:r>
          </a:p>
          <a:p>
            <a:pPr marL="12700">
              <a:spcBef>
                <a:spcPts val="600"/>
              </a:spcBef>
              <a:buClr>
                <a:srgbClr val="FFD520"/>
              </a:buClr>
              <a:tabLst>
                <a:tab pos="184150" algn="l"/>
              </a:tabLst>
            </a:pPr>
            <a:br>
              <a:rPr lang="en-US" sz="2200">
                <a:latin typeface="Calibri"/>
                <a:ea typeface="+mn-lt"/>
                <a:cs typeface="Calibri"/>
              </a:rPr>
            </a:br>
            <a:endParaRPr lang="en-US" sz="2200">
              <a:latin typeface="Calibri"/>
              <a:ea typeface="+mn-lt"/>
              <a:cs typeface="Calibri"/>
            </a:endParaRPr>
          </a:p>
          <a:p>
            <a:pPr marL="12700">
              <a:spcBef>
                <a:spcPts val="600"/>
              </a:spcBef>
              <a:tabLst>
                <a:tab pos="184150" algn="l"/>
              </a:tabLst>
            </a:pPr>
            <a:endParaRPr lang="en-US" i="1">
              <a:latin typeface="Calibri"/>
              <a:ea typeface="+mn-lt"/>
              <a:cs typeface="Calibri"/>
            </a:endParaRPr>
          </a:p>
          <a:p>
            <a:pPr marL="12700">
              <a:spcBef>
                <a:spcPts val="600"/>
              </a:spcBef>
              <a:tabLst>
                <a:tab pos="184150" algn="l"/>
              </a:tabLst>
            </a:pPr>
            <a:endParaRPr lang="en-US" i="1">
              <a:latin typeface="Calibri"/>
              <a:ea typeface="+mn-lt"/>
              <a:cs typeface="Calibri"/>
            </a:endParaRPr>
          </a:p>
          <a:p>
            <a:pPr marL="12700">
              <a:spcBef>
                <a:spcPts val="600"/>
              </a:spcBef>
              <a:tabLst>
                <a:tab pos="184150" algn="l"/>
              </a:tabLst>
            </a:pPr>
            <a:r>
              <a:rPr lang="en-US" i="1">
                <a:latin typeface="Calibri"/>
                <a:ea typeface="+mn-lt"/>
                <a:cs typeface="Calibri"/>
              </a:rPr>
              <a:t>Note:</a:t>
            </a:r>
            <a:r>
              <a:rPr lang="en-US">
                <a:latin typeface="Calibri"/>
                <a:ea typeface="+mn-lt"/>
                <a:cs typeface="Calibri"/>
              </a:rPr>
              <a:t> </a:t>
            </a:r>
            <a:r>
              <a:rPr lang="en-US" i="1">
                <a:latin typeface="Calibri"/>
                <a:ea typeface="+mn-lt"/>
                <a:cs typeface="Calibri"/>
              </a:rPr>
              <a:t>Late liquidation requests for CARES Act formula grants are reviewed and approved consistent with the Department's policies for the administration of all formula grant programs.</a:t>
            </a:r>
            <a:endParaRPr lang="en-US">
              <a:cs typeface="Calibri"/>
            </a:endParaRPr>
          </a:p>
          <a:p>
            <a:pPr marL="12700">
              <a:spcBef>
                <a:spcPts val="600"/>
              </a:spcBef>
              <a:buClr>
                <a:srgbClr val="FFD520"/>
              </a:buClr>
              <a:tabLst>
                <a:tab pos="184150" algn="l"/>
              </a:tabLst>
            </a:pPr>
            <a:endParaRPr lang="en-US" sz="2000">
              <a:latin typeface="Calibri" panose="020F0502020204030204" pitchFamily="34" charset="0"/>
              <a:cs typeface="Calibri" panose="020F0502020204030204" pitchFamily="34" charset="0"/>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54815" y="6327816"/>
            <a:ext cx="265430"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10</a:t>
            </a:fld>
            <a:endParaRPr spc="40"/>
          </a:p>
        </p:txBody>
      </p:sp>
    </p:spTree>
    <p:extLst>
      <p:ext uri="{BB962C8B-B14F-4D97-AF65-F5344CB8AC3E}">
        <p14:creationId xmlns:p14="http://schemas.microsoft.com/office/powerpoint/2010/main" val="19159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8"/>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548398"/>
            <a:ext cx="8961401" cy="843821"/>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Distinctions between Liquidation Period Extensions and Late Liquidation Requests</a:t>
            </a:r>
            <a:endParaRPr lang="en-US" sz="2700">
              <a:latin typeface="Arial Black"/>
              <a:cs typeface="Arial Black"/>
            </a:endParaRPr>
          </a:p>
        </p:txBody>
      </p:sp>
      <p:sp>
        <p:nvSpPr>
          <p:cNvPr id="6" name="object 6"/>
          <p:cNvSpPr txBox="1"/>
          <p:nvPr/>
        </p:nvSpPr>
        <p:spPr>
          <a:xfrm>
            <a:off x="1830755" y="1014807"/>
            <a:ext cx="9605796" cy="5260414"/>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000">
              <a:solidFill>
                <a:srgbClr val="00529F"/>
              </a:solidFill>
              <a:latin typeface="Arial Black"/>
              <a:ea typeface="+mj-ea"/>
            </a:endParaRPr>
          </a:p>
          <a:p>
            <a:pPr marL="12700">
              <a:spcBef>
                <a:spcPts val="600"/>
              </a:spcBef>
              <a:buClr>
                <a:srgbClr val="FFD520"/>
              </a:buClr>
              <a:tabLst>
                <a:tab pos="184150" algn="l"/>
              </a:tabLst>
            </a:pPr>
            <a:r>
              <a:rPr lang="en-US" sz="2400">
                <a:solidFill>
                  <a:srgbClr val="00529F"/>
                </a:solidFill>
                <a:latin typeface="Arial Black"/>
                <a:ea typeface="+mj-ea"/>
              </a:rPr>
              <a:t>Liquidation Period Extensions</a:t>
            </a:r>
            <a:endParaRPr lang="en-US" sz="2400" b="0" i="0">
              <a:solidFill>
                <a:srgbClr val="000000"/>
              </a:solidFill>
              <a:effectLst/>
              <a:cs typeface="Times New Roman" panose="02020603050405020304" pitchFamily="18" charset="0"/>
            </a:endParaRPr>
          </a:p>
          <a:p>
            <a:pPr marL="0" indent="0">
              <a:spcBef>
                <a:spcPts val="0"/>
              </a:spcBef>
              <a:spcAft>
                <a:spcPts val="0"/>
              </a:spcAft>
              <a:buNone/>
            </a:pPr>
            <a:r>
              <a:rPr lang="en-US" sz="2400">
                <a:solidFill>
                  <a:srgbClr val="000000"/>
                </a:solidFill>
                <a:cs typeface="Times New Roman"/>
              </a:rPr>
              <a:t>An up-to-14-month extension to the liquidation period that allows for grantees and subrecipients to </a:t>
            </a:r>
            <a:r>
              <a:rPr lang="en-US" sz="2400" b="1" i="1" u="sng">
                <a:solidFill>
                  <a:srgbClr val="000000"/>
                </a:solidFill>
                <a:cs typeface="Times New Roman"/>
              </a:rPr>
              <a:t>continue</a:t>
            </a:r>
            <a:r>
              <a:rPr lang="en-US" sz="2400">
                <a:solidFill>
                  <a:srgbClr val="000000"/>
                </a:solidFill>
                <a:cs typeface="Times New Roman"/>
              </a:rPr>
              <a:t> contracted activities and payments, if timely and valid obligations were made pursuant to </a:t>
            </a:r>
            <a:r>
              <a:rPr lang="en-US" sz="2400">
                <a:solidFill>
                  <a:srgbClr val="000000"/>
                </a:solidFill>
                <a:cs typeface="Times New Roman"/>
                <a:hlinkClick r:id="rId5"/>
              </a:rPr>
              <a:t>34 C.F.R. § 76.707</a:t>
            </a:r>
            <a:r>
              <a:rPr lang="en-US" sz="2400">
                <a:solidFill>
                  <a:srgbClr val="000000"/>
                </a:solidFill>
                <a:cs typeface="Times New Roman"/>
              </a:rPr>
              <a:t>. </a:t>
            </a:r>
            <a:br>
              <a:rPr lang="en-US" sz="2400">
                <a:cs typeface="Times New Roman" panose="02020603050405020304" pitchFamily="18" charset="0"/>
              </a:rPr>
            </a:br>
            <a:br>
              <a:rPr lang="en-US" sz="2400">
                <a:cs typeface="Times New Roman" panose="02020603050405020304" pitchFamily="18" charset="0"/>
              </a:rPr>
            </a:br>
            <a:endParaRPr lang="en-US" sz="2400">
              <a:solidFill>
                <a:srgbClr val="000000"/>
              </a:solidFill>
              <a:cs typeface="Times New Roman" panose="02020603050405020304" pitchFamily="18" charset="0"/>
            </a:endParaRPr>
          </a:p>
          <a:p>
            <a:pPr marL="0" indent="0">
              <a:spcBef>
                <a:spcPts val="0"/>
              </a:spcBef>
              <a:spcAft>
                <a:spcPts val="0"/>
              </a:spcAft>
              <a:buNone/>
            </a:pPr>
            <a:r>
              <a:rPr lang="en-US" sz="2400">
                <a:solidFill>
                  <a:srgbClr val="00529F"/>
                </a:solidFill>
                <a:latin typeface="Arial Black"/>
                <a:ea typeface="+mj-ea"/>
              </a:rPr>
              <a:t>Late Liquidation Requests</a:t>
            </a:r>
            <a:br>
              <a:rPr lang="en-US" sz="2000">
                <a:latin typeface="Arial Black"/>
                <a:ea typeface="+mj-ea"/>
              </a:rPr>
            </a:br>
            <a:r>
              <a:rPr lang="en-US" sz="2400">
                <a:solidFill>
                  <a:srgbClr val="000000"/>
                </a:solidFill>
                <a:cs typeface="Times New Roman"/>
              </a:rPr>
              <a:t>The traditional late liquidation process for funds that were properly obligated, and activities are </a:t>
            </a:r>
            <a:r>
              <a:rPr lang="en-US" sz="2400" b="1" i="1" u="sng">
                <a:solidFill>
                  <a:srgbClr val="000000"/>
                </a:solidFill>
                <a:cs typeface="Times New Roman"/>
              </a:rPr>
              <a:t>completed</a:t>
            </a:r>
            <a:r>
              <a:rPr lang="en-US" sz="2400">
                <a:solidFill>
                  <a:srgbClr val="000000"/>
                </a:solidFill>
                <a:cs typeface="Times New Roman"/>
              </a:rPr>
              <a:t> but the State was unable to draw down funds by the end of the liquidation period (January 28, 2023), if timely and valid obligations, were made pursuant to </a:t>
            </a:r>
            <a:r>
              <a:rPr lang="en-US" sz="2400">
                <a:solidFill>
                  <a:srgbClr val="000000"/>
                </a:solidFill>
                <a:cs typeface="Times New Roman"/>
                <a:hlinkClick r:id="rId5"/>
              </a:rPr>
              <a:t>34 C.F.R. § 76.707</a:t>
            </a:r>
            <a:r>
              <a:rPr lang="en-US" sz="2400">
                <a:solidFill>
                  <a:srgbClr val="000000"/>
                </a:solidFill>
                <a:cs typeface="Times New Roman"/>
              </a:rPr>
              <a:t>.</a:t>
            </a:r>
            <a:endParaRPr lang="en-US" sz="2400" b="0" i="0">
              <a:solidFill>
                <a:srgbClr val="000000"/>
              </a:solidFill>
              <a:effectLst/>
              <a:cs typeface="Times New Roman"/>
            </a:endParaRPr>
          </a:p>
          <a:p>
            <a:pPr marL="641350" lvl="1" indent="-171450">
              <a:spcBef>
                <a:spcPts val="600"/>
              </a:spcBef>
              <a:buClr>
                <a:srgbClr val="FFD520"/>
              </a:buClr>
              <a:buFont typeface="Arial"/>
              <a:buChar char="•"/>
              <a:tabLst>
                <a:tab pos="184150" algn="l"/>
              </a:tabLst>
            </a:pPr>
            <a:endParaRPr lang="en-US" sz="2000">
              <a:latin typeface="Calibri"/>
              <a:cs typeface="Calibri"/>
            </a:endParaRPr>
          </a:p>
        </p:txBody>
      </p:sp>
      <p:sp>
        <p:nvSpPr>
          <p:cNvPr id="10" name="TextBox 9">
            <a:extLst>
              <a:ext uri="{FF2B5EF4-FFF2-40B4-BE49-F238E27FC236}">
                <a16:creationId xmlns:a16="http://schemas.microsoft.com/office/drawing/2014/main" id="{5CF32162-2FCC-48FF-9B71-45E08557FBB9}"/>
              </a:ext>
            </a:extLst>
          </p:cNvPr>
          <p:cNvSpPr txBox="1"/>
          <p:nvPr/>
        </p:nvSpPr>
        <p:spPr>
          <a:xfrm>
            <a:off x="1753945" y="3275682"/>
            <a:ext cx="7555230" cy="369332"/>
          </a:xfrm>
          <a:prstGeom prst="rect">
            <a:avLst/>
          </a:prstGeom>
          <a:noFill/>
        </p:spPr>
        <p:txBody>
          <a:bodyPr wrap="square" rtlCol="0">
            <a:spAutoFit/>
          </a:bodyPr>
          <a:lstStyle/>
          <a:p>
            <a:r>
              <a:rPr lang="en-US" i="1">
                <a:hlinkClick r:id="rId6"/>
              </a:rPr>
              <a:t>Liquidation Extension Resources</a:t>
            </a:r>
            <a:endParaRPr lang="en-US"/>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54815" y="6327816"/>
            <a:ext cx="265430"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11</a:t>
            </a:fld>
            <a:endParaRPr spc="40"/>
          </a:p>
        </p:txBody>
      </p:sp>
    </p:spTree>
    <p:extLst>
      <p:ext uri="{BB962C8B-B14F-4D97-AF65-F5344CB8AC3E}">
        <p14:creationId xmlns:p14="http://schemas.microsoft.com/office/powerpoint/2010/main" val="46098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11"/>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sp>
        <p:nvSpPr>
          <p:cNvPr id="7" name="object 7"/>
          <p:cNvSpPr txBox="1">
            <a:spLocks noGrp="1"/>
          </p:cNvSpPr>
          <p:nvPr>
            <p:ph type="title"/>
          </p:nvPr>
        </p:nvSpPr>
        <p:spPr>
          <a:xfrm>
            <a:off x="2170402" y="756147"/>
            <a:ext cx="9259038"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Late Liquidation Requests Components </a:t>
            </a:r>
            <a:endParaRPr lang="en-US" sz="2700">
              <a:latin typeface="Arial Black"/>
              <a:cs typeface="Arial Black"/>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6" name="object 6"/>
          <p:cNvSpPr txBox="1"/>
          <p:nvPr/>
        </p:nvSpPr>
        <p:spPr>
          <a:xfrm>
            <a:off x="2243304" y="970308"/>
            <a:ext cx="9186136" cy="7214796"/>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r>
              <a:rPr lang="en-US">
                <a:cs typeface="Calibri" panose="020F0502020204030204" pitchFamily="34" charset="0"/>
              </a:rPr>
              <a:t>To initiate a late liquidation request, grantees should send to your State mailbox (State.OESE@ed.gov):</a:t>
            </a:r>
          </a:p>
          <a:p>
            <a:pPr marL="298450" indent="-285750">
              <a:spcBef>
                <a:spcPts val="600"/>
              </a:spcBef>
              <a:buClr>
                <a:srgbClr val="FFD520"/>
              </a:buClr>
              <a:buFont typeface="Arial" panose="020B0604020202020204" pitchFamily="34" charset="0"/>
              <a:buChar char="•"/>
              <a:tabLst>
                <a:tab pos="184150" algn="l"/>
              </a:tabLst>
            </a:pPr>
            <a:r>
              <a:rPr lang="en-US">
                <a:cs typeface="Calibri" panose="020F0502020204030204" pitchFamily="34" charset="0"/>
              </a:rPr>
              <a:t>A request, </a:t>
            </a:r>
            <a:r>
              <a:rPr lang="en-US" u="sng">
                <a:cs typeface="Calibri" panose="020F0502020204030204" pitchFamily="34" charset="0"/>
              </a:rPr>
              <a:t>on letterhead</a:t>
            </a:r>
            <a:r>
              <a:rPr lang="en-US">
                <a:cs typeface="Calibri" panose="020F0502020204030204" pitchFamily="34" charset="0"/>
              </a:rPr>
              <a:t>, and signed by either the Chief State School Officer or the Chief Financial Officer, that includes-</a:t>
            </a:r>
          </a:p>
          <a:p>
            <a:pPr marL="812800" lvl="1" indent="-342900">
              <a:buClr>
                <a:srgbClr val="FFD520"/>
              </a:buClr>
              <a:buFont typeface="Arial" panose="020B0604020202020204" pitchFamily="34" charset="0"/>
              <a:buChar char="•"/>
              <a:tabLst>
                <a:tab pos="184150" algn="l"/>
              </a:tabLst>
            </a:pPr>
            <a:r>
              <a:rPr lang="en-US">
                <a:cs typeface="Calibri" panose="020F0502020204030204" pitchFamily="34" charset="0"/>
              </a:rPr>
              <a:t>The ALN (formerly CFDA) number</a:t>
            </a:r>
          </a:p>
          <a:p>
            <a:pPr marL="812800" lvl="1" indent="-342900">
              <a:buClr>
                <a:srgbClr val="FFD520"/>
              </a:buClr>
              <a:buFont typeface="Arial" panose="020B0604020202020204" pitchFamily="34" charset="0"/>
              <a:buChar char="•"/>
              <a:tabLst>
                <a:tab pos="184150" algn="l"/>
              </a:tabLst>
            </a:pPr>
            <a:r>
              <a:rPr lang="en-US">
                <a:cs typeface="Calibri" panose="020F0502020204030204" pitchFamily="34" charset="0"/>
              </a:rPr>
              <a:t>PR Award number of the grant</a:t>
            </a:r>
          </a:p>
          <a:p>
            <a:pPr marL="812800" lvl="1" indent="-342900">
              <a:buClr>
                <a:srgbClr val="FFD520"/>
              </a:buClr>
              <a:buFont typeface="Arial" panose="020B0604020202020204" pitchFamily="34" charset="0"/>
              <a:buChar char="•"/>
              <a:tabLst>
                <a:tab pos="184150" algn="l"/>
              </a:tabLst>
            </a:pPr>
            <a:r>
              <a:rPr lang="en-US">
                <a:cs typeface="Calibri" panose="020F0502020204030204" pitchFamily="34" charset="0"/>
              </a:rPr>
              <a:t>A detailed explanation for why the liquidation period needs to be re-opened and for why the funds were not liquidated during the established period of availability.</a:t>
            </a:r>
          </a:p>
          <a:p>
            <a:pPr marL="812800" lvl="1" indent="-342900">
              <a:buClr>
                <a:srgbClr val="FFD520"/>
              </a:buClr>
              <a:buFont typeface="Arial" panose="020B0604020202020204" pitchFamily="34" charset="0"/>
              <a:buChar char="•"/>
              <a:tabLst>
                <a:tab pos="184150" algn="l"/>
              </a:tabLst>
            </a:pPr>
            <a:r>
              <a:rPr lang="en-US">
                <a:effectLst/>
              </a:rPr>
              <a:t>a description of the measures the State is taking to preclude the circumstance necessitating the late liquidation from happening again (for CRSSA and ARP funds</a:t>
            </a:r>
            <a:r>
              <a:rPr lang="en-US">
                <a:effectLst/>
                <a:cs typeface="Calibri" panose="020F0502020204030204" pitchFamily="34" charset="0"/>
              </a:rPr>
              <a:t>).</a:t>
            </a:r>
            <a:endParaRPr lang="en-US">
              <a:cs typeface="Calibri" panose="020F0502020204030204" pitchFamily="34" charset="0"/>
            </a:endParaRPr>
          </a:p>
          <a:p>
            <a:pPr marL="812800" lvl="1" indent="-342900">
              <a:buClr>
                <a:srgbClr val="FFD520"/>
              </a:buClr>
              <a:buFont typeface="Arial" panose="020B0604020202020204" pitchFamily="34" charset="0"/>
              <a:buChar char="•"/>
              <a:tabLst>
                <a:tab pos="184150" algn="l"/>
              </a:tabLst>
            </a:pPr>
            <a:r>
              <a:rPr lang="en-US">
                <a:cs typeface="Calibri" panose="020F0502020204030204" pitchFamily="34" charset="0"/>
              </a:rPr>
              <a:t>The total dollar amount that the grantee wants to draw down from the balance. This amount should be based on ACTUAL expenditures, not any remaining funds.</a:t>
            </a:r>
          </a:p>
          <a:p>
            <a:pPr marL="812800" lvl="1" indent="-342900">
              <a:buClr>
                <a:srgbClr val="FFD520"/>
              </a:buClr>
              <a:buFont typeface="Arial" panose="020B0604020202020204" pitchFamily="34" charset="0"/>
              <a:buChar char="•"/>
              <a:tabLst>
                <a:tab pos="184150" algn="l"/>
              </a:tabLst>
            </a:pPr>
            <a:r>
              <a:rPr lang="en-US">
                <a:cs typeface="Calibri" panose="020F0502020204030204" pitchFamily="34" charset="0"/>
              </a:rPr>
              <a:t>The amount of time needed to complete the drawdown, if longer than 3 business days, should the request be approved.</a:t>
            </a:r>
          </a:p>
          <a:p>
            <a:pPr marL="812800" lvl="1" indent="-342900">
              <a:spcBef>
                <a:spcPts val="600"/>
              </a:spcBef>
              <a:buClr>
                <a:srgbClr val="FFD520"/>
              </a:buClr>
              <a:buFont typeface="Arial" panose="020B0604020202020204" pitchFamily="34" charset="0"/>
              <a:buChar char="•"/>
              <a:tabLst>
                <a:tab pos="184150" algn="l"/>
              </a:tabLst>
            </a:pPr>
            <a:r>
              <a:rPr lang="en-US">
                <a:cs typeface="Calibri" panose="020F0502020204030204" pitchFamily="34" charset="0"/>
              </a:rPr>
              <a:t>An attestation that the information contained in the letter is accurate.</a:t>
            </a:r>
          </a:p>
          <a:p>
            <a:pPr marL="355600" indent="-342900">
              <a:spcBef>
                <a:spcPts val="600"/>
              </a:spcBef>
              <a:buClr>
                <a:srgbClr val="FFD520"/>
              </a:buClr>
              <a:buFont typeface="Arial" panose="020B0604020202020204" pitchFamily="34" charset="0"/>
              <a:buChar char="•"/>
              <a:tabLst>
                <a:tab pos="184150" algn="l"/>
              </a:tabLst>
            </a:pPr>
            <a:r>
              <a:rPr lang="en-US">
                <a:ea typeface="Calibri" panose="020F0502020204030204" pitchFamily="34" charset="0"/>
              </a:rPr>
              <a:t>D</a:t>
            </a:r>
            <a:r>
              <a:rPr lang="en-US">
                <a:effectLst/>
                <a:ea typeface="Calibri" panose="020F0502020204030204" pitchFamily="34" charset="0"/>
              </a:rPr>
              <a:t>ocumentation that shows the obligations were made during the period of availability of funds and for allowable purposes.  Some examples of such documentation could include copies of invoices, contracts, ledgers, etc.</a:t>
            </a:r>
            <a:endParaRPr lang="en-US">
              <a:cs typeface="Calibri" panose="020F0502020204030204" pitchFamily="34" charset="0"/>
            </a:endParaRPr>
          </a:p>
          <a:p>
            <a:pPr marL="469900" lvl="1">
              <a:spcBef>
                <a:spcPts val="600"/>
              </a:spcBef>
              <a:buClr>
                <a:srgbClr val="FFD520"/>
              </a:buClr>
              <a:tabLst>
                <a:tab pos="184150" algn="l"/>
              </a:tabLst>
            </a:pPr>
            <a:endParaRPr lang="en-US" sz="2200">
              <a:latin typeface="Calibri" panose="020F0502020204030204" pitchFamily="34" charset="0"/>
              <a:cs typeface="Calibri" panose="020F0502020204030204" pitchFamily="34" charset="0"/>
            </a:endParaRPr>
          </a:p>
          <a:p>
            <a:pPr marL="469900" lvl="1">
              <a:spcBef>
                <a:spcPts val="600"/>
              </a:spcBef>
              <a:buFont typeface="Arial"/>
              <a:tabLst>
                <a:tab pos="184150" algn="l"/>
              </a:tabLst>
            </a:pPr>
            <a:endParaRPr lang="en-US" sz="2000">
              <a:latin typeface="Calibri"/>
              <a:cs typeface="Calibri"/>
            </a:endParaRPr>
          </a:p>
          <a:p>
            <a:pPr marL="469900" lvl="1">
              <a:spcBef>
                <a:spcPts val="600"/>
              </a:spcBef>
              <a:buClr>
                <a:srgbClr val="FFD520"/>
              </a:buClr>
              <a:tabLst>
                <a:tab pos="184150" algn="l"/>
              </a:tabLst>
            </a:pPr>
            <a:endParaRPr lang="en-US" sz="2000">
              <a:latin typeface="Calibri"/>
              <a:cs typeface="Calibri"/>
            </a:endParaRPr>
          </a:p>
          <a:p>
            <a:pPr marL="641350" lvl="1" indent="-171450">
              <a:spcBef>
                <a:spcPts val="600"/>
              </a:spcBef>
              <a:buClr>
                <a:srgbClr val="FFD520"/>
              </a:buClr>
              <a:buFont typeface="Arial"/>
              <a:buChar char="•"/>
              <a:tabLst>
                <a:tab pos="184150" algn="l"/>
              </a:tabLst>
            </a:pPr>
            <a:endParaRPr lang="en-US" sz="2000">
              <a:latin typeface="Calibri"/>
              <a:cs typeface="Calibri"/>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80831" y="6331754"/>
            <a:ext cx="209270"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12</a:t>
            </a:fld>
            <a:endParaRPr spc="40"/>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Tree>
    <p:extLst>
      <p:ext uri="{BB962C8B-B14F-4D97-AF65-F5344CB8AC3E}">
        <p14:creationId xmlns:p14="http://schemas.microsoft.com/office/powerpoint/2010/main" val="357879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5C376-A46C-48DF-8A2F-1745DD31942D}"/>
              </a:ext>
            </a:extLst>
          </p:cNvPr>
          <p:cNvSpPr>
            <a:spLocks noGrp="1"/>
          </p:cNvSpPr>
          <p:nvPr>
            <p:ph sz="half" idx="1"/>
          </p:nvPr>
        </p:nvSpPr>
        <p:spPr>
          <a:xfrm>
            <a:off x="349463" y="2970207"/>
            <a:ext cx="5934972" cy="2294627"/>
          </a:xfrm>
        </p:spPr>
        <p:txBody>
          <a:bodyPr vert="horz" lIns="91440" tIns="45720" rIns="91440" bIns="45720" rtlCol="0" anchor="t">
            <a:normAutofit/>
          </a:bodyPr>
          <a:lstStyle/>
          <a:p>
            <a:r>
              <a:rPr lang="en-US">
                <a:solidFill>
                  <a:srgbClr val="002060"/>
                </a:solidFill>
                <a:latin typeface="+mj-lt"/>
                <a:cs typeface="Calibri"/>
              </a:rPr>
              <a:t>Grant Closeout Process</a:t>
            </a:r>
          </a:p>
          <a:p>
            <a:endParaRPr lang="en-US">
              <a:solidFill>
                <a:srgbClr val="002060"/>
              </a:solidFill>
            </a:endParaRPr>
          </a:p>
        </p:txBody>
      </p:sp>
      <p:sp>
        <p:nvSpPr>
          <p:cNvPr id="3" name="Slide Number Placeholder 2">
            <a:extLst>
              <a:ext uri="{FF2B5EF4-FFF2-40B4-BE49-F238E27FC236}">
                <a16:creationId xmlns:a16="http://schemas.microsoft.com/office/drawing/2014/main" id="{CC177B60-6D81-4100-BBCD-5801B8E49D34}"/>
              </a:ext>
            </a:extLst>
          </p:cNvPr>
          <p:cNvSpPr>
            <a:spLocks noGrp="1"/>
          </p:cNvSpPr>
          <p:nvPr>
            <p:ph type="sldNum" sz="quarter" idx="12"/>
          </p:nvPr>
        </p:nvSpPr>
        <p:spPr/>
        <p:txBody>
          <a:bodyPr/>
          <a:lstStyle/>
          <a:p>
            <a:fld id="{01FA0A26-6009-4EF8-96CE-C26D5A4F18E5}" type="slidenum">
              <a:rPr lang="en-US" smtClean="0"/>
              <a:pPr/>
              <a:t>13</a:t>
            </a:fld>
            <a:endParaRPr lang="en-US"/>
          </a:p>
        </p:txBody>
      </p:sp>
    </p:spTree>
    <p:extLst>
      <p:ext uri="{BB962C8B-B14F-4D97-AF65-F5344CB8AC3E}">
        <p14:creationId xmlns:p14="http://schemas.microsoft.com/office/powerpoint/2010/main" val="50134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22"/>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756147"/>
            <a:ext cx="9259038"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Grant Closeout Policies</a:t>
            </a:r>
            <a:endParaRPr lang="en-US" sz="2700">
              <a:latin typeface="Arial Black"/>
              <a:cs typeface="Arial Black"/>
            </a:endParaRPr>
          </a:p>
        </p:txBody>
      </p:sp>
      <p:sp>
        <p:nvSpPr>
          <p:cNvPr id="6" name="object 6"/>
          <p:cNvSpPr txBox="1"/>
          <p:nvPr/>
        </p:nvSpPr>
        <p:spPr>
          <a:xfrm>
            <a:off x="2170402" y="860619"/>
            <a:ext cx="5424198" cy="797654"/>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400">
              <a:solidFill>
                <a:srgbClr val="00529F"/>
              </a:solidFill>
              <a:latin typeface="Arial Black"/>
              <a:ea typeface="+mj-ea"/>
            </a:endParaRPr>
          </a:p>
        </p:txBody>
      </p:sp>
      <p:sp>
        <p:nvSpPr>
          <p:cNvPr id="11" name="object 6">
            <a:extLst>
              <a:ext uri="{FF2B5EF4-FFF2-40B4-BE49-F238E27FC236}">
                <a16:creationId xmlns:a16="http://schemas.microsoft.com/office/drawing/2014/main" id="{8F228647-B113-415E-AB5F-099DBC98EDB1}"/>
              </a:ext>
            </a:extLst>
          </p:cNvPr>
          <p:cNvSpPr txBox="1"/>
          <p:nvPr/>
        </p:nvSpPr>
        <p:spPr>
          <a:xfrm>
            <a:off x="1321308" y="1509148"/>
            <a:ext cx="6821355" cy="2459648"/>
          </a:xfrm>
          <a:prstGeom prst="rect">
            <a:avLst/>
          </a:prstGeom>
        </p:spPr>
        <p:txBody>
          <a:bodyPr vert="horz" wrap="square" lIns="0" tIns="12700" rIns="0" bIns="0" rtlCol="0" anchor="t">
            <a:spAutoFit/>
          </a:bodyPr>
          <a:lstStyle/>
          <a:p>
            <a:pPr marL="812800" lvl="1" indent="-342900">
              <a:spcBef>
                <a:spcPts val="600"/>
              </a:spcBef>
              <a:buClr>
                <a:srgbClr val="FFD520"/>
              </a:buClr>
              <a:buFont typeface="Arial" panose="020B0604020202020204" pitchFamily="34" charset="0"/>
              <a:buChar char="•"/>
              <a:tabLst>
                <a:tab pos="184150" algn="l"/>
              </a:tabLst>
            </a:pPr>
            <a:r>
              <a:rPr lang="en-US" sz="2400">
                <a:latin typeface="Calibri" panose="020F0502020204030204" pitchFamily="34" charset="0"/>
                <a:cs typeface="Calibri" panose="020F0502020204030204" pitchFamily="34" charset="0"/>
              </a:rPr>
              <a:t>Uniform Guidance </a:t>
            </a:r>
            <a:r>
              <a:rPr lang="en-US" sz="2400">
                <a:latin typeface="Calibri" panose="020F0502020204030204" pitchFamily="34" charset="0"/>
                <a:cs typeface="Calibri" panose="020F0502020204030204" pitchFamily="34" charset="0"/>
                <a:hlinkClick r:id="rId5"/>
              </a:rPr>
              <a:t>2 CFR § 200.343(g)</a:t>
            </a:r>
            <a:endParaRPr lang="en-US" sz="2400">
              <a:latin typeface="Calibri" panose="020F0502020204030204" pitchFamily="34" charset="0"/>
              <a:cs typeface="Calibri" panose="020F0502020204030204" pitchFamily="34" charset="0"/>
            </a:endParaRP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panose="020F0502020204030204" pitchFamily="34" charset="0"/>
                <a:cs typeface="Calibri" panose="020F0502020204030204" pitchFamily="34" charset="0"/>
                <a:hlinkClick r:id="rId6"/>
              </a:rPr>
              <a:t>GONE Act</a:t>
            </a:r>
            <a:endParaRPr lang="en-US" sz="2400">
              <a:latin typeface="Calibri" panose="020F0502020204030204" pitchFamily="34" charset="0"/>
              <a:cs typeface="Calibri" panose="020F0502020204030204" pitchFamily="34" charset="0"/>
            </a:endParaRP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panose="020F0502020204030204" pitchFamily="34" charset="0"/>
                <a:cs typeface="Calibri" panose="020F0502020204030204" pitchFamily="34" charset="0"/>
                <a:hlinkClick r:id="rId7"/>
              </a:rPr>
              <a:t>Departmental Policies for Managing Formula Grants</a:t>
            </a:r>
            <a:r>
              <a:rPr lang="en-US" sz="2400">
                <a:latin typeface="Calibri" panose="020F0502020204030204" pitchFamily="34" charset="0"/>
                <a:cs typeface="Calibri" panose="020F0502020204030204" pitchFamily="34" charset="0"/>
              </a:rPr>
              <a:t> </a:t>
            </a: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hlinkClick r:id="rId8"/>
              </a:rPr>
              <a:t>Guidance for Continuing Activities After Liquidation Period (FAQ E-3.d.)</a:t>
            </a:r>
            <a:endParaRPr lang="en-US" sz="2400" i="1">
              <a:latin typeface="Calibri" panose="020F0502020204030204" pitchFamily="34" charset="0"/>
              <a:cs typeface="Calibri" panose="020F0502020204030204" pitchFamily="34" charset="0"/>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60735" y="6331755"/>
            <a:ext cx="209270" cy="154589"/>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14</a:t>
            </a:fld>
            <a:endParaRPr spc="40"/>
          </a:p>
        </p:txBody>
      </p:sp>
    </p:spTree>
    <p:extLst>
      <p:ext uri="{BB962C8B-B14F-4D97-AF65-F5344CB8AC3E}">
        <p14:creationId xmlns:p14="http://schemas.microsoft.com/office/powerpoint/2010/main" val="79636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22"/>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756147"/>
            <a:ext cx="9259038"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Grant Closeout Requirements</a:t>
            </a:r>
            <a:endParaRPr lang="en-US" sz="2700">
              <a:latin typeface="Arial Black"/>
              <a:cs typeface="Arial Black"/>
            </a:endParaRPr>
          </a:p>
        </p:txBody>
      </p:sp>
      <p:sp>
        <p:nvSpPr>
          <p:cNvPr id="6" name="object 6"/>
          <p:cNvSpPr txBox="1"/>
          <p:nvPr/>
        </p:nvSpPr>
        <p:spPr>
          <a:xfrm>
            <a:off x="2170402" y="860619"/>
            <a:ext cx="5424198" cy="797654"/>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400">
              <a:solidFill>
                <a:srgbClr val="00529F"/>
              </a:solidFill>
              <a:latin typeface="Arial Black"/>
              <a:ea typeface="+mj-ea"/>
            </a:endParaRPr>
          </a:p>
        </p:txBody>
      </p:sp>
      <p:sp>
        <p:nvSpPr>
          <p:cNvPr id="11" name="object 6">
            <a:extLst>
              <a:ext uri="{FF2B5EF4-FFF2-40B4-BE49-F238E27FC236}">
                <a16:creationId xmlns:a16="http://schemas.microsoft.com/office/drawing/2014/main" id="{8F228647-B113-415E-AB5F-099DBC98EDB1}"/>
              </a:ext>
            </a:extLst>
          </p:cNvPr>
          <p:cNvSpPr txBox="1"/>
          <p:nvPr/>
        </p:nvSpPr>
        <p:spPr>
          <a:xfrm>
            <a:off x="1400403" y="1658273"/>
            <a:ext cx="10448697" cy="4844916"/>
          </a:xfrm>
          <a:prstGeom prst="rect">
            <a:avLst/>
          </a:prstGeom>
        </p:spPr>
        <p:txBody>
          <a:bodyPr vert="horz" wrap="square" lIns="0" tIns="12700" rIns="0" bIns="0" rtlCol="0" anchor="t">
            <a:spAutoFit/>
          </a:bodyPr>
          <a:lstStyle/>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Grant Period (including Tydings Period) has expired</a:t>
            </a: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Liquidation Period (including extensions) has expired</a:t>
            </a: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$0 balance in G5 (or no outstanding requests for funds still in the grant account)</a:t>
            </a: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Performance and financial reports and data are received and approved*</a:t>
            </a:r>
            <a:endParaRPr lang="en-US" sz="2400">
              <a:latin typeface="Calibri" panose="020F0502020204030204" pitchFamily="34" charset="0"/>
              <a:cs typeface="Calibri" panose="020F0502020204030204" pitchFamily="34" charset="0"/>
            </a:endParaRP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Financial and programmatic issues/findings are resolved </a:t>
            </a:r>
            <a:endParaRPr lang="en-US" i="1">
              <a:latin typeface="Calibri" panose="020F0502020204030204" pitchFamily="34" charset="0"/>
              <a:cs typeface="Calibri" panose="020F0502020204030204" pitchFamily="34" charset="0"/>
            </a:endParaRPr>
          </a:p>
          <a:p>
            <a:pPr marL="812800" lvl="1" indent="-342900">
              <a:spcBef>
                <a:spcPts val="600"/>
              </a:spcBef>
              <a:buClr>
                <a:srgbClr val="FFD520"/>
              </a:buClr>
              <a:buFont typeface="Arial" panose="020B0604020202020204" pitchFamily="34" charset="0"/>
              <a:buChar char="•"/>
              <a:tabLst>
                <a:tab pos="184150" algn="l"/>
              </a:tabLst>
            </a:pPr>
            <a:r>
              <a:rPr lang="en-US" sz="2400">
                <a:latin typeface="Calibri"/>
                <a:cs typeface="Calibri"/>
              </a:rPr>
              <a:t>All audit findings are resolved</a:t>
            </a:r>
            <a:endParaRPr lang="en-US" sz="2400" i="1">
              <a:latin typeface="Calibri"/>
              <a:cs typeface="Calibri"/>
            </a:endParaRPr>
          </a:p>
          <a:p>
            <a:pPr marL="469900" lvl="1">
              <a:spcBef>
                <a:spcPts val="600"/>
              </a:spcBef>
              <a:buClr>
                <a:srgbClr val="FFD520"/>
              </a:buClr>
              <a:tabLst>
                <a:tab pos="184150" algn="l"/>
              </a:tabLst>
            </a:pPr>
            <a:endParaRPr lang="en-US" i="1">
              <a:latin typeface="Calibri"/>
              <a:cs typeface="Calibri"/>
            </a:endParaRPr>
          </a:p>
          <a:p>
            <a:pPr marL="469900" lvl="1">
              <a:spcBef>
                <a:spcPts val="600"/>
              </a:spcBef>
              <a:tabLst>
                <a:tab pos="184150" algn="l"/>
              </a:tabLst>
            </a:pPr>
            <a:endParaRPr lang="en-US" i="1">
              <a:latin typeface="Calibri"/>
              <a:cs typeface="Calibri"/>
            </a:endParaRPr>
          </a:p>
          <a:p>
            <a:pPr marL="469900" lvl="1">
              <a:spcBef>
                <a:spcPts val="600"/>
              </a:spcBef>
              <a:tabLst>
                <a:tab pos="184150" algn="l"/>
              </a:tabLst>
            </a:pPr>
            <a:endParaRPr lang="en-US" i="1">
              <a:latin typeface="Calibri"/>
              <a:cs typeface="Calibri"/>
            </a:endParaRPr>
          </a:p>
          <a:p>
            <a:pPr marL="469900" lvl="1">
              <a:spcBef>
                <a:spcPts val="600"/>
              </a:spcBef>
              <a:tabLst>
                <a:tab pos="184150" algn="l"/>
              </a:tabLst>
            </a:pPr>
            <a:endParaRPr lang="en-US" i="1">
              <a:latin typeface="Calibri"/>
              <a:cs typeface="Calibri"/>
            </a:endParaRPr>
          </a:p>
          <a:p>
            <a:pPr marL="469900" lvl="1">
              <a:spcBef>
                <a:spcPts val="600"/>
              </a:spcBef>
              <a:tabLst>
                <a:tab pos="184150" algn="l"/>
              </a:tabLst>
            </a:pPr>
            <a:r>
              <a:rPr lang="en-US" i="1">
                <a:latin typeface="Calibri"/>
                <a:cs typeface="Calibri"/>
              </a:rPr>
              <a:t>Note: Year 4 annual report data will be finalized in 2025</a:t>
            </a:r>
            <a:r>
              <a:rPr lang="en-US" sz="2400" i="1">
                <a:latin typeface="Calibri"/>
                <a:cs typeface="Calibri"/>
              </a:rPr>
              <a:t>.</a:t>
            </a:r>
            <a:endParaRPr lang="en-US" sz="2400">
              <a:latin typeface="Calibri"/>
              <a:cs typeface="Calibri"/>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60735" y="6331755"/>
            <a:ext cx="209270" cy="154589"/>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15</a:t>
            </a:fld>
            <a:endParaRPr spc="40"/>
          </a:p>
        </p:txBody>
      </p:sp>
    </p:spTree>
    <p:extLst>
      <p:ext uri="{BB962C8B-B14F-4D97-AF65-F5344CB8AC3E}">
        <p14:creationId xmlns:p14="http://schemas.microsoft.com/office/powerpoint/2010/main" val="206747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22"/>
          <p:cNvSpPr/>
          <p:nvPr/>
        </p:nvSpPr>
        <p:spPr>
          <a:xfrm>
            <a:off x="11437747" y="6246611"/>
            <a:ext cx="363042" cy="316297"/>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lang="en-US" sz="2000"/>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756147"/>
            <a:ext cx="9259038"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Tentative Timeline for Grant Closeout Activities</a:t>
            </a:r>
            <a:endParaRPr lang="en-US" sz="2700">
              <a:latin typeface="Arial Black"/>
              <a:cs typeface="Arial Black"/>
            </a:endParaRPr>
          </a:p>
        </p:txBody>
      </p:sp>
      <p:sp>
        <p:nvSpPr>
          <p:cNvPr id="6" name="object 6"/>
          <p:cNvSpPr txBox="1"/>
          <p:nvPr/>
        </p:nvSpPr>
        <p:spPr>
          <a:xfrm>
            <a:off x="2170402" y="860619"/>
            <a:ext cx="5424198" cy="797654"/>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400">
              <a:solidFill>
                <a:srgbClr val="00529F"/>
              </a:solidFill>
              <a:latin typeface="Arial Black"/>
              <a:ea typeface="+mj-ea"/>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493463" y="6312426"/>
            <a:ext cx="631265" cy="184666"/>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r>
              <a:rPr lang="en-US" sz="1200" spc="40"/>
              <a:t>16</a:t>
            </a:r>
          </a:p>
        </p:txBody>
      </p:sp>
      <p:sp>
        <p:nvSpPr>
          <p:cNvPr id="12" name="TextBox 11">
            <a:extLst>
              <a:ext uri="{FF2B5EF4-FFF2-40B4-BE49-F238E27FC236}">
                <a16:creationId xmlns:a16="http://schemas.microsoft.com/office/drawing/2014/main" id="{A10E1384-33E1-C717-B3F8-104D14E71694}"/>
              </a:ext>
            </a:extLst>
          </p:cNvPr>
          <p:cNvSpPr txBox="1"/>
          <p:nvPr/>
        </p:nvSpPr>
        <p:spPr>
          <a:xfrm>
            <a:off x="2004012" y="2429895"/>
            <a:ext cx="2196790" cy="4185761"/>
          </a:xfrm>
          <a:prstGeom prst="rect">
            <a:avLst/>
          </a:prstGeom>
          <a:noFill/>
        </p:spPr>
        <p:txBody>
          <a:bodyPr wrap="square" rtlCol="0">
            <a:spAutoFit/>
          </a:bodyPr>
          <a:lstStyle/>
          <a:p>
            <a:pPr marL="285750" indent="-285750">
              <a:buFont typeface="Arial" panose="020B0604020202020204" pitchFamily="34" charset="0"/>
              <a:buChar char="•"/>
            </a:pPr>
            <a:r>
              <a:rPr lang="en-US" sz="1400"/>
              <a:t>October 1, 2022-January 28, 2023 (120 days)</a:t>
            </a:r>
            <a:br>
              <a:rPr lang="en-US" sz="1400"/>
            </a:br>
            <a:endParaRPr lang="en-US" sz="1400"/>
          </a:p>
          <a:p>
            <a:pPr marL="285750" indent="-285750">
              <a:buFont typeface="Arial" panose="020B0604020202020204" pitchFamily="34" charset="0"/>
              <a:buChar char="•"/>
            </a:pPr>
            <a:r>
              <a:rPr lang="en-US" sz="1400"/>
              <a:t>March 2023 thru April 1, 2024 </a:t>
            </a:r>
            <a:r>
              <a:rPr lang="en-US" sz="1400" i="1"/>
              <a:t>(18 months after the period of obligation) -</a:t>
            </a:r>
            <a:r>
              <a:rPr lang="en-US" sz="1400"/>
              <a:t> Grantees can begin submitting one-time requests to liquidate funds </a:t>
            </a:r>
            <a:br>
              <a:rPr lang="en-US" sz="1400"/>
            </a:br>
            <a:endParaRPr lang="en-US" sz="1400"/>
          </a:p>
          <a:p>
            <a:pPr marL="285750" indent="-285750">
              <a:buFont typeface="Arial" panose="020B0604020202020204" pitchFamily="34" charset="0"/>
              <a:buChar char="•"/>
            </a:pPr>
            <a:r>
              <a:rPr lang="en-US" sz="1400"/>
              <a:t>Approved one-time requests to liquidate funds must be drawn down within 3 business days (unless approved for an additional length of time)</a:t>
            </a:r>
          </a:p>
        </p:txBody>
      </p:sp>
      <p:sp>
        <p:nvSpPr>
          <p:cNvPr id="13" name="TextBox 12">
            <a:extLst>
              <a:ext uri="{FF2B5EF4-FFF2-40B4-BE49-F238E27FC236}">
                <a16:creationId xmlns:a16="http://schemas.microsoft.com/office/drawing/2014/main" id="{183EF6B4-9F29-723E-7EF8-A315F62F7E9E}"/>
              </a:ext>
            </a:extLst>
          </p:cNvPr>
          <p:cNvSpPr txBox="1"/>
          <p:nvPr/>
        </p:nvSpPr>
        <p:spPr>
          <a:xfrm>
            <a:off x="4447677" y="2429895"/>
            <a:ext cx="2196790" cy="3739485"/>
          </a:xfrm>
          <a:prstGeom prst="rect">
            <a:avLst/>
          </a:prstGeom>
          <a:noFill/>
        </p:spPr>
        <p:txBody>
          <a:bodyPr wrap="square" rtlCol="0">
            <a:spAutoFit/>
          </a:bodyPr>
          <a:lstStyle/>
          <a:p>
            <a:pPr marL="285750" indent="-285750">
              <a:buFont typeface="Arial" panose="020B0604020202020204" pitchFamily="34" charset="0"/>
              <a:buChar char="•"/>
            </a:pPr>
            <a:r>
              <a:rPr lang="en-US" sz="1400">
                <a:solidFill>
                  <a:prstClr val="black"/>
                </a:solidFill>
                <a:cs typeface="Calibri" panose="020F0502020204030204" pitchFamily="34" charset="0"/>
              </a:rPr>
              <a:t>As of January 29, 2023, for most grantees</a:t>
            </a:r>
            <a:r>
              <a:rPr lang="en-US" sz="1400" i="1">
                <a:solidFill>
                  <a:prstClr val="black"/>
                </a:solidFill>
                <a:cs typeface="Calibri" panose="020F0502020204030204" pitchFamily="34" charset="0"/>
              </a:rPr>
              <a:t> </a:t>
            </a:r>
            <a:r>
              <a:rPr lang="en-US" sz="1400">
                <a:solidFill>
                  <a:prstClr val="black"/>
                </a:solidFill>
                <a:cs typeface="Calibri" panose="020F0502020204030204" pitchFamily="34" charset="0"/>
              </a:rPr>
              <a:t>default to suspension status (6 months)</a:t>
            </a:r>
            <a:br>
              <a:rPr lang="en-US" sz="1400">
                <a:solidFill>
                  <a:prstClr val="black"/>
                </a:solidFill>
                <a:cs typeface="Calibri" panose="020F0502020204030204" pitchFamily="34" charset="0"/>
              </a:rPr>
            </a:br>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Grantees can adjust financial data </a:t>
            </a:r>
            <a:r>
              <a:rPr lang="en-US" sz="1400" i="1">
                <a:solidFill>
                  <a:prstClr val="black"/>
                </a:solidFill>
                <a:cs typeface="Calibri" panose="020F0502020204030204" pitchFamily="34" charset="0"/>
              </a:rPr>
              <a:t>(FFATA &amp; Annual Reports)</a:t>
            </a:r>
          </a:p>
          <a:p>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Grantees </a:t>
            </a:r>
            <a:r>
              <a:rPr lang="en-US" sz="1400" b="1">
                <a:solidFill>
                  <a:prstClr val="black"/>
                </a:solidFill>
                <a:cs typeface="Calibri" panose="020F0502020204030204" pitchFamily="34" charset="0"/>
              </a:rPr>
              <a:t>cannot</a:t>
            </a:r>
            <a:r>
              <a:rPr lang="en-US" sz="1400">
                <a:solidFill>
                  <a:prstClr val="black"/>
                </a:solidFill>
                <a:cs typeface="Calibri" panose="020F0502020204030204" pitchFamily="34" charset="0"/>
              </a:rPr>
              <a:t> draw down funds</a:t>
            </a:r>
          </a:p>
          <a:p>
            <a:pPr marL="285750" indent="-285750">
              <a:buFont typeface="Arial" panose="020B0604020202020204" pitchFamily="34" charset="0"/>
              <a:buChar char="•"/>
            </a:pPr>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April 2023 thru June 2023 - SGR conducts preliminary close out activities with grantees</a:t>
            </a:r>
            <a:endParaRPr lang="en-US" sz="1300">
              <a:solidFill>
                <a:prstClr val="black"/>
              </a:solidFill>
            </a:endParaRPr>
          </a:p>
          <a:p>
            <a:pPr marL="285750" indent="-285750">
              <a:buFont typeface="Arial" panose="020B0604020202020204" pitchFamily="34" charset="0"/>
              <a:buChar char="•"/>
            </a:pPr>
            <a:endParaRPr lang="en-US" sz="1300" i="1">
              <a:solidFill>
                <a:prstClr val="black"/>
              </a:solidFill>
              <a:latin typeface="Candara"/>
            </a:endParaRPr>
          </a:p>
        </p:txBody>
      </p:sp>
      <p:sp>
        <p:nvSpPr>
          <p:cNvPr id="14" name="TextBox 13">
            <a:extLst>
              <a:ext uri="{FF2B5EF4-FFF2-40B4-BE49-F238E27FC236}">
                <a16:creationId xmlns:a16="http://schemas.microsoft.com/office/drawing/2014/main" id="{949B8DE2-9EEF-6E39-84F5-CE2195439968}"/>
              </a:ext>
            </a:extLst>
          </p:cNvPr>
          <p:cNvSpPr txBox="1"/>
          <p:nvPr/>
        </p:nvSpPr>
        <p:spPr>
          <a:xfrm>
            <a:off x="6713393" y="2242379"/>
            <a:ext cx="2196790" cy="3308598"/>
          </a:xfrm>
          <a:prstGeom prst="rect">
            <a:avLst/>
          </a:prstGeom>
          <a:noFill/>
        </p:spPr>
        <p:txBody>
          <a:bodyPr wrap="square" rtlCol="0">
            <a:spAutoFit/>
          </a:bodyPr>
          <a:lstStyle/>
          <a:p>
            <a:endParaRPr lang="en-US" sz="1300" i="1"/>
          </a:p>
          <a:p>
            <a:pPr marL="285750" indent="-285750">
              <a:buFont typeface="Arial" panose="020B0604020202020204" pitchFamily="34" charset="0"/>
              <a:buChar char="•"/>
            </a:pPr>
            <a:r>
              <a:rPr lang="en-US" sz="1400"/>
              <a:t>Summer 2023 thru August 31, 2026, Grantee corrects FFATA reports and submits annual reports (this include time for revisions to Year 4’s data in the tentative re-open period)</a:t>
            </a:r>
            <a:br>
              <a:rPr lang="en-US" sz="1400"/>
            </a:br>
            <a:endParaRPr lang="en-US" sz="1400"/>
          </a:p>
          <a:p>
            <a:pPr marL="285750" indent="-285750">
              <a:buFont typeface="Arial" panose="020B0604020202020204" pitchFamily="34" charset="0"/>
              <a:buChar char="•"/>
            </a:pPr>
            <a:r>
              <a:rPr lang="en-US" sz="1400"/>
              <a:t>Summer 2025 thru Summer 2026 - SGR conducts final closeout activities</a:t>
            </a:r>
          </a:p>
        </p:txBody>
      </p:sp>
      <p:sp>
        <p:nvSpPr>
          <p:cNvPr id="15" name="TextBox 14">
            <a:extLst>
              <a:ext uri="{FF2B5EF4-FFF2-40B4-BE49-F238E27FC236}">
                <a16:creationId xmlns:a16="http://schemas.microsoft.com/office/drawing/2014/main" id="{DB6C1397-E1FF-FA42-A0EA-485E33D9E67D}"/>
              </a:ext>
            </a:extLst>
          </p:cNvPr>
          <p:cNvSpPr txBox="1"/>
          <p:nvPr/>
        </p:nvSpPr>
        <p:spPr>
          <a:xfrm>
            <a:off x="9232650" y="2493992"/>
            <a:ext cx="2196790" cy="2677656"/>
          </a:xfrm>
          <a:prstGeom prst="rect">
            <a:avLst/>
          </a:prstGeom>
          <a:noFill/>
        </p:spPr>
        <p:txBody>
          <a:bodyPr wrap="square" rtlCol="0">
            <a:spAutoFit/>
          </a:bodyPr>
          <a:lstStyle/>
          <a:p>
            <a:pPr marL="285750" indent="-285750">
              <a:buFont typeface="Arial" panose="020B0604020202020204" pitchFamily="34" charset="0"/>
              <a:buChar char="•"/>
            </a:pPr>
            <a:r>
              <a:rPr lang="en-US" sz="1400"/>
              <a:t>This is the goal </a:t>
            </a:r>
            <a:r>
              <a:rPr lang="en-US" sz="1400">
                <a:sym typeface="Wingdings" panose="05000000000000000000" pitchFamily="2" charset="2"/>
              </a:rPr>
              <a:t></a:t>
            </a:r>
            <a:br>
              <a:rPr lang="en-US" sz="1400" i="1"/>
            </a:br>
            <a:endParaRPr lang="en-US" sz="1400"/>
          </a:p>
          <a:p>
            <a:pPr marL="285750" indent="-285750">
              <a:buFont typeface="Arial" panose="020B0604020202020204" pitchFamily="34" charset="0"/>
              <a:buChar char="•"/>
            </a:pPr>
            <a:r>
              <a:rPr lang="en-US" sz="1400"/>
              <a:t>Grantees cannot access funds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No further action is required by Grantee</a:t>
            </a:r>
          </a:p>
          <a:p>
            <a:endParaRPr lang="en-US" sz="1400"/>
          </a:p>
          <a:p>
            <a:pPr marL="285750" indent="-285750">
              <a:buFont typeface="Arial" panose="020B0604020202020204" pitchFamily="34" charset="0"/>
              <a:buChar char="•"/>
            </a:pPr>
            <a:r>
              <a:rPr lang="en-US" sz="1400"/>
              <a:t>After September 30, 2026 - Remaining funds are revert to Treasury</a:t>
            </a:r>
            <a:br>
              <a:rPr lang="en-US" sz="1400"/>
            </a:br>
            <a:endParaRPr lang="en-US" sz="1400"/>
          </a:p>
        </p:txBody>
      </p:sp>
      <p:graphicFrame>
        <p:nvGraphicFramePr>
          <p:cNvPr id="11" name="Content Placeholder 8">
            <a:extLst>
              <a:ext uri="{FF2B5EF4-FFF2-40B4-BE49-F238E27FC236}">
                <a16:creationId xmlns:a16="http://schemas.microsoft.com/office/drawing/2014/main" id="{A6F4BD03-08C8-1450-30EF-9375D3DE3648}"/>
              </a:ext>
            </a:extLst>
          </p:cNvPr>
          <p:cNvGraphicFramePr>
            <a:graphicFrameLocks/>
          </p:cNvGraphicFramePr>
          <p:nvPr>
            <p:extLst>
              <p:ext uri="{D42A27DB-BD31-4B8C-83A1-F6EECF244321}">
                <p14:modId xmlns:p14="http://schemas.microsoft.com/office/powerpoint/2010/main" val="495059312"/>
              </p:ext>
            </p:extLst>
          </p:nvPr>
        </p:nvGraphicFramePr>
        <p:xfrm>
          <a:off x="1669666" y="1238360"/>
          <a:ext cx="9949602" cy="12958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431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22"/>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460857"/>
            <a:ext cx="9259038" cy="782265"/>
          </a:xfrm>
          <a:prstGeom prst="rect">
            <a:avLst/>
          </a:prstGeom>
        </p:spPr>
        <p:txBody>
          <a:bodyPr vert="horz" wrap="square" lIns="0" tIns="12700" rIns="0" bIns="0" rtlCol="0">
            <a:spAutoFit/>
          </a:bodyPr>
          <a:lstStyle/>
          <a:p>
            <a:pPr marL="12700">
              <a:lnSpc>
                <a:spcPct val="100000"/>
              </a:lnSpc>
              <a:spcBef>
                <a:spcPts val="100"/>
              </a:spcBef>
            </a:pPr>
            <a:r>
              <a:rPr lang="en-US" sz="2500">
                <a:solidFill>
                  <a:srgbClr val="00529F"/>
                </a:solidFill>
                <a:latin typeface="Arial Black"/>
                <a:cs typeface="Arial Black"/>
              </a:rPr>
              <a:t>Tentative Timeline for Closeout Activities for Grants with Approved Liquidation Extension Requests</a:t>
            </a:r>
            <a:endParaRPr lang="en-US" sz="2500">
              <a:latin typeface="Arial Black"/>
              <a:cs typeface="Arial Black"/>
            </a:endParaRPr>
          </a:p>
        </p:txBody>
      </p:sp>
      <p:sp>
        <p:nvSpPr>
          <p:cNvPr id="6" name="object 6"/>
          <p:cNvSpPr txBox="1"/>
          <p:nvPr/>
        </p:nvSpPr>
        <p:spPr>
          <a:xfrm>
            <a:off x="2170402" y="860619"/>
            <a:ext cx="5424198" cy="797654"/>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400">
              <a:solidFill>
                <a:srgbClr val="00529F"/>
              </a:solidFill>
              <a:latin typeface="Arial Black"/>
              <a:ea typeface="+mj-ea"/>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560735" y="6331755"/>
            <a:ext cx="209270" cy="154589"/>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17</a:t>
            </a:fld>
            <a:endParaRPr spc="40"/>
          </a:p>
        </p:txBody>
      </p:sp>
      <p:sp>
        <p:nvSpPr>
          <p:cNvPr id="12" name="TextBox 11">
            <a:extLst>
              <a:ext uri="{FF2B5EF4-FFF2-40B4-BE49-F238E27FC236}">
                <a16:creationId xmlns:a16="http://schemas.microsoft.com/office/drawing/2014/main" id="{A10E1384-33E1-C717-B3F8-104D14E71694}"/>
              </a:ext>
            </a:extLst>
          </p:cNvPr>
          <p:cNvSpPr txBox="1"/>
          <p:nvPr/>
        </p:nvSpPr>
        <p:spPr>
          <a:xfrm>
            <a:off x="1981993" y="2599615"/>
            <a:ext cx="2196790" cy="1169551"/>
          </a:xfrm>
          <a:prstGeom prst="rect">
            <a:avLst/>
          </a:prstGeom>
          <a:noFill/>
        </p:spPr>
        <p:txBody>
          <a:bodyPr wrap="square" rtlCol="0">
            <a:spAutoFit/>
          </a:bodyPr>
          <a:lstStyle/>
          <a:p>
            <a:pPr marL="285750" indent="-285750">
              <a:buFont typeface="Arial" panose="020B0604020202020204" pitchFamily="34" charset="0"/>
              <a:buChar char="•"/>
            </a:pPr>
            <a:r>
              <a:rPr lang="en-US" sz="1400"/>
              <a:t>Final date of approved extension (extension date varies)</a:t>
            </a:r>
            <a:br>
              <a:rPr lang="en-US" sz="1400"/>
            </a:br>
            <a:endParaRPr lang="en-US" sz="1400"/>
          </a:p>
          <a:p>
            <a:endParaRPr lang="en-US" sz="1400"/>
          </a:p>
        </p:txBody>
      </p:sp>
      <p:sp>
        <p:nvSpPr>
          <p:cNvPr id="13" name="TextBox 12">
            <a:extLst>
              <a:ext uri="{FF2B5EF4-FFF2-40B4-BE49-F238E27FC236}">
                <a16:creationId xmlns:a16="http://schemas.microsoft.com/office/drawing/2014/main" id="{183EF6B4-9F29-723E-7EF8-A315F62F7E9E}"/>
              </a:ext>
            </a:extLst>
          </p:cNvPr>
          <p:cNvSpPr txBox="1"/>
          <p:nvPr/>
        </p:nvSpPr>
        <p:spPr>
          <a:xfrm>
            <a:off x="4353896" y="2624368"/>
            <a:ext cx="2196790" cy="4385816"/>
          </a:xfrm>
          <a:prstGeom prst="rect">
            <a:avLst/>
          </a:prstGeom>
          <a:noFill/>
        </p:spPr>
        <p:txBody>
          <a:bodyPr wrap="square" rtlCol="0">
            <a:spAutoFit/>
          </a:bodyPr>
          <a:lstStyle/>
          <a:p>
            <a:pPr marL="285750" indent="-285750">
              <a:buFont typeface="Arial" panose="020B0604020202020204" pitchFamily="34" charset="0"/>
              <a:buChar char="•"/>
            </a:pPr>
            <a:r>
              <a:rPr lang="en-US" sz="1400">
                <a:solidFill>
                  <a:prstClr val="black"/>
                </a:solidFill>
                <a:cs typeface="Calibri" panose="020F0502020204030204" pitchFamily="34" charset="0"/>
              </a:rPr>
              <a:t>As of the next business day following the approved extension date (6 months)</a:t>
            </a:r>
            <a:br>
              <a:rPr lang="en-US" sz="1400">
                <a:solidFill>
                  <a:prstClr val="black"/>
                </a:solidFill>
                <a:cs typeface="Calibri" panose="020F0502020204030204" pitchFamily="34" charset="0"/>
              </a:rPr>
            </a:br>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Grantees can adjust financial data </a:t>
            </a:r>
            <a:r>
              <a:rPr lang="en-US" sz="1400" i="1">
                <a:solidFill>
                  <a:prstClr val="black"/>
                </a:solidFill>
                <a:cs typeface="Calibri" panose="020F0502020204030204" pitchFamily="34" charset="0"/>
              </a:rPr>
              <a:t>(FFATA &amp; Annual Reports)</a:t>
            </a:r>
          </a:p>
          <a:p>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Grantees </a:t>
            </a:r>
            <a:r>
              <a:rPr lang="en-US" sz="1400" b="1">
                <a:solidFill>
                  <a:prstClr val="black"/>
                </a:solidFill>
                <a:cs typeface="Calibri" panose="020F0502020204030204" pitchFamily="34" charset="0"/>
              </a:rPr>
              <a:t>cannot</a:t>
            </a:r>
            <a:r>
              <a:rPr lang="en-US" sz="1400">
                <a:solidFill>
                  <a:prstClr val="black"/>
                </a:solidFill>
                <a:cs typeface="Calibri" panose="020F0502020204030204" pitchFamily="34" charset="0"/>
              </a:rPr>
              <a:t> draw down funds</a:t>
            </a:r>
          </a:p>
          <a:p>
            <a:pPr marL="285750" indent="-285750">
              <a:buFont typeface="Arial" panose="020B0604020202020204" pitchFamily="34" charset="0"/>
              <a:buChar char="•"/>
            </a:pPr>
            <a:endParaRPr lang="en-US" sz="1400">
              <a:solidFill>
                <a:prstClr val="black"/>
              </a:solidFill>
              <a:cs typeface="Calibri" panose="020F0502020204030204" pitchFamily="34" charset="0"/>
            </a:endParaRPr>
          </a:p>
          <a:p>
            <a:pPr marL="285750" indent="-285750">
              <a:buFont typeface="Arial" panose="020B0604020202020204" pitchFamily="34" charset="0"/>
              <a:buChar char="•"/>
            </a:pPr>
            <a:r>
              <a:rPr lang="en-US" sz="1400">
                <a:solidFill>
                  <a:prstClr val="black"/>
                </a:solidFill>
                <a:cs typeface="Calibri" panose="020F0502020204030204" pitchFamily="34" charset="0"/>
              </a:rPr>
              <a:t>August 2023 thru August 2026 -  SGR conducts preliminary close out activities with upon grantee’s transition suspension status; dates vary</a:t>
            </a:r>
            <a:r>
              <a:rPr lang="en-US" sz="1400">
                <a:solidFill>
                  <a:prstClr val="black"/>
                </a:solidFill>
                <a:latin typeface="Calibri" panose="020F0502020204030204" pitchFamily="34" charset="0"/>
                <a:cs typeface="Calibri" panose="020F0502020204030204" pitchFamily="34" charset="0"/>
              </a:rPr>
              <a:t>.</a:t>
            </a:r>
            <a:endParaRPr lang="en-US" sz="1300">
              <a:solidFill>
                <a:prstClr val="black"/>
              </a:solidFill>
              <a:latin typeface="Candara"/>
            </a:endParaRPr>
          </a:p>
          <a:p>
            <a:pPr marL="285750" indent="-285750">
              <a:buFont typeface="Arial" panose="020B0604020202020204" pitchFamily="34" charset="0"/>
              <a:buChar char="•"/>
            </a:pPr>
            <a:endParaRPr lang="en-US" sz="1300" i="1">
              <a:solidFill>
                <a:prstClr val="black"/>
              </a:solidFill>
              <a:latin typeface="Candara"/>
            </a:endParaRPr>
          </a:p>
        </p:txBody>
      </p:sp>
      <p:sp>
        <p:nvSpPr>
          <p:cNvPr id="14" name="TextBox 13">
            <a:extLst>
              <a:ext uri="{FF2B5EF4-FFF2-40B4-BE49-F238E27FC236}">
                <a16:creationId xmlns:a16="http://schemas.microsoft.com/office/drawing/2014/main" id="{949B8DE2-9EEF-6E39-84F5-CE2195439968}"/>
              </a:ext>
            </a:extLst>
          </p:cNvPr>
          <p:cNvSpPr txBox="1"/>
          <p:nvPr/>
        </p:nvSpPr>
        <p:spPr>
          <a:xfrm>
            <a:off x="6831535" y="2384288"/>
            <a:ext cx="2196790" cy="3308598"/>
          </a:xfrm>
          <a:prstGeom prst="rect">
            <a:avLst/>
          </a:prstGeom>
          <a:noFill/>
        </p:spPr>
        <p:txBody>
          <a:bodyPr wrap="square" rtlCol="0">
            <a:spAutoFit/>
          </a:bodyPr>
          <a:lstStyle/>
          <a:p>
            <a:endParaRPr lang="en-US" sz="1300" i="1"/>
          </a:p>
          <a:p>
            <a:pPr marL="285750" indent="-285750">
              <a:buFont typeface="Arial" panose="020B0604020202020204" pitchFamily="34" charset="0"/>
              <a:buChar char="•"/>
            </a:pPr>
            <a:r>
              <a:rPr lang="en-US" sz="1400"/>
              <a:t>Summer 2023 thru August 31, 2026, Grantee corrects FFATA reports and submits annual reports (this include time for revisions to Year 4’s data in the tentative re-open period)</a:t>
            </a:r>
            <a:br>
              <a:rPr lang="en-US" sz="1400"/>
            </a:br>
            <a:endParaRPr lang="en-US" sz="1400"/>
          </a:p>
          <a:p>
            <a:pPr marL="285750" indent="-285750">
              <a:buFont typeface="Arial" panose="020B0604020202020204" pitchFamily="34" charset="0"/>
              <a:buChar char="•"/>
            </a:pPr>
            <a:r>
              <a:rPr lang="en-US" sz="1400"/>
              <a:t>Summer 2025 thru Summer 2026 - SGR conducts final closeout activities</a:t>
            </a:r>
          </a:p>
        </p:txBody>
      </p:sp>
      <p:sp>
        <p:nvSpPr>
          <p:cNvPr id="15" name="TextBox 14">
            <a:extLst>
              <a:ext uri="{FF2B5EF4-FFF2-40B4-BE49-F238E27FC236}">
                <a16:creationId xmlns:a16="http://schemas.microsoft.com/office/drawing/2014/main" id="{DB6C1397-E1FF-FA42-A0EA-485E33D9E67D}"/>
              </a:ext>
            </a:extLst>
          </p:cNvPr>
          <p:cNvSpPr txBox="1"/>
          <p:nvPr/>
        </p:nvSpPr>
        <p:spPr>
          <a:xfrm>
            <a:off x="9270912" y="2647980"/>
            <a:ext cx="2196790" cy="2677656"/>
          </a:xfrm>
          <a:prstGeom prst="rect">
            <a:avLst/>
          </a:prstGeom>
          <a:noFill/>
        </p:spPr>
        <p:txBody>
          <a:bodyPr wrap="square" rtlCol="0">
            <a:spAutoFit/>
          </a:bodyPr>
          <a:lstStyle/>
          <a:p>
            <a:pPr marL="285750" indent="-285750">
              <a:buFont typeface="Arial" panose="020B0604020202020204" pitchFamily="34" charset="0"/>
              <a:buChar char="•"/>
            </a:pPr>
            <a:r>
              <a:rPr lang="en-US" sz="1400"/>
              <a:t>This is the goal </a:t>
            </a:r>
            <a:r>
              <a:rPr lang="en-US" sz="1400">
                <a:sym typeface="Wingdings" panose="05000000000000000000" pitchFamily="2" charset="2"/>
              </a:rPr>
              <a:t></a:t>
            </a:r>
            <a:br>
              <a:rPr lang="en-US" sz="1400" i="1"/>
            </a:br>
            <a:endParaRPr lang="en-US" sz="1400"/>
          </a:p>
          <a:p>
            <a:pPr marL="285750" indent="-285750">
              <a:buFont typeface="Arial" panose="020B0604020202020204" pitchFamily="34" charset="0"/>
              <a:buChar char="•"/>
            </a:pPr>
            <a:r>
              <a:rPr lang="en-US" sz="1400"/>
              <a:t>Grantees cannot access funds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No further action is required by Grantee</a:t>
            </a:r>
          </a:p>
          <a:p>
            <a:endParaRPr lang="en-US" sz="1400"/>
          </a:p>
          <a:p>
            <a:pPr marL="285750" indent="-285750">
              <a:buFont typeface="Arial" panose="020B0604020202020204" pitchFamily="34" charset="0"/>
              <a:buChar char="•"/>
            </a:pPr>
            <a:r>
              <a:rPr lang="en-US" sz="1400"/>
              <a:t>After September 30, 2026 - Remaining funds are revert to Treasury</a:t>
            </a:r>
            <a:br>
              <a:rPr lang="en-US" sz="1400"/>
            </a:br>
            <a:endParaRPr lang="en-US" sz="1400"/>
          </a:p>
        </p:txBody>
      </p:sp>
      <p:graphicFrame>
        <p:nvGraphicFramePr>
          <p:cNvPr id="10" name="Content Placeholder 8">
            <a:extLst>
              <a:ext uri="{FF2B5EF4-FFF2-40B4-BE49-F238E27FC236}">
                <a16:creationId xmlns:a16="http://schemas.microsoft.com/office/drawing/2014/main" id="{A14731F3-AC5D-DB98-61D2-CCA7B3C69E13}"/>
              </a:ext>
            </a:extLst>
          </p:cNvPr>
          <p:cNvGraphicFramePr>
            <a:graphicFrameLocks/>
          </p:cNvGraphicFramePr>
          <p:nvPr>
            <p:extLst>
              <p:ext uri="{D42A27DB-BD31-4B8C-83A1-F6EECF244321}">
                <p14:modId xmlns:p14="http://schemas.microsoft.com/office/powerpoint/2010/main" val="1070804034"/>
              </p:ext>
            </p:extLst>
          </p:nvPr>
        </p:nvGraphicFramePr>
        <p:xfrm>
          <a:off x="1825120" y="1406882"/>
          <a:ext cx="9949602" cy="12958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706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part picture of figure in an inquisitive pose with a large red question mark. The U.S. Department of Education Seal is also included in the picture. ">
            <a:extLst>
              <a:ext uri="{FF2B5EF4-FFF2-40B4-BE49-F238E27FC236}">
                <a16:creationId xmlns:a16="http://schemas.microsoft.com/office/drawing/2014/main" id="{36768586-604F-4C56-9C9D-EC84653C035E}"/>
              </a:ext>
            </a:extLst>
          </p:cNvPr>
          <p:cNvPicPr>
            <a:picLocks noChangeAspect="1"/>
          </p:cNvPicPr>
          <p:nvPr/>
        </p:nvPicPr>
        <p:blipFill rotWithShape="1">
          <a:blip r:embed="rId3">
            <a:extLst>
              <a:ext uri="{28A0092B-C50C-407E-A947-70E740481C1C}">
                <a14:useLocalDpi xmlns:a14="http://schemas.microsoft.com/office/drawing/2010/main" val="0"/>
              </a:ext>
            </a:extLst>
          </a:blip>
          <a:srcRect t="1826" r="9089" b="26252"/>
          <a:stretch/>
        </p:blipFill>
        <p:spPr>
          <a:xfrm>
            <a:off x="3523488" y="10"/>
            <a:ext cx="8668512" cy="6857990"/>
          </a:xfrm>
          <a:prstGeom prst="rect">
            <a:avLst/>
          </a:prstGeom>
        </p:spPr>
      </p:pic>
      <p:sp>
        <p:nvSpPr>
          <p:cNvPr id="3" name="Title 2">
            <a:extLst>
              <a:ext uri="{FF2B5EF4-FFF2-40B4-BE49-F238E27FC236}">
                <a16:creationId xmlns:a16="http://schemas.microsoft.com/office/drawing/2014/main" id="{D0C26BCA-57D5-489A-B8D3-427268440F64}"/>
              </a:ext>
            </a:extLst>
          </p:cNvPr>
          <p:cNvSpPr>
            <a:spLocks noGrp="1"/>
          </p:cNvSpPr>
          <p:nvPr>
            <p:ph type="title"/>
          </p:nvPr>
        </p:nvSpPr>
        <p:spPr>
          <a:xfrm>
            <a:off x="1511808" y="822325"/>
            <a:ext cx="4023360" cy="3204134"/>
          </a:xfrm>
        </p:spPr>
        <p:txBody>
          <a:bodyPr vert="horz" lIns="91440" tIns="45720" rIns="91440" bIns="45720" rtlCol="0" anchor="b">
            <a:normAutofit/>
          </a:bodyPr>
          <a:lstStyle/>
          <a:p>
            <a:r>
              <a:rPr lang="en-US" sz="4800">
                <a:solidFill>
                  <a:schemeClr val="tx1"/>
                </a:solidFill>
              </a:rPr>
              <a:t>QUESTIONS</a:t>
            </a:r>
          </a:p>
        </p:txBody>
      </p:sp>
      <p:sp>
        <p:nvSpPr>
          <p:cNvPr id="4" name="Slide Number Placeholder 3">
            <a:extLst>
              <a:ext uri="{FF2B5EF4-FFF2-40B4-BE49-F238E27FC236}">
                <a16:creationId xmlns:a16="http://schemas.microsoft.com/office/drawing/2014/main" id="{A8A421B8-EF52-4514-B910-EFED9A28CEFB}"/>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01FA0A26-6009-4EF8-96CE-C26D5A4F18E5}" type="slidenum">
              <a:rPr lang="en-US">
                <a:latin typeface="Calibri" panose="020F0502020204030204"/>
              </a:rPr>
              <a:pPr>
                <a:spcAft>
                  <a:spcPts val="600"/>
                </a:spcAft>
                <a:defRPr/>
              </a:pPr>
              <a:t>18</a:t>
            </a:fld>
            <a:endParaRPr lang="en-US">
              <a:latin typeface="Calibri" panose="020F0502020204030204"/>
            </a:endParaRPr>
          </a:p>
        </p:txBody>
      </p:sp>
      <p:pic>
        <p:nvPicPr>
          <p:cNvPr id="13" name="Picture 12">
            <a:extLst>
              <a:ext uri="{FF2B5EF4-FFF2-40B4-BE49-F238E27FC236}">
                <a16:creationId xmlns:a16="http://schemas.microsoft.com/office/drawing/2014/main" id="{0F3AB5F2-F842-4186-AB48-D066DB6C7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04" y="496428"/>
            <a:ext cx="1638435" cy="1346660"/>
          </a:xfrm>
          <a:prstGeom prst="rect">
            <a:avLst/>
          </a:prstGeom>
        </p:spPr>
      </p:pic>
    </p:spTree>
    <p:extLst>
      <p:ext uri="{BB962C8B-B14F-4D97-AF65-F5344CB8AC3E}">
        <p14:creationId xmlns:p14="http://schemas.microsoft.com/office/powerpoint/2010/main" val="32628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Large selection of text stating &quot;Thank You&quot;">
            <a:extLst>
              <a:ext uri="{FF2B5EF4-FFF2-40B4-BE49-F238E27FC236}">
                <a16:creationId xmlns:a16="http://schemas.microsoft.com/office/drawing/2014/main" id="{5345C376-A46C-48DF-8A2F-1745DD31942D}"/>
              </a:ext>
            </a:extLst>
          </p:cNvPr>
          <p:cNvSpPr>
            <a:spLocks noGrp="1"/>
          </p:cNvSpPr>
          <p:nvPr>
            <p:ph sz="half" idx="1"/>
          </p:nvPr>
        </p:nvSpPr>
        <p:spPr>
          <a:xfrm>
            <a:off x="310552" y="1511058"/>
            <a:ext cx="5934972" cy="2294627"/>
          </a:xfrm>
        </p:spPr>
        <p:txBody>
          <a:bodyPr vert="horz" lIns="91440" tIns="45720" rIns="91440" bIns="45720" rtlCol="0" anchor="t">
            <a:normAutofit/>
          </a:bodyPr>
          <a:lstStyle/>
          <a:p>
            <a:endParaRPr lang="en-US">
              <a:solidFill>
                <a:srgbClr val="002060"/>
              </a:solidFill>
              <a:latin typeface="Calibri Light"/>
              <a:cs typeface="Calibri"/>
            </a:endParaRPr>
          </a:p>
          <a:p>
            <a:endParaRPr lang="en-US">
              <a:solidFill>
                <a:srgbClr val="002060"/>
              </a:solidFill>
            </a:endParaRPr>
          </a:p>
        </p:txBody>
      </p:sp>
      <p:sp>
        <p:nvSpPr>
          <p:cNvPr id="3" name="Slide Number Placeholder 2">
            <a:extLst>
              <a:ext uri="{FF2B5EF4-FFF2-40B4-BE49-F238E27FC236}">
                <a16:creationId xmlns:a16="http://schemas.microsoft.com/office/drawing/2014/main" id="{CC177B60-6D81-4100-BBCD-5801B8E49D34}"/>
              </a:ext>
            </a:extLst>
          </p:cNvPr>
          <p:cNvSpPr>
            <a:spLocks noGrp="1"/>
          </p:cNvSpPr>
          <p:nvPr>
            <p:ph type="sldNum" sz="quarter" idx="12"/>
          </p:nvPr>
        </p:nvSpPr>
        <p:spPr/>
        <p:txBody>
          <a:bodyPr/>
          <a:lstStyle/>
          <a:p>
            <a:fld id="{01FA0A26-6009-4EF8-96CE-C26D5A4F18E5}" type="slidenum">
              <a:rPr lang="en-US" smtClean="0"/>
              <a:pPr/>
              <a:t>19</a:t>
            </a:fld>
            <a:endParaRPr lang="en-US"/>
          </a:p>
        </p:txBody>
      </p:sp>
      <p:sp>
        <p:nvSpPr>
          <p:cNvPr id="5" name="Title 4">
            <a:extLst>
              <a:ext uri="{FF2B5EF4-FFF2-40B4-BE49-F238E27FC236}">
                <a16:creationId xmlns:a16="http://schemas.microsoft.com/office/drawing/2014/main" id="{3F71A467-4D26-4D34-8703-797394887556}"/>
              </a:ext>
            </a:extLst>
          </p:cNvPr>
          <p:cNvSpPr>
            <a:spLocks noGrp="1"/>
          </p:cNvSpPr>
          <p:nvPr>
            <p:ph type="title" idx="4294967295"/>
          </p:nvPr>
        </p:nvSpPr>
        <p:spPr>
          <a:xfrm>
            <a:off x="732183" y="2808590"/>
            <a:ext cx="5363817" cy="1733945"/>
          </a:xfrm>
        </p:spPr>
        <p:txBody>
          <a:bodyPr>
            <a:normAutofit/>
          </a:bodyPr>
          <a:lstStyle/>
          <a:p>
            <a:pPr algn="ctr"/>
            <a:r>
              <a:rPr lang="en-US" sz="6600" b="1">
                <a:solidFill>
                  <a:srgbClr val="002060"/>
                </a:solidFill>
                <a:effectLst>
                  <a:outerShdw blurRad="38100" dist="38100" dir="2700000" algn="tl">
                    <a:srgbClr val="000000">
                      <a:alpha val="43137"/>
                    </a:srgbClr>
                  </a:outerShdw>
                </a:effectLst>
                <a:latin typeface="Corbel (Headings)"/>
                <a:ea typeface="+mn-ea"/>
                <a:cs typeface="+mn-cs"/>
              </a:rPr>
              <a:t>Thank You</a:t>
            </a:r>
            <a:br>
              <a:rPr lang="en-US">
                <a:solidFill>
                  <a:srgbClr val="002060"/>
                </a:solidFill>
                <a:effectLst>
                  <a:outerShdw blurRad="38100" dist="38100" dir="2700000" algn="tl">
                    <a:srgbClr val="000000">
                      <a:alpha val="43137"/>
                    </a:srgbClr>
                  </a:outerShdw>
                </a:effectLst>
                <a:latin typeface="Corbel (Headings)"/>
              </a:rPr>
            </a:br>
            <a:endParaRPr lang="en-US"/>
          </a:p>
        </p:txBody>
      </p:sp>
    </p:spTree>
    <p:extLst>
      <p:ext uri="{BB962C8B-B14F-4D97-AF65-F5344CB8AC3E}">
        <p14:creationId xmlns:p14="http://schemas.microsoft.com/office/powerpoint/2010/main" val="404939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3" name="object 3" descr="Icon indicating slide 2"/>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7" name="object 7"/>
          <p:cNvSpPr txBox="1">
            <a:spLocks noGrp="1"/>
          </p:cNvSpPr>
          <p:nvPr>
            <p:ph type="title"/>
          </p:nvPr>
        </p:nvSpPr>
        <p:spPr>
          <a:xfrm>
            <a:off x="2468040" y="777110"/>
            <a:ext cx="8580960"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Presentation Topics</a:t>
            </a:r>
            <a:endParaRPr lang="en-US" sz="2700">
              <a:latin typeface="Arial Black"/>
              <a:cs typeface="Arial Black"/>
            </a:endParaRPr>
          </a:p>
        </p:txBody>
      </p:sp>
      <p:sp>
        <p:nvSpPr>
          <p:cNvPr id="6" name="object 6"/>
          <p:cNvSpPr txBox="1"/>
          <p:nvPr/>
        </p:nvSpPr>
        <p:spPr>
          <a:xfrm>
            <a:off x="2468041" y="1495658"/>
            <a:ext cx="9381059" cy="4167808"/>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r>
              <a:rPr lang="en-US" sz="2200">
                <a:latin typeface="Arial Black"/>
              </a:rPr>
              <a:t>Closeout of CARES ESSER and GEER Grants</a:t>
            </a:r>
            <a:br>
              <a:rPr lang="en-US" sz="2200">
                <a:latin typeface="Arial Black"/>
              </a:rPr>
            </a:br>
            <a:endParaRPr lang="en-US" sz="2200">
              <a:ea typeface="+mn-lt"/>
              <a:cs typeface="+mn-lt"/>
            </a:endParaRPr>
          </a:p>
          <a:p>
            <a:pPr marL="927100" lvl="1" indent="-457200">
              <a:spcBef>
                <a:spcPts val="600"/>
              </a:spcBef>
              <a:buClr>
                <a:srgbClr val="FFD520"/>
              </a:buClr>
              <a:buFont typeface="+mj-lt"/>
              <a:buAutoNum type="arabicPeriod"/>
              <a:tabLst>
                <a:tab pos="184150" algn="l"/>
              </a:tabLst>
            </a:pPr>
            <a:r>
              <a:rPr lang="en-US" sz="2400">
                <a:ea typeface="+mn-lt"/>
                <a:cs typeface="+mn-lt"/>
              </a:rPr>
              <a:t>Liquidation and Obligations Requirements</a:t>
            </a:r>
          </a:p>
          <a:p>
            <a:pPr marL="927100" lvl="1" indent="-457200">
              <a:spcBef>
                <a:spcPts val="600"/>
              </a:spcBef>
              <a:buClr>
                <a:srgbClr val="FFD520"/>
              </a:buClr>
              <a:buFont typeface="+mj-lt"/>
              <a:buAutoNum type="arabicPeriod"/>
              <a:tabLst>
                <a:tab pos="184150" algn="l"/>
              </a:tabLst>
            </a:pPr>
            <a:r>
              <a:rPr lang="en-US" sz="2400">
                <a:ea typeface="+mn-lt"/>
                <a:cs typeface="+mn-lt"/>
              </a:rPr>
              <a:t>Late Liquidation Requests </a:t>
            </a:r>
          </a:p>
          <a:p>
            <a:pPr marL="927100" lvl="1" indent="-457200">
              <a:spcBef>
                <a:spcPts val="600"/>
              </a:spcBef>
              <a:buClr>
                <a:srgbClr val="FFD520"/>
              </a:buClr>
              <a:buFont typeface="+mj-lt"/>
              <a:buAutoNum type="arabicPeriod"/>
              <a:tabLst>
                <a:tab pos="184150" algn="l"/>
              </a:tabLst>
            </a:pPr>
            <a:r>
              <a:rPr lang="en-US" sz="2400">
                <a:ea typeface="+mn-lt"/>
                <a:cs typeface="+mn-lt"/>
              </a:rPr>
              <a:t>Completing and Submitting a Late Liquidation Request </a:t>
            </a:r>
          </a:p>
          <a:p>
            <a:pPr marL="927100" lvl="1" indent="-457200">
              <a:spcBef>
                <a:spcPts val="600"/>
              </a:spcBef>
              <a:buClr>
                <a:srgbClr val="FFD520"/>
              </a:buClr>
              <a:buFont typeface="+mj-lt"/>
              <a:buAutoNum type="arabicPeriod"/>
              <a:tabLst>
                <a:tab pos="184150" algn="l"/>
              </a:tabLst>
            </a:pPr>
            <a:r>
              <a:rPr lang="en-US" sz="2400">
                <a:latin typeface="Calibri"/>
                <a:ea typeface="+mn-lt"/>
                <a:cs typeface="+mn-lt"/>
              </a:rPr>
              <a:t>Grant Closeout Process</a:t>
            </a:r>
          </a:p>
          <a:p>
            <a:pPr marL="927100" lvl="1" indent="-457200">
              <a:spcBef>
                <a:spcPts val="600"/>
              </a:spcBef>
              <a:buClr>
                <a:srgbClr val="FFD520"/>
              </a:buClr>
              <a:buFont typeface="+mj-lt"/>
              <a:buAutoNum type="arabicPeriod"/>
              <a:tabLst>
                <a:tab pos="184150" algn="l"/>
              </a:tabLst>
            </a:pPr>
            <a:r>
              <a:rPr lang="en-US" sz="2400">
                <a:latin typeface="Calibri"/>
                <a:ea typeface="+mn-lt"/>
                <a:cs typeface="+mn-lt"/>
              </a:rPr>
              <a:t>Grant Closeout Tentative Timelines</a:t>
            </a:r>
          </a:p>
          <a:p>
            <a:pPr marL="927100" lvl="1" indent="-457200">
              <a:spcBef>
                <a:spcPts val="600"/>
              </a:spcBef>
              <a:buClr>
                <a:srgbClr val="FFD520"/>
              </a:buClr>
              <a:buFont typeface="+mj-lt"/>
              <a:buAutoNum type="arabicPeriod"/>
              <a:tabLst>
                <a:tab pos="184150" algn="l"/>
              </a:tabLst>
            </a:pPr>
            <a:r>
              <a:rPr lang="en-US" sz="2400">
                <a:latin typeface="Calibri"/>
                <a:ea typeface="+mn-lt"/>
                <a:cs typeface="+mn-lt"/>
              </a:rPr>
              <a:t>Q&amp;A</a:t>
            </a:r>
            <a:endParaRPr lang="en-US" sz="2000">
              <a:latin typeface="Calibri"/>
              <a:cs typeface="Calibri"/>
            </a:endParaRPr>
          </a:p>
          <a:p>
            <a:pPr marL="641350" lvl="1" indent="-171450">
              <a:spcBef>
                <a:spcPts val="600"/>
              </a:spcBef>
              <a:buClr>
                <a:srgbClr val="FFD520"/>
              </a:buClr>
              <a:buFont typeface="Arial"/>
              <a:buChar char="•"/>
              <a:tabLst>
                <a:tab pos="184150" algn="l"/>
              </a:tabLst>
            </a:pPr>
            <a:endParaRPr lang="en-US" sz="2000">
              <a:latin typeface="Calibri"/>
              <a:cs typeface="Calibri"/>
            </a:endParaRPr>
          </a:p>
        </p:txBody>
      </p:sp>
      <p:sp>
        <p:nvSpPr>
          <p:cNvPr id="10" name="TextBox 9">
            <a:extLst>
              <a:ext uri="{FF2B5EF4-FFF2-40B4-BE49-F238E27FC236}">
                <a16:creationId xmlns:a16="http://schemas.microsoft.com/office/drawing/2014/main" id="{4A13F914-6A91-495A-B9C2-5BDA90981D83}"/>
              </a:ext>
            </a:extLst>
          </p:cNvPr>
          <p:cNvSpPr txBox="1"/>
          <p:nvPr/>
        </p:nvSpPr>
        <p:spPr>
          <a:xfrm>
            <a:off x="2520539" y="5566272"/>
            <a:ext cx="8795085" cy="984885"/>
          </a:xfrm>
          <a:prstGeom prst="rect">
            <a:avLst/>
          </a:prstGeom>
          <a:noFill/>
        </p:spPr>
        <p:txBody>
          <a:bodyPr wrap="square" rtlCol="0">
            <a:spAutoFit/>
          </a:bodyPr>
          <a:lstStyle/>
          <a:p>
            <a:r>
              <a:rPr lang="en-US" sz="2000" i="1">
                <a:latin typeface="Calibri" panose="020F0502020204030204" pitchFamily="34" charset="0"/>
                <a:ea typeface="+mn-lt"/>
                <a:cs typeface="+mn-lt"/>
              </a:rPr>
              <a:t>A recording of the presentation and accompanying slides will be made available on the Department’s State and Grantee Relations announcements </a:t>
            </a:r>
            <a:r>
              <a:rPr lang="en-US" sz="2000" i="1">
                <a:latin typeface="Calibri" panose="020F0502020204030204" pitchFamily="34" charset="0"/>
                <a:ea typeface="+mn-lt"/>
                <a:cs typeface="+mn-lt"/>
                <a:hlinkClick r:id="rId5"/>
              </a:rPr>
              <a:t>webpage</a:t>
            </a:r>
            <a:r>
              <a:rPr lang="en-US" sz="2000" i="1">
                <a:latin typeface="Calibri" panose="020F0502020204030204" pitchFamily="34" charset="0"/>
                <a:ea typeface="+mn-lt"/>
                <a:cs typeface="+mn-lt"/>
              </a:rPr>
              <a:t>.</a:t>
            </a:r>
            <a:endParaRPr lang="en-US" sz="2000" i="1">
              <a:latin typeface="Calibri" panose="020F0502020204030204" pitchFamily="34" charset="0"/>
              <a:cs typeface="Calibri" panose="020F0502020204030204" pitchFamily="34" charset="0"/>
            </a:endParaRPr>
          </a:p>
          <a:p>
            <a:endParaRPr lang="en-US"/>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p:cNvSpPr txBox="1">
            <a:spLocks noGrp="1"/>
          </p:cNvSpPr>
          <p:nvPr>
            <p:ph type="sldNum" sz="quarter" idx="7"/>
          </p:nvPr>
        </p:nvSpPr>
        <p:spPr>
          <a:xfrm>
            <a:off x="11610975" y="6301611"/>
            <a:ext cx="165100" cy="20955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2</a:t>
            </a:fld>
            <a:endParaRPr spc="40"/>
          </a:p>
        </p:txBody>
      </p:sp>
    </p:spTree>
    <p:extLst>
      <p:ext uri="{BB962C8B-B14F-4D97-AF65-F5344CB8AC3E}">
        <p14:creationId xmlns:p14="http://schemas.microsoft.com/office/powerpoint/2010/main" val="284761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3" name="object 3" descr="Icon indicating slide 3"/>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7" name="object 7"/>
          <p:cNvSpPr txBox="1">
            <a:spLocks noGrp="1"/>
          </p:cNvSpPr>
          <p:nvPr>
            <p:ph type="title"/>
          </p:nvPr>
        </p:nvSpPr>
        <p:spPr>
          <a:xfrm>
            <a:off x="2170402" y="756147"/>
            <a:ext cx="8961401"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CARES Act Background</a:t>
            </a:r>
            <a:endParaRPr lang="en-US" sz="2700">
              <a:latin typeface="Arial Black"/>
              <a:cs typeface="Arial Black"/>
            </a:endParaRPr>
          </a:p>
        </p:txBody>
      </p:sp>
      <p:sp>
        <p:nvSpPr>
          <p:cNvPr id="12" name="object 6">
            <a:extLst>
              <a:ext uri="{FF2B5EF4-FFF2-40B4-BE49-F238E27FC236}">
                <a16:creationId xmlns:a16="http://schemas.microsoft.com/office/drawing/2014/main" id="{7265F78C-0123-4EEF-ABC2-7710BF32D5A2}"/>
              </a:ext>
            </a:extLst>
          </p:cNvPr>
          <p:cNvSpPr txBox="1"/>
          <p:nvPr/>
        </p:nvSpPr>
        <p:spPr>
          <a:xfrm>
            <a:off x="2172409" y="1237465"/>
            <a:ext cx="9644736" cy="4991110"/>
          </a:xfrm>
          <a:prstGeom prst="rect">
            <a:avLst/>
          </a:prstGeom>
        </p:spPr>
        <p:txBody>
          <a:bodyPr vert="horz" wrap="square" lIns="0" tIns="12700" rIns="0" bIns="0" rtlCol="0" anchor="t">
            <a:spAutoFit/>
          </a:bodyPr>
          <a:lstStyle/>
          <a:p>
            <a:pPr marL="12700">
              <a:spcBef>
                <a:spcPts val="600"/>
              </a:spcBef>
              <a:buClr>
                <a:srgbClr val="FFD520"/>
              </a:buClr>
              <a:tabLst>
                <a:tab pos="184150" algn="l"/>
              </a:tabLst>
            </a:pPr>
            <a:r>
              <a:rPr lang="en-US" sz="2300" b="0" i="0">
                <a:effectLst/>
              </a:rPr>
              <a:t>On March 27, 2020, Congress set aside approximately $13.2 billion of the $30.75 billion allotted to the Education Stabilization Fund through the </a:t>
            </a:r>
            <a:r>
              <a:rPr lang="en-US" sz="2300" b="1" i="0">
                <a:effectLst/>
              </a:rPr>
              <a:t>Coronavirus Aid Relief, and Economic Security (CARES) Act for the </a:t>
            </a:r>
            <a:r>
              <a:rPr lang="en-US" sz="2300" b="1" i="0">
                <a:effectLst/>
                <a:hlinkClick r:id="rId5"/>
              </a:rPr>
              <a:t>Elementary and Secondary School Emergency Relief Fund (ESSER) Fund</a:t>
            </a:r>
            <a:r>
              <a:rPr lang="en-US" sz="2300" b="1" i="0">
                <a:effectLst/>
              </a:rPr>
              <a:t>.</a:t>
            </a:r>
            <a:r>
              <a:rPr lang="en-US" sz="2300" b="0" i="0">
                <a:effectLst/>
              </a:rPr>
              <a:t> The Department awarded these grants to State educational agencies (SEAs) for the purpose of providing local educational agencies (LEAs), including charter schools that are LEAs, with emergency relief funds to address the impact that COVID-19 has had, and continues to have, on elementary and secondary schools across the Nation.</a:t>
            </a:r>
          </a:p>
          <a:p>
            <a:pPr marL="12700">
              <a:spcBef>
                <a:spcPts val="600"/>
              </a:spcBef>
              <a:buClr>
                <a:srgbClr val="FFD520"/>
              </a:buClr>
              <a:tabLst>
                <a:tab pos="184150" algn="l"/>
              </a:tabLst>
            </a:pPr>
            <a:endParaRPr lang="en-US" sz="1050"/>
          </a:p>
          <a:p>
            <a:pPr marL="12700">
              <a:spcBef>
                <a:spcPts val="600"/>
              </a:spcBef>
              <a:buClr>
                <a:srgbClr val="FFD520"/>
              </a:buClr>
              <a:tabLst>
                <a:tab pos="184150" algn="l"/>
              </a:tabLst>
            </a:pPr>
            <a:r>
              <a:rPr lang="en-US" sz="2300" b="0" i="0">
                <a:effectLst/>
                <a:latin typeface="-apple-system"/>
              </a:rPr>
              <a:t>In 2020, Congress set aside approximately $3 billion of the $30.75 billion allotted to the Education Stabilization Fund through the </a:t>
            </a:r>
            <a:r>
              <a:rPr lang="en-US" sz="2300" b="1" i="0">
                <a:effectLst/>
                <a:latin typeface="-apple-system"/>
              </a:rPr>
              <a:t>Coronavirus Aid, Relief, and Economic Security (CARES) Act for the </a:t>
            </a:r>
            <a:r>
              <a:rPr lang="en-US" sz="2300" b="1" i="0">
                <a:effectLst/>
                <a:latin typeface="-apple-system"/>
                <a:hlinkClick r:id="rId6"/>
              </a:rPr>
              <a:t>Governor’s Emergency Education Relief Fund (GEER) Fund</a:t>
            </a:r>
            <a:r>
              <a:rPr lang="en-US" sz="2300" b="0" i="0">
                <a:effectLst/>
                <a:latin typeface="-apple-system"/>
              </a:rPr>
              <a:t>.  </a:t>
            </a:r>
            <a:endParaRPr lang="en-US" sz="1200" b="0" i="0">
              <a:effectLst/>
              <a:latin typeface="-apple-system"/>
            </a:endParaRPr>
          </a:p>
          <a:p>
            <a:pPr marL="3670300" lvl="8" algn="ctr">
              <a:spcBef>
                <a:spcPts val="600"/>
              </a:spcBef>
              <a:buClr>
                <a:srgbClr val="FFD520"/>
              </a:buClr>
              <a:tabLst>
                <a:tab pos="184150" algn="l"/>
              </a:tabLst>
            </a:pPr>
            <a:r>
              <a:rPr lang="en-US" sz="2200">
                <a:cs typeface="Calibri"/>
                <a:hlinkClick r:id="rId7"/>
              </a:rPr>
              <a:t>ESSER-GEER FAQs</a:t>
            </a:r>
            <a:endParaRPr lang="en-US" sz="2200">
              <a:highlight>
                <a:srgbClr val="FFFF00"/>
              </a:highlight>
              <a:ea typeface="+mn-lt"/>
              <a:cs typeface="+mn-lt"/>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p:cNvSpPr txBox="1">
            <a:spLocks noGrp="1"/>
          </p:cNvSpPr>
          <p:nvPr>
            <p:ph type="sldNum" sz="quarter" idx="7"/>
          </p:nvPr>
        </p:nvSpPr>
        <p:spPr>
          <a:xfrm>
            <a:off x="11610974" y="6301611"/>
            <a:ext cx="334645" cy="184666"/>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z="1200" spc="40" smtClean="0"/>
              <a:pPr marL="38100">
                <a:lnSpc>
                  <a:spcPct val="100000"/>
                </a:lnSpc>
                <a:spcBef>
                  <a:spcPts val="180"/>
                </a:spcBef>
              </a:pPr>
              <a:t>3</a:t>
            </a:fld>
            <a:endParaRPr sz="1200" spc="40"/>
          </a:p>
        </p:txBody>
      </p:sp>
    </p:spTree>
    <p:extLst>
      <p:ext uri="{BB962C8B-B14F-4D97-AF65-F5344CB8AC3E}">
        <p14:creationId xmlns:p14="http://schemas.microsoft.com/office/powerpoint/2010/main" val="423555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5C376-A46C-48DF-8A2F-1745DD31942D}"/>
              </a:ext>
            </a:extLst>
          </p:cNvPr>
          <p:cNvSpPr>
            <a:spLocks noGrp="1"/>
          </p:cNvSpPr>
          <p:nvPr>
            <p:ph sz="half" idx="1"/>
          </p:nvPr>
        </p:nvSpPr>
        <p:spPr>
          <a:xfrm>
            <a:off x="310552" y="2444913"/>
            <a:ext cx="5934972" cy="2294627"/>
          </a:xfrm>
        </p:spPr>
        <p:txBody>
          <a:bodyPr vert="horz" lIns="91440" tIns="45720" rIns="91440" bIns="45720" rtlCol="0" anchor="t">
            <a:normAutofit/>
          </a:bodyPr>
          <a:lstStyle/>
          <a:p>
            <a:r>
              <a:rPr lang="en-US">
                <a:solidFill>
                  <a:srgbClr val="002060"/>
                </a:solidFill>
                <a:latin typeface="+mj-lt"/>
                <a:cs typeface="Calibri"/>
              </a:rPr>
              <a:t>Liquidation and Obligations Requirements </a:t>
            </a:r>
            <a:r>
              <a:rPr lang="en-US" sz="4000" b="1" i="0" u="none" strike="noStrike" baseline="0">
                <a:solidFill>
                  <a:srgbClr val="002060"/>
                </a:solidFill>
                <a:latin typeface="+mj-lt"/>
                <a:cs typeface="Calibri"/>
              </a:rPr>
              <a:t>for CARES-ESSER and CARES-GEER</a:t>
            </a:r>
          </a:p>
          <a:p>
            <a:endParaRPr lang="en-US">
              <a:solidFill>
                <a:srgbClr val="002060"/>
              </a:solidFill>
            </a:endParaRPr>
          </a:p>
        </p:txBody>
      </p:sp>
      <p:sp>
        <p:nvSpPr>
          <p:cNvPr id="3" name="Slide Number Placeholder 2">
            <a:extLst>
              <a:ext uri="{FF2B5EF4-FFF2-40B4-BE49-F238E27FC236}">
                <a16:creationId xmlns:a16="http://schemas.microsoft.com/office/drawing/2014/main" id="{CC177B60-6D81-4100-BBCD-5801B8E49D34}"/>
              </a:ext>
            </a:extLst>
          </p:cNvPr>
          <p:cNvSpPr>
            <a:spLocks noGrp="1"/>
          </p:cNvSpPr>
          <p:nvPr>
            <p:ph type="sldNum" sz="quarter" idx="12"/>
          </p:nvPr>
        </p:nvSpPr>
        <p:spPr/>
        <p:txBody>
          <a:bodyPr/>
          <a:lstStyle/>
          <a:p>
            <a:fld id="{01FA0A26-6009-4EF8-96CE-C26D5A4F18E5}" type="slidenum">
              <a:rPr lang="en-US" smtClean="0"/>
              <a:pPr/>
              <a:t>4</a:t>
            </a:fld>
            <a:endParaRPr lang="en-US"/>
          </a:p>
        </p:txBody>
      </p:sp>
    </p:spTree>
    <p:extLst>
      <p:ext uri="{BB962C8B-B14F-4D97-AF65-F5344CB8AC3E}">
        <p14:creationId xmlns:p14="http://schemas.microsoft.com/office/powerpoint/2010/main" val="207070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663983" y="6301611"/>
            <a:ext cx="165100" cy="20955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5</a:t>
            </a:fld>
            <a:endParaRPr spc="40"/>
          </a:p>
        </p:txBody>
      </p:sp>
      <p:sp>
        <p:nvSpPr>
          <p:cNvPr id="3" name="object 3" descr="Icon indicating slide 4">
            <a:extLst>
              <a:ext uri="{C183D7F6-B498-43B3-948B-1728B52AA6E4}">
                <adec:decorative xmlns:adec="http://schemas.microsoft.com/office/drawing/2017/decorative" val="0"/>
              </a:ext>
            </a:extLst>
          </p:cNvPr>
          <p:cNvSpPr/>
          <p:nvPr/>
        </p:nvSpPr>
        <p:spPr>
          <a:xfrm>
            <a:off x="11554815" y="6277864"/>
            <a:ext cx="274268"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r>
              <a:rPr lang="en-US">
                <a:solidFill>
                  <a:schemeClr val="bg1"/>
                </a:solidFill>
              </a:rPr>
              <a:t>  </a:t>
            </a:r>
            <a:r>
              <a:rPr lang="en-US" sz="1200">
                <a:solidFill>
                  <a:schemeClr val="bg1"/>
                </a:solidFill>
              </a:rPr>
              <a:t>5 </a:t>
            </a:r>
            <a:endParaRPr>
              <a:solidFill>
                <a:schemeClr val="bg1"/>
              </a:solidFill>
            </a:endParaRPr>
          </a:p>
        </p:txBody>
      </p:sp>
      <p:sp>
        <p:nvSpPr>
          <p:cNvPr id="7" name="object 7"/>
          <p:cNvSpPr txBox="1">
            <a:spLocks noGrp="1"/>
          </p:cNvSpPr>
          <p:nvPr>
            <p:ph type="title"/>
          </p:nvPr>
        </p:nvSpPr>
        <p:spPr>
          <a:xfrm>
            <a:off x="2170402" y="756147"/>
            <a:ext cx="8961401"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Liquidation and Obligation Requirements</a:t>
            </a:r>
            <a:endParaRPr lang="en-US" sz="2700">
              <a:latin typeface="Arial Black"/>
              <a:cs typeface="Arial Black"/>
            </a:endParaRPr>
          </a:p>
        </p:txBody>
      </p:sp>
      <p:graphicFrame>
        <p:nvGraphicFramePr>
          <p:cNvPr id="10" name="Table 6">
            <a:extLst>
              <a:ext uri="{FF2B5EF4-FFF2-40B4-BE49-F238E27FC236}">
                <a16:creationId xmlns:a16="http://schemas.microsoft.com/office/drawing/2014/main" id="{674AF14C-7038-43BA-9A97-D47E2B10C648}"/>
              </a:ext>
            </a:extLst>
          </p:cNvPr>
          <p:cNvGraphicFramePr>
            <a:graphicFrameLocks noGrp="1"/>
          </p:cNvGraphicFramePr>
          <p:nvPr>
            <p:extLst>
              <p:ext uri="{D42A27DB-BD31-4B8C-83A1-F6EECF244321}">
                <p14:modId xmlns:p14="http://schemas.microsoft.com/office/powerpoint/2010/main" val="250862056"/>
              </p:ext>
            </p:extLst>
          </p:nvPr>
        </p:nvGraphicFramePr>
        <p:xfrm>
          <a:off x="2220239" y="1393868"/>
          <a:ext cx="7975324" cy="3174472"/>
        </p:xfrm>
        <a:graphic>
          <a:graphicData uri="http://schemas.openxmlformats.org/drawingml/2006/table">
            <a:tbl>
              <a:tblPr firstRow="1" bandRow="1">
                <a:tableStyleId>{5C22544A-7EE6-4342-B048-85BDC9FD1C3A}</a:tableStyleId>
              </a:tblPr>
              <a:tblGrid>
                <a:gridCol w="1993831">
                  <a:extLst>
                    <a:ext uri="{9D8B030D-6E8A-4147-A177-3AD203B41FA5}">
                      <a16:colId xmlns:a16="http://schemas.microsoft.com/office/drawing/2014/main" val="879505263"/>
                    </a:ext>
                  </a:extLst>
                </a:gridCol>
                <a:gridCol w="1993831">
                  <a:extLst>
                    <a:ext uri="{9D8B030D-6E8A-4147-A177-3AD203B41FA5}">
                      <a16:colId xmlns:a16="http://schemas.microsoft.com/office/drawing/2014/main" val="3521492257"/>
                    </a:ext>
                  </a:extLst>
                </a:gridCol>
                <a:gridCol w="1993831">
                  <a:extLst>
                    <a:ext uri="{9D8B030D-6E8A-4147-A177-3AD203B41FA5}">
                      <a16:colId xmlns:a16="http://schemas.microsoft.com/office/drawing/2014/main" val="4094892103"/>
                    </a:ext>
                  </a:extLst>
                </a:gridCol>
                <a:gridCol w="1993831">
                  <a:extLst>
                    <a:ext uri="{9D8B030D-6E8A-4147-A177-3AD203B41FA5}">
                      <a16:colId xmlns:a16="http://schemas.microsoft.com/office/drawing/2014/main" val="1452919389"/>
                    </a:ext>
                  </a:extLst>
                </a:gridCol>
              </a:tblGrid>
              <a:tr h="1494098">
                <a:tc>
                  <a:txBody>
                    <a:bodyPr/>
                    <a:lstStyle/>
                    <a:p>
                      <a:r>
                        <a:rPr lang="en-US"/>
                        <a:t>Program</a:t>
                      </a:r>
                    </a:p>
                  </a:txBody>
                  <a:tcPr/>
                </a:tc>
                <a:tc>
                  <a:txBody>
                    <a:bodyPr/>
                    <a:lstStyle/>
                    <a:p>
                      <a:r>
                        <a:rPr lang="en-US"/>
                        <a:t>Obligation Deadline</a:t>
                      </a:r>
                    </a:p>
                  </a:txBody>
                  <a:tcPr/>
                </a:tc>
                <a:tc>
                  <a:txBody>
                    <a:bodyPr/>
                    <a:lstStyle/>
                    <a:p>
                      <a:r>
                        <a:rPr lang="en-US"/>
                        <a:t>Liquidation Deadline</a:t>
                      </a:r>
                    </a:p>
                    <a:p>
                      <a:endParaRPr lang="en-US" sz="1600"/>
                    </a:p>
                    <a:p>
                      <a:r>
                        <a:rPr lang="en-US" sz="1600"/>
                        <a:t>(Statutory 120 days)</a:t>
                      </a:r>
                      <a:endParaRPr lang="en-US"/>
                    </a:p>
                  </a:txBody>
                  <a:tcPr/>
                </a:tc>
                <a:tc>
                  <a:txBody>
                    <a:bodyPr/>
                    <a:lstStyle/>
                    <a:p>
                      <a:r>
                        <a:rPr lang="en-US"/>
                        <a:t>Liquidation Extension Deadline </a:t>
                      </a:r>
                    </a:p>
                    <a:p>
                      <a:r>
                        <a:rPr lang="en-US" sz="1600"/>
                        <a:t>(Up to 14-months)</a:t>
                      </a:r>
                      <a:endParaRPr lang="en-US"/>
                    </a:p>
                  </a:txBody>
                  <a:tcPr/>
                </a:tc>
                <a:extLst>
                  <a:ext uri="{0D108BD9-81ED-4DB2-BD59-A6C34878D82A}">
                    <a16:rowId xmlns:a16="http://schemas.microsoft.com/office/drawing/2014/main" val="197174440"/>
                  </a:ext>
                </a:extLst>
              </a:tr>
              <a:tr h="466107">
                <a:tc>
                  <a:txBody>
                    <a:bodyPr/>
                    <a:lstStyle/>
                    <a:p>
                      <a:r>
                        <a:rPr lang="en-US"/>
                        <a:t>CARES - ESSER I</a:t>
                      </a:r>
                    </a:p>
                  </a:txBody>
                  <a:tcPr/>
                </a:tc>
                <a:tc>
                  <a:txBody>
                    <a:bodyPr/>
                    <a:lstStyle/>
                    <a:p>
                      <a:r>
                        <a:rPr lang="en-US"/>
                        <a:t>Sep. 30, 2022</a:t>
                      </a:r>
                    </a:p>
                  </a:txBody>
                  <a:tcPr/>
                </a:tc>
                <a:tc>
                  <a:txBody>
                    <a:bodyPr/>
                    <a:lstStyle/>
                    <a:p>
                      <a:r>
                        <a:rPr lang="en-US"/>
                        <a:t>Jan. 28, 2023</a:t>
                      </a:r>
                    </a:p>
                  </a:txBody>
                  <a:tcPr/>
                </a:tc>
                <a:tc>
                  <a:txBody>
                    <a:bodyPr/>
                    <a:lstStyle/>
                    <a:p>
                      <a:r>
                        <a:rPr lang="en-US"/>
                        <a:t>Apr. 1, 2024</a:t>
                      </a:r>
                    </a:p>
                  </a:txBody>
                  <a:tcPr/>
                </a:tc>
                <a:extLst>
                  <a:ext uri="{0D108BD9-81ED-4DB2-BD59-A6C34878D82A}">
                    <a16:rowId xmlns:a16="http://schemas.microsoft.com/office/drawing/2014/main" val="2050622816"/>
                  </a:ext>
                </a:extLst>
              </a:tr>
              <a:tr h="466107">
                <a:tc>
                  <a:txBody>
                    <a:bodyPr/>
                    <a:lstStyle/>
                    <a:p>
                      <a:r>
                        <a:rPr lang="en-US"/>
                        <a:t>CARES - GEER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a:solidFill>
                            <a:schemeClr val="dk1"/>
                          </a:solidFill>
                          <a:latin typeface="+mn-lt"/>
                          <a:ea typeface="+mn-ea"/>
                          <a:cs typeface="+mn-cs"/>
                        </a:rPr>
                        <a:t>Sep. 30, 2022</a:t>
                      </a:r>
                    </a:p>
                  </a:txBody>
                  <a:tcPr/>
                </a:tc>
                <a:tc>
                  <a:txBody>
                    <a:bodyPr/>
                    <a:lstStyle/>
                    <a:p>
                      <a:r>
                        <a:rPr lang="en-US"/>
                        <a:t>Jan. 28, 2023</a:t>
                      </a:r>
                    </a:p>
                  </a:txBody>
                  <a:tcPr/>
                </a:tc>
                <a:tc>
                  <a:txBody>
                    <a:bodyPr/>
                    <a:lstStyle/>
                    <a:p>
                      <a:r>
                        <a:rPr lang="en-US"/>
                        <a:t>Apr. 1, 2024</a:t>
                      </a:r>
                    </a:p>
                  </a:txBody>
                  <a:tcPr/>
                </a:tc>
                <a:extLst>
                  <a:ext uri="{0D108BD9-81ED-4DB2-BD59-A6C34878D82A}">
                    <a16:rowId xmlns:a16="http://schemas.microsoft.com/office/drawing/2014/main" val="721464133"/>
                  </a:ext>
                </a:extLst>
              </a:tr>
              <a:tr h="748160">
                <a:tc gridSpan="4">
                  <a:txBody>
                    <a:bodyPr/>
                    <a:lstStyle/>
                    <a:p>
                      <a:pPr algn="ctr"/>
                      <a:r>
                        <a:rPr lang="en-US"/>
                        <a:t>The timeline for CRRSA and ARP grant closeout activities and submitting late liquidation requests will be released at a later date.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0386725"/>
                  </a:ext>
                </a:extLst>
              </a:tr>
            </a:tbl>
          </a:graphicData>
        </a:graphic>
      </p:graphicFrame>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Tree>
    <p:extLst>
      <p:ext uri="{BB962C8B-B14F-4D97-AF65-F5344CB8AC3E}">
        <p14:creationId xmlns:p14="http://schemas.microsoft.com/office/powerpoint/2010/main" val="414466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3" name="object 3" descr="Icon indicating slide 5"/>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7" name="object 7"/>
          <p:cNvSpPr txBox="1">
            <a:spLocks noGrp="1"/>
          </p:cNvSpPr>
          <p:nvPr>
            <p:ph type="title"/>
          </p:nvPr>
        </p:nvSpPr>
        <p:spPr>
          <a:xfrm>
            <a:off x="2170402" y="756147"/>
            <a:ext cx="8961401"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Liquidation and Obligation Requirements</a:t>
            </a:r>
            <a:endParaRPr lang="en-US" sz="2700">
              <a:latin typeface="Arial Black"/>
              <a:cs typeface="Arial Black"/>
            </a:endParaRPr>
          </a:p>
        </p:txBody>
      </p:sp>
      <p:sp>
        <p:nvSpPr>
          <p:cNvPr id="6" name="object 6"/>
          <p:cNvSpPr txBox="1"/>
          <p:nvPr/>
        </p:nvSpPr>
        <p:spPr>
          <a:xfrm>
            <a:off x="2170402" y="860619"/>
            <a:ext cx="9605796" cy="6630020"/>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000">
              <a:solidFill>
                <a:srgbClr val="00529F"/>
              </a:solidFill>
              <a:latin typeface="Arial Black"/>
              <a:ea typeface="+mj-ea"/>
            </a:endParaRPr>
          </a:p>
          <a:p>
            <a:pPr marL="12700">
              <a:spcBef>
                <a:spcPts val="600"/>
              </a:spcBef>
              <a:buClr>
                <a:srgbClr val="FFD520"/>
              </a:buClr>
              <a:tabLst>
                <a:tab pos="184150" algn="l"/>
              </a:tabLst>
            </a:pPr>
            <a:r>
              <a:rPr lang="en-US" sz="2400">
                <a:solidFill>
                  <a:srgbClr val="00529F"/>
                </a:solidFill>
                <a:latin typeface="Arial Black"/>
                <a:ea typeface="+mj-ea"/>
              </a:rPr>
              <a:t>What does it mean to “Obligate” Funds?</a:t>
            </a:r>
          </a:p>
          <a:p>
            <a:pPr marL="12700">
              <a:spcBef>
                <a:spcPts val="600"/>
              </a:spcBef>
              <a:buClr>
                <a:srgbClr val="FFD520"/>
              </a:buClr>
              <a:tabLst>
                <a:tab pos="184150" algn="l"/>
              </a:tabLst>
            </a:pPr>
            <a:r>
              <a:rPr lang="en-US" sz="2400" b="0" i="0">
                <a:solidFill>
                  <a:srgbClr val="000000"/>
                </a:solidFill>
                <a:effectLst/>
                <a:cs typeface="Times New Roman"/>
              </a:rPr>
              <a:t>The regulations at </a:t>
            </a:r>
            <a:r>
              <a:rPr lang="en-US" sz="2400" b="0" i="0">
                <a:solidFill>
                  <a:srgbClr val="000000"/>
                </a:solidFill>
                <a:effectLst/>
                <a:cs typeface="Times New Roman"/>
                <a:hlinkClick r:id="rId5"/>
              </a:rPr>
              <a:t>34 C.F.R. § 76.707</a:t>
            </a:r>
            <a:r>
              <a:rPr lang="en-US" sz="2400" b="0" i="0">
                <a:solidFill>
                  <a:srgbClr val="000000"/>
                </a:solidFill>
                <a:effectLst/>
                <a:cs typeface="Times New Roman"/>
              </a:rPr>
              <a:t> govern when an obligation of Federal funds by a State or subgrantee such as an LEA occurs. Specifically, for services or assistance provided through a contract, </a:t>
            </a:r>
            <a:r>
              <a:rPr lang="en-US" sz="2400" b="0" i="0" u="sng">
                <a:solidFill>
                  <a:srgbClr val="000000"/>
                </a:solidFill>
                <a:effectLst/>
                <a:cs typeface="Times New Roman"/>
              </a:rPr>
              <a:t>the obligation is made on the date that the State or subgrantee makes a binding written commitment to obtain the services, work, or products.</a:t>
            </a:r>
            <a:r>
              <a:rPr lang="en-US" sz="2400" b="0" i="0">
                <a:solidFill>
                  <a:srgbClr val="000000"/>
                </a:solidFill>
                <a:effectLst/>
                <a:cs typeface="Times New Roman"/>
              </a:rPr>
              <a:t> For rental or lease of real or personal property, the obligation is made when the property is used</a:t>
            </a:r>
            <a:r>
              <a:rPr lang="en-US" sz="2400">
                <a:cs typeface="Times New Roman"/>
              </a:rPr>
              <a:t>.  </a:t>
            </a:r>
          </a:p>
          <a:p>
            <a:pPr marL="12700">
              <a:spcBef>
                <a:spcPts val="600"/>
              </a:spcBef>
              <a:tabLst>
                <a:tab pos="184150" algn="l"/>
              </a:tabLst>
            </a:pPr>
            <a:br>
              <a:rPr lang="en-US" sz="2200">
                <a:cs typeface="Calibri"/>
              </a:rPr>
            </a:br>
            <a:r>
              <a:rPr lang="en-US" sz="2200">
                <a:cs typeface="Calibri"/>
              </a:rPr>
              <a:t>          </a:t>
            </a:r>
            <a:r>
              <a:rPr lang="en-US" sz="2200">
                <a:cs typeface="Calibri"/>
                <a:hlinkClick r:id="rId6"/>
              </a:rPr>
              <a:t>ESSER-GEER FAQs</a:t>
            </a:r>
            <a:r>
              <a:rPr lang="en-US" sz="2200">
                <a:cs typeface="Calibri"/>
              </a:rPr>
              <a:t>                                       </a:t>
            </a:r>
            <a:r>
              <a:rPr lang="en-US" sz="2200">
                <a:cs typeface="Calibri"/>
                <a:hlinkClick r:id="rId7"/>
              </a:rPr>
              <a:t>CARES</a:t>
            </a:r>
            <a:r>
              <a:rPr lang="en-US" sz="2200">
                <a:ea typeface="+mn-lt"/>
                <a:cs typeface="Calibri"/>
                <a:hlinkClick r:id="rId7"/>
              </a:rPr>
              <a:t> Act Equitable Services FAQs</a:t>
            </a:r>
            <a:endParaRPr lang="en-US" sz="2200">
              <a:ea typeface="+mn-lt"/>
              <a:cs typeface="Calibri"/>
            </a:endParaRPr>
          </a:p>
          <a:p>
            <a:pPr marL="469900" lvl="1">
              <a:spcBef>
                <a:spcPts val="600"/>
              </a:spcBef>
              <a:buFont typeface="Arial"/>
              <a:tabLst>
                <a:tab pos="184150" algn="l"/>
              </a:tabLst>
            </a:pPr>
            <a:endParaRPr lang="en-US" sz="2200">
              <a:latin typeface="Calibri"/>
              <a:cs typeface="Calibri"/>
            </a:endParaRPr>
          </a:p>
          <a:p>
            <a:pPr marL="641350" lvl="1" indent="-171450">
              <a:spcBef>
                <a:spcPts val="600"/>
              </a:spcBef>
              <a:buClr>
                <a:srgbClr val="FFD520"/>
              </a:buClr>
              <a:buFont typeface="Arial"/>
              <a:buChar char="•"/>
              <a:tabLst>
                <a:tab pos="184150" algn="l"/>
              </a:tabLst>
            </a:pPr>
            <a:endParaRPr lang="en-US" sz="2200">
              <a:ea typeface="+mn-lt"/>
              <a:cs typeface="+mn-lt"/>
            </a:endParaRPr>
          </a:p>
          <a:p>
            <a:pPr marL="641350" lvl="1" indent="-171450">
              <a:spcBef>
                <a:spcPts val="600"/>
              </a:spcBef>
              <a:buClr>
                <a:srgbClr val="FFD520"/>
              </a:buClr>
              <a:buFont typeface="Arial"/>
              <a:buChar char="•"/>
              <a:tabLst>
                <a:tab pos="184150" algn="l"/>
              </a:tabLst>
            </a:pPr>
            <a:endParaRPr lang="en-US" sz="2200">
              <a:latin typeface="Calibri" panose="020F0502020204030204" pitchFamily="34" charset="0"/>
              <a:cs typeface="Calibri" panose="020F0502020204030204" pitchFamily="34" charset="0"/>
            </a:endParaRPr>
          </a:p>
          <a:p>
            <a:pPr marL="469900" lvl="1">
              <a:spcBef>
                <a:spcPts val="600"/>
              </a:spcBef>
              <a:buFont typeface="Arial"/>
              <a:tabLst>
                <a:tab pos="184150" algn="l"/>
              </a:tabLst>
            </a:pPr>
            <a:endParaRPr lang="en-US" sz="2000">
              <a:latin typeface="Calibri"/>
              <a:cs typeface="Calibri"/>
            </a:endParaRPr>
          </a:p>
          <a:p>
            <a:pPr marL="469900" lvl="1">
              <a:spcBef>
                <a:spcPts val="600"/>
              </a:spcBef>
              <a:buClr>
                <a:srgbClr val="FFD520"/>
              </a:buClr>
              <a:tabLst>
                <a:tab pos="184150" algn="l"/>
              </a:tabLst>
            </a:pPr>
            <a:endParaRPr lang="en-US" sz="2000">
              <a:latin typeface="Calibri"/>
              <a:cs typeface="Calibri"/>
            </a:endParaRPr>
          </a:p>
          <a:p>
            <a:pPr marL="641350" lvl="1" indent="-171450">
              <a:spcBef>
                <a:spcPts val="600"/>
              </a:spcBef>
              <a:buClr>
                <a:srgbClr val="FFD520"/>
              </a:buClr>
              <a:buFont typeface="Arial"/>
              <a:buChar char="•"/>
              <a:tabLst>
                <a:tab pos="184150" algn="l"/>
              </a:tabLst>
            </a:pPr>
            <a:endParaRPr lang="en-US" sz="2000">
              <a:latin typeface="Calibri"/>
              <a:cs typeface="Calibri"/>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610975" y="6301611"/>
            <a:ext cx="165100" cy="20955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6</a:t>
            </a:fld>
            <a:endParaRPr spc="40"/>
          </a:p>
        </p:txBody>
      </p:sp>
    </p:spTree>
    <p:extLst>
      <p:ext uri="{BB962C8B-B14F-4D97-AF65-F5344CB8AC3E}">
        <p14:creationId xmlns:p14="http://schemas.microsoft.com/office/powerpoint/2010/main" val="280640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6"/>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610975" y="6301611"/>
            <a:ext cx="165100" cy="20955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7</a:t>
            </a:fld>
            <a:endParaRPr spc="40"/>
          </a:p>
        </p:txBody>
      </p:sp>
      <p:sp>
        <p:nvSpPr>
          <p:cNvPr id="7" name="object 7"/>
          <p:cNvSpPr txBox="1">
            <a:spLocks noGrp="1"/>
          </p:cNvSpPr>
          <p:nvPr>
            <p:ph type="title"/>
          </p:nvPr>
        </p:nvSpPr>
        <p:spPr>
          <a:xfrm>
            <a:off x="2170402" y="756147"/>
            <a:ext cx="8961401"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Liquidation and Obligation Requirements</a:t>
            </a:r>
            <a:endParaRPr lang="en-US" sz="2700">
              <a:latin typeface="Arial Black"/>
              <a:cs typeface="Arial Black"/>
            </a:endParaRPr>
          </a:p>
        </p:txBody>
      </p:sp>
      <p:graphicFrame>
        <p:nvGraphicFramePr>
          <p:cNvPr id="10" name="Content Placeholder 9">
            <a:extLst>
              <a:ext uri="{FF2B5EF4-FFF2-40B4-BE49-F238E27FC236}">
                <a16:creationId xmlns:a16="http://schemas.microsoft.com/office/drawing/2014/main" id="{A8DD4E69-277E-4087-B7E9-207FEEE740DB}"/>
              </a:ext>
            </a:extLst>
          </p:cNvPr>
          <p:cNvGraphicFramePr>
            <a:graphicFrameLocks noGrp="1"/>
          </p:cNvGraphicFramePr>
          <p:nvPr>
            <p:ph idx="1"/>
            <p:extLst>
              <p:ext uri="{D42A27DB-BD31-4B8C-83A1-F6EECF244321}">
                <p14:modId xmlns:p14="http://schemas.microsoft.com/office/powerpoint/2010/main" val="1506094089"/>
              </p:ext>
            </p:extLst>
          </p:nvPr>
        </p:nvGraphicFramePr>
        <p:xfrm>
          <a:off x="1923059" y="1356390"/>
          <a:ext cx="9563532" cy="4587210"/>
        </p:xfrm>
        <a:graphic>
          <a:graphicData uri="http://schemas.openxmlformats.org/drawingml/2006/table">
            <a:tbl>
              <a:tblPr firstRow="1" bandRow="1">
                <a:tableStyleId>{5C22544A-7EE6-4342-B048-85BDC9FD1C3A}</a:tableStyleId>
              </a:tblPr>
              <a:tblGrid>
                <a:gridCol w="4923741">
                  <a:extLst>
                    <a:ext uri="{9D8B030D-6E8A-4147-A177-3AD203B41FA5}">
                      <a16:colId xmlns:a16="http://schemas.microsoft.com/office/drawing/2014/main" val="1429146803"/>
                    </a:ext>
                  </a:extLst>
                </a:gridCol>
                <a:gridCol w="4639791">
                  <a:extLst>
                    <a:ext uri="{9D8B030D-6E8A-4147-A177-3AD203B41FA5}">
                      <a16:colId xmlns:a16="http://schemas.microsoft.com/office/drawing/2014/main" val="2500157909"/>
                    </a:ext>
                  </a:extLst>
                </a:gridCol>
              </a:tblGrid>
              <a:tr h="337706">
                <a:tc>
                  <a:txBody>
                    <a:bodyPr/>
                    <a:lstStyle/>
                    <a:p>
                      <a:r>
                        <a:rPr lang="en-US" sz="1600"/>
                        <a:t>If the obligation is for - </a:t>
                      </a:r>
                    </a:p>
                  </a:txBody>
                  <a:tcPr/>
                </a:tc>
                <a:tc>
                  <a:txBody>
                    <a:bodyPr/>
                    <a:lstStyle/>
                    <a:p>
                      <a:r>
                        <a:rPr lang="en-US" sz="1600"/>
                        <a:t>The obligation is made</a:t>
                      </a:r>
                    </a:p>
                  </a:txBody>
                  <a:tcPr/>
                </a:tc>
                <a:extLst>
                  <a:ext uri="{0D108BD9-81ED-4DB2-BD59-A6C34878D82A}">
                    <a16:rowId xmlns:a16="http://schemas.microsoft.com/office/drawing/2014/main" val="3810666676"/>
                  </a:ext>
                </a:extLst>
              </a:tr>
              <a:tr h="736625">
                <a:tc>
                  <a:txBody>
                    <a:bodyPr/>
                    <a:lstStyle/>
                    <a:p>
                      <a:r>
                        <a:rPr lang="en-US" sz="1400"/>
                        <a:t>a) Acquisition of real or personal property</a:t>
                      </a:r>
                    </a:p>
                  </a:txBody>
                  <a:tcPr/>
                </a:tc>
                <a:tc>
                  <a:txBody>
                    <a:bodyPr/>
                    <a:lstStyle/>
                    <a:p>
                      <a:r>
                        <a:rPr lang="en-US" sz="1400"/>
                        <a:t>On the date on which the State or subgrantee makes a binding written commitment to acquire the property.</a:t>
                      </a:r>
                    </a:p>
                  </a:txBody>
                  <a:tcPr/>
                </a:tc>
                <a:extLst>
                  <a:ext uri="{0D108BD9-81ED-4DB2-BD59-A6C34878D82A}">
                    <a16:rowId xmlns:a16="http://schemas.microsoft.com/office/drawing/2014/main" val="530371608"/>
                  </a:ext>
                </a:extLst>
              </a:tr>
              <a:tr h="518366">
                <a:tc>
                  <a:txBody>
                    <a:bodyPr/>
                    <a:lstStyle/>
                    <a:p>
                      <a:r>
                        <a:rPr lang="en-US" sz="1400"/>
                        <a:t>b) Personal services by an employee of the State or subgrantee</a:t>
                      </a:r>
                    </a:p>
                  </a:txBody>
                  <a:tcPr/>
                </a:tc>
                <a:tc>
                  <a:txBody>
                    <a:bodyPr/>
                    <a:lstStyle/>
                    <a:p>
                      <a:r>
                        <a:rPr lang="en-US" sz="1400"/>
                        <a:t>When the services are performed.</a:t>
                      </a:r>
                    </a:p>
                  </a:txBody>
                  <a:tcPr/>
                </a:tc>
                <a:extLst>
                  <a:ext uri="{0D108BD9-81ED-4DB2-BD59-A6C34878D82A}">
                    <a16:rowId xmlns:a16="http://schemas.microsoft.com/office/drawing/2014/main" val="1722946271"/>
                  </a:ext>
                </a:extLst>
              </a:tr>
              <a:tr h="521909">
                <a:tc>
                  <a:txBody>
                    <a:bodyPr/>
                    <a:lstStyle/>
                    <a:p>
                      <a:r>
                        <a:rPr lang="en-US" sz="1400"/>
                        <a:t>c) Personal services by a contractor who is not an employee of the State or subgrantee</a:t>
                      </a:r>
                    </a:p>
                  </a:txBody>
                  <a:tcPr/>
                </a:tc>
                <a:tc>
                  <a:txBody>
                    <a:bodyPr/>
                    <a:lstStyle/>
                    <a:p>
                      <a:r>
                        <a:rPr lang="en-US" sz="1400"/>
                        <a:t>On the date on which the State or subgrantee makes a binding written commitment to obtain the services.</a:t>
                      </a:r>
                    </a:p>
                  </a:txBody>
                  <a:tcPr/>
                </a:tc>
                <a:extLst>
                  <a:ext uri="{0D108BD9-81ED-4DB2-BD59-A6C34878D82A}">
                    <a16:rowId xmlns:a16="http://schemas.microsoft.com/office/drawing/2014/main" val="1234119749"/>
                  </a:ext>
                </a:extLst>
              </a:tr>
              <a:tr h="521909">
                <a:tc>
                  <a:txBody>
                    <a:bodyPr/>
                    <a:lstStyle/>
                    <a:p>
                      <a:r>
                        <a:rPr lang="en-US" sz="1400"/>
                        <a:t>d) Performance of work other than personal services.</a:t>
                      </a:r>
                    </a:p>
                  </a:txBody>
                  <a:tcPr/>
                </a:tc>
                <a:tc>
                  <a:txBody>
                    <a:bodyPr/>
                    <a:lstStyle/>
                    <a:p>
                      <a:r>
                        <a:rPr lang="en-US" sz="1400"/>
                        <a:t>On the date on which the State or subgrantee makes a binding written commitment to obtain the work.</a:t>
                      </a:r>
                    </a:p>
                  </a:txBody>
                  <a:tcPr/>
                </a:tc>
                <a:extLst>
                  <a:ext uri="{0D108BD9-81ED-4DB2-BD59-A6C34878D82A}">
                    <a16:rowId xmlns:a16="http://schemas.microsoft.com/office/drawing/2014/main" val="2182376989"/>
                  </a:ext>
                </a:extLst>
              </a:tr>
              <a:tr h="331937">
                <a:tc>
                  <a:txBody>
                    <a:bodyPr/>
                    <a:lstStyle/>
                    <a:p>
                      <a:r>
                        <a:rPr lang="en-US" sz="1400"/>
                        <a:t>e) Public utility services</a:t>
                      </a:r>
                    </a:p>
                  </a:txBody>
                  <a:tcPr/>
                </a:tc>
                <a:tc>
                  <a:txBody>
                    <a:bodyPr/>
                    <a:lstStyle/>
                    <a:p>
                      <a:r>
                        <a:rPr lang="en-US" sz="1400"/>
                        <a:t>When the State or subgrantee receives the services</a:t>
                      </a:r>
                    </a:p>
                  </a:txBody>
                  <a:tcPr/>
                </a:tc>
                <a:extLst>
                  <a:ext uri="{0D108BD9-81ED-4DB2-BD59-A6C34878D82A}">
                    <a16:rowId xmlns:a16="http://schemas.microsoft.com/office/drawing/2014/main" val="333772908"/>
                  </a:ext>
                </a:extLst>
              </a:tr>
              <a:tr h="331937">
                <a:tc>
                  <a:txBody>
                    <a:bodyPr/>
                    <a:lstStyle/>
                    <a:p>
                      <a:r>
                        <a:rPr lang="en-US" sz="1400"/>
                        <a:t>f) Travel</a:t>
                      </a:r>
                    </a:p>
                  </a:txBody>
                  <a:tcPr/>
                </a:tc>
                <a:tc>
                  <a:txBody>
                    <a:bodyPr/>
                    <a:lstStyle/>
                    <a:p>
                      <a:r>
                        <a:rPr lang="en-US" sz="1400"/>
                        <a:t>When the travel is taken</a:t>
                      </a:r>
                    </a:p>
                  </a:txBody>
                  <a:tcPr/>
                </a:tc>
                <a:extLst>
                  <a:ext uri="{0D108BD9-81ED-4DB2-BD59-A6C34878D82A}">
                    <a16:rowId xmlns:a16="http://schemas.microsoft.com/office/drawing/2014/main" val="2846484559"/>
                  </a:ext>
                </a:extLst>
              </a:tr>
              <a:tr h="331937">
                <a:tc>
                  <a:txBody>
                    <a:bodyPr/>
                    <a:lstStyle/>
                    <a:p>
                      <a:r>
                        <a:rPr lang="en-US" sz="1400"/>
                        <a:t>g) Rental of real or personal property</a:t>
                      </a:r>
                    </a:p>
                  </a:txBody>
                  <a:tcPr/>
                </a:tc>
                <a:tc>
                  <a:txBody>
                    <a:bodyPr/>
                    <a:lstStyle/>
                    <a:p>
                      <a:r>
                        <a:rPr lang="en-US" sz="1400"/>
                        <a:t>When the State or subgrantee uses the property</a:t>
                      </a:r>
                    </a:p>
                  </a:txBody>
                  <a:tcPr/>
                </a:tc>
                <a:extLst>
                  <a:ext uri="{0D108BD9-81ED-4DB2-BD59-A6C34878D82A}">
                    <a16:rowId xmlns:a16="http://schemas.microsoft.com/office/drawing/2014/main" val="4047394527"/>
                  </a:ext>
                </a:extLst>
              </a:tr>
              <a:tr h="954884">
                <a:tc>
                  <a:txBody>
                    <a:bodyPr/>
                    <a:lstStyle/>
                    <a:p>
                      <a:r>
                        <a:rPr lang="en-US" sz="1400"/>
                        <a:t>h) A pre-agreement cost that was properly approved by the Secretary under the cost principles in 2 CFR part 200, Subpart E - Cost Principles</a:t>
                      </a:r>
                    </a:p>
                  </a:txBody>
                  <a:tcPr/>
                </a:tc>
                <a:tc>
                  <a:txBody>
                    <a:bodyPr/>
                    <a:lstStyle/>
                    <a:p>
                      <a:r>
                        <a:rPr lang="en-US" sz="1400"/>
                        <a:t>On the first day of the grant or subgrant performance period</a:t>
                      </a:r>
                    </a:p>
                  </a:txBody>
                  <a:tcPr/>
                </a:tc>
                <a:extLst>
                  <a:ext uri="{0D108BD9-81ED-4DB2-BD59-A6C34878D82A}">
                    <a16:rowId xmlns:a16="http://schemas.microsoft.com/office/drawing/2014/main" val="3100277139"/>
                  </a:ext>
                </a:extLst>
              </a:tr>
            </a:tbl>
          </a:graphicData>
        </a:graphic>
      </p:graphicFrame>
      <p:sp>
        <p:nvSpPr>
          <p:cNvPr id="11" name="TextBox 10">
            <a:extLst>
              <a:ext uri="{FF2B5EF4-FFF2-40B4-BE49-F238E27FC236}">
                <a16:creationId xmlns:a16="http://schemas.microsoft.com/office/drawing/2014/main" id="{E494710B-3143-4698-A116-F2F6825E38B2}"/>
              </a:ext>
            </a:extLst>
          </p:cNvPr>
          <p:cNvSpPr txBox="1"/>
          <p:nvPr/>
        </p:nvSpPr>
        <p:spPr>
          <a:xfrm>
            <a:off x="1840231" y="5985380"/>
            <a:ext cx="7132319" cy="646331"/>
          </a:xfrm>
          <a:prstGeom prst="rect">
            <a:avLst/>
          </a:prstGeom>
          <a:noFill/>
        </p:spPr>
        <p:txBody>
          <a:bodyPr wrap="square" rtlCol="0">
            <a:spAutoFit/>
          </a:bodyPr>
          <a:lstStyle/>
          <a:p>
            <a:r>
              <a:rPr lang="en-US" sz="1800" b="0" i="0">
                <a:solidFill>
                  <a:srgbClr val="000000"/>
                </a:solidFill>
                <a:effectLst/>
                <a:cs typeface="Times New Roman" panose="02020603050405020304" pitchFamily="18" charset="0"/>
              </a:rPr>
              <a:t>The regulations at </a:t>
            </a:r>
            <a:r>
              <a:rPr lang="en-US" sz="1800" b="0" i="0">
                <a:solidFill>
                  <a:srgbClr val="000000"/>
                </a:solidFill>
                <a:effectLst/>
                <a:cs typeface="Times New Roman" panose="02020603050405020304" pitchFamily="18" charset="0"/>
                <a:hlinkClick r:id="rId5"/>
              </a:rPr>
              <a:t>34 C.F.R. § 76.707</a:t>
            </a:r>
            <a:r>
              <a:rPr lang="en-US" sz="1800" b="0" i="0">
                <a:solidFill>
                  <a:srgbClr val="000000"/>
                </a:solidFill>
                <a:effectLst/>
                <a:cs typeface="Times New Roman" panose="02020603050405020304" pitchFamily="18" charset="0"/>
              </a:rPr>
              <a:t> govern when an obligation of Federal </a:t>
            </a:r>
          </a:p>
          <a:p>
            <a:r>
              <a:rPr lang="en-US" sz="1800" b="0" i="0">
                <a:solidFill>
                  <a:srgbClr val="000000"/>
                </a:solidFill>
                <a:effectLst/>
                <a:cs typeface="Times New Roman" panose="02020603050405020304" pitchFamily="18" charset="0"/>
              </a:rPr>
              <a:t>funds by a State or subgrantee such as an LEA occurs.</a:t>
            </a:r>
            <a:endParaRPr lang="en-US"/>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Tree>
    <p:extLst>
      <p:ext uri="{BB962C8B-B14F-4D97-AF65-F5344CB8AC3E}">
        <p14:creationId xmlns:p14="http://schemas.microsoft.com/office/powerpoint/2010/main" val="299824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0"/>
            <a:ext cx="978408" cy="6858000"/>
          </a:xfrm>
          <a:prstGeom prst="rect">
            <a:avLst/>
          </a:prstGeom>
        </p:spPr>
      </p:pic>
      <p:sp>
        <p:nvSpPr>
          <p:cNvPr id="3" name="object 3" descr="Icon indicating slide 7"/>
          <p:cNvSpPr/>
          <p:nvPr/>
        </p:nvSpPr>
        <p:spPr>
          <a:xfrm>
            <a:off x="11554815" y="6277864"/>
            <a:ext cx="265430" cy="265430"/>
          </a:xfrm>
          <a:custGeom>
            <a:avLst/>
            <a:gdLst/>
            <a:ahLst/>
            <a:cxnLst/>
            <a:rect l="l" t="t" r="r" b="b"/>
            <a:pathLst>
              <a:path w="265429" h="265429">
                <a:moveTo>
                  <a:pt x="132588" y="0"/>
                </a:moveTo>
                <a:lnTo>
                  <a:pt x="90679" y="6759"/>
                </a:lnTo>
                <a:lnTo>
                  <a:pt x="54282" y="25581"/>
                </a:lnTo>
                <a:lnTo>
                  <a:pt x="25581" y="54282"/>
                </a:lnTo>
                <a:lnTo>
                  <a:pt x="6759" y="90679"/>
                </a:lnTo>
                <a:lnTo>
                  <a:pt x="0" y="132588"/>
                </a:lnTo>
                <a:lnTo>
                  <a:pt x="6759" y="174496"/>
                </a:lnTo>
                <a:lnTo>
                  <a:pt x="25581" y="210893"/>
                </a:lnTo>
                <a:lnTo>
                  <a:pt x="54282" y="239594"/>
                </a:lnTo>
                <a:lnTo>
                  <a:pt x="90679" y="258416"/>
                </a:lnTo>
                <a:lnTo>
                  <a:pt x="132588" y="265176"/>
                </a:lnTo>
                <a:lnTo>
                  <a:pt x="174496" y="258416"/>
                </a:lnTo>
                <a:lnTo>
                  <a:pt x="210893" y="239594"/>
                </a:lnTo>
                <a:lnTo>
                  <a:pt x="239594" y="210893"/>
                </a:lnTo>
                <a:lnTo>
                  <a:pt x="258416" y="174496"/>
                </a:lnTo>
                <a:lnTo>
                  <a:pt x="265176" y="132588"/>
                </a:lnTo>
                <a:lnTo>
                  <a:pt x="258416" y="90679"/>
                </a:lnTo>
                <a:lnTo>
                  <a:pt x="239594" y="54282"/>
                </a:lnTo>
                <a:lnTo>
                  <a:pt x="210893" y="25581"/>
                </a:lnTo>
                <a:lnTo>
                  <a:pt x="174496" y="6759"/>
                </a:lnTo>
                <a:lnTo>
                  <a:pt x="132588" y="0"/>
                </a:lnTo>
                <a:close/>
              </a:path>
            </a:pathLst>
          </a:custGeom>
          <a:solidFill>
            <a:srgbClr val="00529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37350"/>
            <a:ext cx="12192000" cy="114300"/>
          </a:xfrm>
          <a:custGeom>
            <a:avLst/>
            <a:gdLst/>
            <a:ahLst/>
            <a:cxnLst/>
            <a:rect l="l" t="t" r="r" b="b"/>
            <a:pathLst>
              <a:path w="12192000" h="114300">
                <a:moveTo>
                  <a:pt x="0" y="114300"/>
                </a:moveTo>
                <a:lnTo>
                  <a:pt x="12191695" y="114300"/>
                </a:lnTo>
                <a:lnTo>
                  <a:pt x="12191695" y="0"/>
                </a:lnTo>
                <a:lnTo>
                  <a:pt x="0" y="0"/>
                </a:lnTo>
                <a:lnTo>
                  <a:pt x="0" y="114300"/>
                </a:lnTo>
                <a:close/>
              </a:path>
            </a:pathLst>
          </a:custGeom>
          <a:solidFill>
            <a:srgbClr val="FFD520"/>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42900" y="226072"/>
            <a:ext cx="1534439" cy="1724037"/>
          </a:xfrm>
          <a:prstGeom prst="rect">
            <a:avLst/>
          </a:prstGeom>
        </p:spPr>
      </p:pic>
      <p:sp>
        <p:nvSpPr>
          <p:cNvPr id="7" name="object 7"/>
          <p:cNvSpPr txBox="1">
            <a:spLocks noGrp="1"/>
          </p:cNvSpPr>
          <p:nvPr>
            <p:ph type="title"/>
          </p:nvPr>
        </p:nvSpPr>
        <p:spPr>
          <a:xfrm>
            <a:off x="2170402" y="756147"/>
            <a:ext cx="8961401" cy="428322"/>
          </a:xfrm>
          <a:prstGeom prst="rect">
            <a:avLst/>
          </a:prstGeom>
        </p:spPr>
        <p:txBody>
          <a:bodyPr vert="horz" wrap="square" lIns="0" tIns="12700" rIns="0" bIns="0" rtlCol="0">
            <a:spAutoFit/>
          </a:bodyPr>
          <a:lstStyle/>
          <a:p>
            <a:pPr marL="12700">
              <a:lnSpc>
                <a:spcPct val="100000"/>
              </a:lnSpc>
              <a:spcBef>
                <a:spcPts val="100"/>
              </a:spcBef>
            </a:pPr>
            <a:r>
              <a:rPr lang="en-US" sz="2700">
                <a:solidFill>
                  <a:srgbClr val="00529F"/>
                </a:solidFill>
                <a:latin typeface="Arial Black"/>
                <a:cs typeface="Arial Black"/>
              </a:rPr>
              <a:t>Liquidation and Obligation Requirements</a:t>
            </a:r>
            <a:endParaRPr lang="en-US" sz="2700">
              <a:latin typeface="Arial Black"/>
              <a:cs typeface="Arial Black"/>
            </a:endParaRPr>
          </a:p>
        </p:txBody>
      </p:sp>
      <p:sp>
        <p:nvSpPr>
          <p:cNvPr id="6" name="object 6"/>
          <p:cNvSpPr txBox="1"/>
          <p:nvPr/>
        </p:nvSpPr>
        <p:spPr>
          <a:xfrm>
            <a:off x="2170402" y="860619"/>
            <a:ext cx="9605796" cy="3105978"/>
          </a:xfrm>
          <a:prstGeom prst="rect">
            <a:avLst/>
          </a:prstGeom>
        </p:spPr>
        <p:txBody>
          <a:bodyPr vert="horz" wrap="square" lIns="0" tIns="12700" rIns="0" bIns="0" rtlCol="0" anchor="t">
            <a:spAutoFit/>
          </a:bodyPr>
          <a:lstStyle/>
          <a:p>
            <a:pPr marL="469900" lvl="1">
              <a:spcBef>
                <a:spcPts val="600"/>
              </a:spcBef>
              <a:buClr>
                <a:srgbClr val="FFD520"/>
              </a:buClr>
              <a:tabLst>
                <a:tab pos="184150" algn="l"/>
              </a:tabLst>
            </a:pPr>
            <a:endParaRPr lang="en-US" sz="2200">
              <a:latin typeface="Arial Black"/>
              <a:ea typeface="+mn-lt"/>
              <a:cs typeface="+mn-lt"/>
            </a:endParaRPr>
          </a:p>
          <a:p>
            <a:pPr marL="12700">
              <a:spcBef>
                <a:spcPts val="600"/>
              </a:spcBef>
              <a:buClr>
                <a:srgbClr val="FFD520"/>
              </a:buClr>
              <a:tabLst>
                <a:tab pos="184150" algn="l"/>
              </a:tabLst>
            </a:pPr>
            <a:endParaRPr lang="en-US" sz="2000">
              <a:solidFill>
                <a:srgbClr val="00529F"/>
              </a:solidFill>
              <a:latin typeface="Arial Black"/>
              <a:ea typeface="+mj-ea"/>
            </a:endParaRPr>
          </a:p>
          <a:p>
            <a:pPr marL="12700">
              <a:spcBef>
                <a:spcPts val="600"/>
              </a:spcBef>
              <a:buClr>
                <a:srgbClr val="FFD520"/>
              </a:buClr>
              <a:tabLst>
                <a:tab pos="184150" algn="l"/>
              </a:tabLst>
            </a:pPr>
            <a:r>
              <a:rPr lang="en-US" sz="2400">
                <a:solidFill>
                  <a:srgbClr val="00529F"/>
                </a:solidFill>
                <a:latin typeface="Arial Black"/>
                <a:ea typeface="+mj-ea"/>
              </a:rPr>
              <a:t>What does it mean to “Liquidate” Funds?</a:t>
            </a:r>
          </a:p>
          <a:p>
            <a:pPr marL="12700">
              <a:spcBef>
                <a:spcPts val="600"/>
              </a:spcBef>
              <a:buClr>
                <a:srgbClr val="FFD520"/>
              </a:buClr>
              <a:tabLst>
                <a:tab pos="184150" algn="l"/>
              </a:tabLst>
            </a:pPr>
            <a:r>
              <a:rPr lang="en-US" sz="2400">
                <a:solidFill>
                  <a:srgbClr val="000000"/>
                </a:solidFill>
                <a:cs typeface="Times New Roman" panose="02020603050405020304" pitchFamily="18" charset="0"/>
              </a:rPr>
              <a:t>The drawing down and expenditure of funds by a grantee for obligations incurred during the grant’s legal obligation period. </a:t>
            </a:r>
            <a:r>
              <a:rPr lang="en-US" sz="2400" u="sng">
                <a:solidFill>
                  <a:srgbClr val="000000"/>
                </a:solidFill>
                <a:cs typeface="Times New Roman" panose="02020603050405020304" pitchFamily="18" charset="0"/>
              </a:rPr>
              <a:t>Timely liquidations occur during the project performance period and through the first 120 days after the final day of that period or an extension of that period authorized by ED</a:t>
            </a:r>
            <a:r>
              <a:rPr lang="en-US" sz="2400">
                <a:solidFill>
                  <a:srgbClr val="000000"/>
                </a:solidFill>
                <a:cs typeface="Times New Roman" panose="02020603050405020304" pitchFamily="18" charset="0"/>
              </a:rPr>
              <a:t>, pursuant to </a:t>
            </a:r>
            <a:r>
              <a:rPr lang="en-US" sz="2400">
                <a:solidFill>
                  <a:srgbClr val="000000"/>
                </a:solidFill>
                <a:cs typeface="Times New Roman" panose="02020603050405020304" pitchFamily="18" charset="0"/>
                <a:hlinkClick r:id="rId5"/>
              </a:rPr>
              <a:t>2 C.F.R. § 200.344(b).</a:t>
            </a:r>
            <a:endParaRPr lang="en-US" sz="2400">
              <a:solidFill>
                <a:srgbClr val="000000"/>
              </a:solidFill>
              <a:cs typeface="Times New Roman" panose="02020603050405020304" pitchFamily="18" charset="0"/>
            </a:endParaRPr>
          </a:p>
        </p:txBody>
      </p:sp>
      <p:sp>
        <p:nvSpPr>
          <p:cNvPr id="8" name="object 8"/>
          <p:cNvSpPr txBox="1"/>
          <p:nvPr/>
        </p:nvSpPr>
        <p:spPr>
          <a:xfrm>
            <a:off x="9309175" y="6281571"/>
            <a:ext cx="2120265" cy="246379"/>
          </a:xfrm>
          <a:prstGeom prst="rect">
            <a:avLst/>
          </a:prstGeom>
        </p:spPr>
        <p:txBody>
          <a:bodyPr vert="horz" wrap="square" lIns="0" tIns="24765" rIns="0" bIns="0" rtlCol="0">
            <a:spAutoFit/>
          </a:bodyPr>
          <a:lstStyle/>
          <a:p>
            <a:pPr marL="12700">
              <a:lnSpc>
                <a:spcPct val="100000"/>
              </a:lnSpc>
              <a:spcBef>
                <a:spcPts val="195"/>
              </a:spcBef>
            </a:pPr>
            <a:r>
              <a:rPr sz="1200" b="1" spc="-45">
                <a:solidFill>
                  <a:srgbClr val="163571"/>
                </a:solidFill>
                <a:latin typeface="Arial"/>
                <a:cs typeface="Arial"/>
              </a:rPr>
              <a:t>U.S.</a:t>
            </a:r>
            <a:r>
              <a:rPr sz="1200" b="1" spc="5">
                <a:solidFill>
                  <a:srgbClr val="163571"/>
                </a:solidFill>
                <a:latin typeface="Arial"/>
                <a:cs typeface="Arial"/>
              </a:rPr>
              <a:t> </a:t>
            </a:r>
            <a:r>
              <a:rPr sz="1200" b="1" spc="-10">
                <a:solidFill>
                  <a:srgbClr val="163571"/>
                </a:solidFill>
                <a:latin typeface="Arial"/>
                <a:cs typeface="Arial"/>
              </a:rPr>
              <a:t>Department</a:t>
            </a:r>
            <a:r>
              <a:rPr sz="1200" b="1" spc="30">
                <a:solidFill>
                  <a:srgbClr val="163571"/>
                </a:solidFill>
                <a:latin typeface="Arial"/>
                <a:cs typeface="Arial"/>
              </a:rPr>
              <a:t> </a:t>
            </a:r>
            <a:r>
              <a:rPr sz="1200" b="1" spc="-30">
                <a:solidFill>
                  <a:srgbClr val="163571"/>
                </a:solidFill>
                <a:latin typeface="Arial"/>
                <a:cs typeface="Arial"/>
              </a:rPr>
              <a:t>of</a:t>
            </a:r>
            <a:r>
              <a:rPr sz="1200" b="1" spc="45">
                <a:solidFill>
                  <a:srgbClr val="163571"/>
                </a:solidFill>
                <a:latin typeface="Arial"/>
                <a:cs typeface="Arial"/>
              </a:rPr>
              <a:t> </a:t>
            </a:r>
            <a:r>
              <a:rPr sz="1200" b="1" spc="-35">
                <a:solidFill>
                  <a:srgbClr val="163571"/>
                </a:solidFill>
                <a:latin typeface="Arial"/>
                <a:cs typeface="Arial"/>
              </a:rPr>
              <a:t>Education</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xfrm>
            <a:off x="11610975" y="6301611"/>
            <a:ext cx="165100" cy="20955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80"/>
              </a:spcBef>
            </a:pPr>
            <a:fld id="{81D60167-4931-47E6-BA6A-407CBD079E47}" type="slidenum">
              <a:rPr lang="en-US" spc="40" smtClean="0"/>
              <a:pPr marL="38100">
                <a:lnSpc>
                  <a:spcPct val="100000"/>
                </a:lnSpc>
                <a:spcBef>
                  <a:spcPts val="180"/>
                </a:spcBef>
              </a:pPr>
              <a:t>8</a:t>
            </a:fld>
            <a:endParaRPr spc="40"/>
          </a:p>
        </p:txBody>
      </p:sp>
    </p:spTree>
    <p:extLst>
      <p:ext uri="{BB962C8B-B14F-4D97-AF65-F5344CB8AC3E}">
        <p14:creationId xmlns:p14="http://schemas.microsoft.com/office/powerpoint/2010/main" val="173285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5C376-A46C-48DF-8A2F-1745DD31942D}"/>
              </a:ext>
            </a:extLst>
          </p:cNvPr>
          <p:cNvSpPr>
            <a:spLocks noGrp="1"/>
          </p:cNvSpPr>
          <p:nvPr>
            <p:ph sz="half" idx="1"/>
          </p:nvPr>
        </p:nvSpPr>
        <p:spPr>
          <a:xfrm>
            <a:off x="291097" y="2542190"/>
            <a:ext cx="5934972" cy="2294627"/>
          </a:xfrm>
        </p:spPr>
        <p:txBody>
          <a:bodyPr vert="horz" lIns="91440" tIns="45720" rIns="91440" bIns="45720" rtlCol="0" anchor="t">
            <a:normAutofit/>
          </a:bodyPr>
          <a:lstStyle/>
          <a:p>
            <a:r>
              <a:rPr lang="en-US">
                <a:solidFill>
                  <a:srgbClr val="002060"/>
                </a:solidFill>
                <a:latin typeface="+mj-lt"/>
                <a:cs typeface="Calibri"/>
              </a:rPr>
              <a:t>Completing and Submitting a Late Liquidation Request</a:t>
            </a:r>
            <a:endParaRPr lang="en-US">
              <a:solidFill>
                <a:srgbClr val="002060"/>
              </a:solidFill>
            </a:endParaRPr>
          </a:p>
        </p:txBody>
      </p:sp>
      <p:sp>
        <p:nvSpPr>
          <p:cNvPr id="3" name="Slide Number Placeholder 2">
            <a:extLst>
              <a:ext uri="{FF2B5EF4-FFF2-40B4-BE49-F238E27FC236}">
                <a16:creationId xmlns:a16="http://schemas.microsoft.com/office/drawing/2014/main" id="{CC177B60-6D81-4100-BBCD-5801B8E49D34}"/>
              </a:ext>
            </a:extLst>
          </p:cNvPr>
          <p:cNvSpPr>
            <a:spLocks noGrp="1"/>
          </p:cNvSpPr>
          <p:nvPr>
            <p:ph type="sldNum" sz="quarter" idx="12"/>
          </p:nvPr>
        </p:nvSpPr>
        <p:spPr/>
        <p:txBody>
          <a:bodyPr/>
          <a:lstStyle/>
          <a:p>
            <a:fld id="{01FA0A26-6009-4EF8-96CE-C26D5A4F18E5}" type="slidenum">
              <a:rPr lang="en-US" smtClean="0"/>
              <a:pPr/>
              <a:t>9</a:t>
            </a:fld>
            <a:endParaRPr lang="en-US"/>
          </a:p>
        </p:txBody>
      </p:sp>
    </p:spTree>
    <p:extLst>
      <p:ext uri="{BB962C8B-B14F-4D97-AF65-F5344CB8AC3E}">
        <p14:creationId xmlns:p14="http://schemas.microsoft.com/office/powerpoint/2010/main" val="192452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Status xmlns="2a2db8c4-56ab-4882-a5d0-0fe8165c6658">Not Started</Approval_Status>
    <privacy_flow xmlns="2a2db8c4-56ab-4882-a5d0-0fe8165c6658" xsi:nil="true"/>
    <Date_x0020_of_x0020_Approval xmlns="2a2db8c4-56ab-4882-a5d0-0fe8165c6658" xsi:nil="true"/>
    <cb2ef2bd509f47f39ea44b698c260c87 xmlns="2a2db8c4-56ab-4882-a5d0-0fe8165c6658">
      <Terms xmlns="http://schemas.microsoft.com/office/infopath/2007/PartnerControls"/>
    </cb2ef2bd509f47f39ea44b698c260c87>
    <Privacy xmlns="2a2db8c4-56ab-4882-a5d0-0fe8165c6658" xsi:nil="true"/>
    <Archive_x0020_YN xmlns="2a2db8c4-56ab-4882-a5d0-0fe8165c6658">true</Archive_x0020_YN>
    <Restart_x0020_Approval xmlns="2a2db8c4-56ab-4882-a5d0-0fe8165c6658" xsi:nil="true"/>
    <a4530805a9a34cb996739ba2e241a970 xmlns="2a2db8c4-56ab-4882-a5d0-0fe8165c6658">
      <Terms xmlns="http://schemas.microsoft.com/office/infopath/2007/PartnerControls"/>
    </a4530805a9a34cb996739ba2e241a970>
    <Approval_x0020_Comments xmlns="2a2db8c4-56ab-4882-a5d0-0fe8165c6658" xsi:nil="true"/>
    <m1f13d32c4c342028b39326ee260c1ca xmlns="2a2db8c4-56ab-4882-a5d0-0fe8165c6658">
      <Terms xmlns="http://schemas.microsoft.com/office/infopath/2007/PartnerControls"/>
    </m1f13d32c4c342028b39326ee260c1ca>
    <Get_Feedback xmlns="2a2db8c4-56ab-4882-a5d0-0fe8165c6658" xsi:nil="true"/>
    <Get_Approval_Button xmlns="2a2db8c4-56ab-4882-a5d0-0fe8165c6658" xsi:nil="true"/>
    <Approval_x0020_Status_x0020_Details xmlns="2a2db8c4-56ab-4882-a5d0-0fe8165c6658" xsi:nil="true"/>
    <paad1906247e4af69fbe65f2ace0923c xmlns="2a2db8c4-56ab-4882-a5d0-0fe8165c6658">
      <Terms xmlns="http://schemas.microsoft.com/office/infopath/2007/PartnerControls"/>
    </paad1906247e4af69fbe65f2ace0923c>
    <i2df9991e3d2408389e0d1a2ece476ab xmlns="2a2db8c4-56ab-4882-a5d0-0fe8165c6658">
      <Terms xmlns="http://schemas.microsoft.com/office/infopath/2007/PartnerControls"/>
    </i2df9991e3d2408389e0d1a2ece476ab>
    <m9ba678bb8414d77b73f31a6ff27f951 xmlns="2a2db8c4-56ab-4882-a5d0-0fe8165c6658">
      <Terms xmlns="http://schemas.microsoft.com/office/infopath/2007/PartnerControls"/>
    </m9ba678bb8414d77b73f31a6ff27f951>
    <TaxCatchAll xmlns="2a2db8c4-56ab-4882-a5d0-0fe8165c6658" xsi:nil="true"/>
    <TaxCatchAllLabel xmlns="2a2db8c4-56ab-4882-a5d0-0fe8165c6658" xsi:nil="true"/>
    <Status xmlns="06eb4249-6905-411b-b6b4-80ded7db76fa" xsi:nil="true"/>
    <DocumentType1 xmlns="06eb4249-6905-411b-b6b4-80ded7db76fa" xsi:nil="true"/>
    <Function_x0028_s_x0029_ xmlns="06eb4249-6905-411b-b6b4-80ded7db76fa" xsi:nil="true"/>
    <State xmlns="06eb4249-6905-411b-b6b4-80ded7db76fa" xsi:nil="true"/>
    <Category xmlns="06eb4249-6905-411b-b6b4-80ded7db76fa" xsi:nil="true"/>
    <Program_x0028_s_x0029_ xmlns="06eb4249-6905-411b-b6b4-80ded7db76fa" xsi:nil="true"/>
  </documentManagement>
</p:properties>
</file>

<file path=customXml/item3.xml><?xml version="1.0" encoding="utf-8"?>
<?mso-contentType ?>
<SharedContentType xmlns="Microsoft.SharePoint.Taxonomy.ContentTypeSync" SourceId="557479ed-16e3-4c54-a34b-e226e0af443e" ContentTypeId="0x01010028670A239A4C7A4E9A68527307346D38" PreviousValue="false"/>
</file>

<file path=customXml/item4.xml><?xml version="1.0" encoding="utf-8"?>
<ct:contentTypeSchema xmlns:ct="http://schemas.microsoft.com/office/2006/metadata/contentType" xmlns:ma="http://schemas.microsoft.com/office/2006/metadata/properties/metaAttributes" ct:_="" ma:_="" ma:contentTypeName="OESE OEBP SGR Documents" ma:contentTypeID="0x01010028670A239A4C7A4E9A68527307346D380400065292338D6EB9478B533B46DE4F4F46" ma:contentTypeVersion="76" ma:contentTypeDescription="" ma:contentTypeScope="" ma:versionID="c029fb209e721129edda31396d892409">
  <xsd:schema xmlns:xsd="http://www.w3.org/2001/XMLSchema" xmlns:xs="http://www.w3.org/2001/XMLSchema" xmlns:p="http://schemas.microsoft.com/office/2006/metadata/properties" xmlns:ns2="2a2db8c4-56ab-4882-a5d0-0fe8165c6658" xmlns:ns4="06eb4249-6905-411b-b6b4-80ded7db76fa" targetNamespace="http://schemas.microsoft.com/office/2006/metadata/properties" ma:root="true" ma:fieldsID="c03b74d656f2a28593c2359cdf3f2b03" ns2:_="" ns4:_="">
    <xsd:import namespace="2a2db8c4-56ab-4882-a5d0-0fe8165c6658"/>
    <xsd:import namespace="06eb4249-6905-411b-b6b4-80ded7db76fa"/>
    <xsd:element name="properties">
      <xsd:complexType>
        <xsd:sequence>
          <xsd:element name="documentManagement">
            <xsd:complexType>
              <xsd:all>
                <xsd:element ref="ns2:Date_x0020_of_x0020_Approval" minOccurs="0"/>
                <xsd:element ref="ns2:TaxCatchAll" minOccurs="0"/>
                <xsd:element ref="ns2:Approval_Status" minOccurs="0"/>
                <xsd:element ref="ns2:Approval_x0020_Comments" minOccurs="0"/>
                <xsd:element ref="ns2:Get_Approval_Button" minOccurs="0"/>
                <xsd:element ref="ns2:Archive_x0020_YN" minOccurs="0"/>
                <xsd:element ref="ns2:Get_Feedback" minOccurs="0"/>
                <xsd:element ref="ns2:Restart_x0020_Approval" minOccurs="0"/>
                <xsd:element ref="ns2:Privacy" minOccurs="0"/>
                <xsd:element ref="ns2:privacy_flow" minOccurs="0"/>
                <xsd:element ref="ns2:Approval_x0020_Status_x0020_Details" minOccurs="0"/>
                <xsd:element ref="ns2:m1f13d32c4c342028b39326ee260c1ca" minOccurs="0"/>
                <xsd:element ref="ns2:a4530805a9a34cb996739ba2e241a970" minOccurs="0"/>
                <xsd:element ref="ns2:m9ba678bb8414d77b73f31a6ff27f951" minOccurs="0"/>
                <xsd:element ref="ns2:paad1906247e4af69fbe65f2ace0923c" minOccurs="0"/>
                <xsd:element ref="ns2:cb2ef2bd509f47f39ea44b698c260c87" minOccurs="0"/>
                <xsd:element ref="ns2:TaxCatchAllLabel" minOccurs="0"/>
                <xsd:element ref="ns2:i2df9991e3d2408389e0d1a2ece476ab" minOccurs="0"/>
                <xsd:element ref="ns4:Program_x0028_s_x0029_" minOccurs="0"/>
                <xsd:element ref="ns4:Function_x0028_s_x0029_" minOccurs="0"/>
                <xsd:element ref="ns4:Category" minOccurs="0"/>
                <xsd:element ref="ns4:State" minOccurs="0"/>
                <xsd:element ref="ns4:Status" minOccurs="0"/>
                <xsd:element ref="ns4:DocumentTyp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db8c4-56ab-4882-a5d0-0fe8165c6658" elementFormDefault="qualified">
    <xsd:import namespace="http://schemas.microsoft.com/office/2006/documentManagement/types"/>
    <xsd:import namespace="http://schemas.microsoft.com/office/infopath/2007/PartnerControls"/>
    <xsd:element name="Date_x0020_of_x0020_Approval" ma:index="8" nillable="true" ma:displayName="Date of Publication" ma:format="DateOnly" ma:internalName="Date_x0020_of_x0020_Approval" ma:readOnly="false">
      <xsd:simpleType>
        <xsd:restriction base="dms:DateTime"/>
      </xsd:simpleType>
    </xsd:element>
    <xsd:element name="TaxCatchAll" ma:index="16" nillable="true" ma:displayName="Taxonomy Catch All Column" ma:hidden="true" ma:list="{ff87094c-b8ec-4d67-9592-855e0d6ab6fd}" ma:internalName="TaxCatchAll" ma:readOnly="false" ma:showField="CatchAllData" ma:web="bc483021-e393-448e-9930-9c5cd1dea845">
      <xsd:complexType>
        <xsd:complexContent>
          <xsd:extension base="dms:MultiChoiceLookup">
            <xsd:sequence>
              <xsd:element name="Value" type="dms:Lookup" maxOccurs="unbounded" minOccurs="0" nillable="true"/>
            </xsd:sequence>
          </xsd:extension>
        </xsd:complexContent>
      </xsd:complexType>
    </xsd:element>
    <xsd:element name="Approval_Status" ma:index="17" nillable="true" ma:displayName="Approval_Status" ma:default="Not Started" ma:format="Dropdown" ma:internalName="Approval_Status" ma:readOnly="false">
      <xsd:simpleType>
        <xsd:restriction base="dms:Unknown">
          <xsd:enumeration value="Not Started"/>
          <xsd:enumeration value="Pending"/>
          <xsd:enumeration value="Pending Staff Review"/>
          <xsd:enumeration value="Staff Review Completed"/>
          <xsd:enumeration value="Pending Team Leader Review"/>
          <xsd:enumeration value="Team Leader Approved"/>
          <xsd:enumeration value="Team Leader Disapproved"/>
          <xsd:enumeration value="Pending Group Leader Review"/>
          <xsd:enumeration value="Group Leader Approved"/>
          <xsd:enumeration value="Group Leader Disapproved"/>
          <xsd:enumeration value="Pending Director Review"/>
          <xsd:enumeration value="Director Approved"/>
          <xsd:enumeration value="Director Disapproved"/>
          <xsd:enumeration value="Pending Approver 1 Review"/>
          <xsd:enumeration value="Approver 1 Approved"/>
          <xsd:enumeration value="Approver 1 Disapproved"/>
          <xsd:enumeration value="Pending Approver 2 Review"/>
          <xsd:enumeration value="Approver 2 Approved"/>
          <xsd:enumeration value="Approver  2 Disapproved"/>
          <xsd:enumeration value="Pending Approver 3 Review"/>
          <xsd:enumeration value="Approver 3 Approved"/>
          <xsd:enumeration value="Approver 3 Disapproved"/>
        </xsd:restriction>
      </xsd:simpleType>
    </xsd:element>
    <xsd:element name="Approval_x0020_Comments" ma:index="18" nillable="true" ma:displayName="Approval Comments" ma:internalName="Approval_x0020_Comments" ma:readOnly="false">
      <xsd:simpleType>
        <xsd:restriction base="dms:Note"/>
      </xsd:simpleType>
    </xsd:element>
    <xsd:element name="Get_Approval_Button" ma:index="19" nillable="true" ma:displayName="Get_Approval_Button" ma:internalName="Get_Approval_Button">
      <xsd:simpleType>
        <xsd:restriction base="dms:Text">
          <xsd:maxLength value="255"/>
        </xsd:restriction>
      </xsd:simpleType>
    </xsd:element>
    <xsd:element name="Archive_x0020_YN" ma:index="20" nillable="true" ma:displayName="Archive YN" ma:default="1" ma:internalName="Archive_x0020_YN">
      <xsd:simpleType>
        <xsd:restriction base="dms:Boolean"/>
      </xsd:simpleType>
    </xsd:element>
    <xsd:element name="Get_Feedback" ma:index="21" nillable="true" ma:displayName="Get_Feedback" ma:internalName="Get_Feedback">
      <xsd:simpleType>
        <xsd:restriction base="dms:Text">
          <xsd:maxLength value="255"/>
        </xsd:restriction>
      </xsd:simpleType>
    </xsd:element>
    <xsd:element name="Restart_x0020_Approval" ma:index="22" nillable="true" ma:displayName="Restart Approval" ma:internalName="Restart_x0020_Approval">
      <xsd:simpleType>
        <xsd:restriction base="dms:Text">
          <xsd:maxLength value="255"/>
        </xsd:restriction>
      </xsd:simpleType>
    </xsd:element>
    <xsd:element name="Privacy" ma:index="23" nillable="true" ma:displayName="Privacy" ma:internalName="Privacy">
      <xsd:simpleType>
        <xsd:restriction base="dms:Text">
          <xsd:maxLength value="255"/>
        </xsd:restriction>
      </xsd:simpleType>
    </xsd:element>
    <xsd:element name="privacy_flow" ma:index="24" nillable="true" ma:displayName="privacy_flow" ma:internalName="privacy_flow">
      <xsd:simpleType>
        <xsd:restriction base="dms:Text">
          <xsd:maxLength value="255"/>
        </xsd:restriction>
      </xsd:simpleType>
    </xsd:element>
    <xsd:element name="Approval_x0020_Status_x0020_Details" ma:index="25" nillable="true" ma:displayName="Approval Status Details" ma:default="" ma:internalName="Approval_x0020_Status_x0020_Details">
      <xsd:simpleType>
        <xsd:restriction base="dms:Note">
          <xsd:maxLength value="255"/>
        </xsd:restriction>
      </xsd:simpleType>
    </xsd:element>
    <xsd:element name="m1f13d32c4c342028b39326ee260c1ca" ma:index="27" nillable="true" ma:taxonomy="true" ma:internalName="m1f13d32c4c342028b39326ee260c1ca" ma:taxonomyFieldName="Secondary_x0020_Subject" ma:displayName="Primary Subject 2" ma:readOnly="false" ma:default="" ma:fieldId="{61f13d32-c4c3-4202-8b39-326ee260c1ca}" ma:sspId="557479ed-16e3-4c54-a34b-e226e0af443e" ma:termSetId="bf68801f-a736-4868-9b8e-dc3ec44fef84" ma:anchorId="00000000-0000-0000-0000-000000000000" ma:open="false" ma:isKeyword="false">
      <xsd:complexType>
        <xsd:sequence>
          <xsd:element ref="pc:Terms" minOccurs="0" maxOccurs="1"/>
        </xsd:sequence>
      </xsd:complexType>
    </xsd:element>
    <xsd:element name="a4530805a9a34cb996739ba2e241a970" ma:index="28" nillable="true" ma:taxonomy="true" ma:internalName="a4530805a9a34cb996739ba2e241a970" ma:taxonomyFieldName="Document_x0020_Type" ma:displayName="Document Type" ma:readOnly="false" ma:default="" ma:fieldId="{a4530805-a9a3-4cb9-9673-9ba2e241a970}" ma:sspId="557479ed-16e3-4c54-a34b-e226e0af443e" ma:termSetId="39ac4e8d-e4c1-4f96-b421-6bcedb93d8ed" ma:anchorId="00000000-0000-0000-0000-000000000000" ma:open="false" ma:isKeyword="false">
      <xsd:complexType>
        <xsd:sequence>
          <xsd:element ref="pc:Terms" minOccurs="0" maxOccurs="1"/>
        </xsd:sequence>
      </xsd:complexType>
    </xsd:element>
    <xsd:element name="m9ba678bb8414d77b73f31a6ff27f951" ma:index="29" nillable="true" ma:taxonomy="true" ma:internalName="m9ba678bb8414d77b73f31a6ff27f951" ma:taxonomyFieldName="Fiscal_x0020_Year" ma:displayName="Fiscal Year" ma:readOnly="false" ma:default="" ma:fieldId="{69ba678b-b841-4d77-b73f-31a6ff27f951}" ma:sspId="557479ed-16e3-4c54-a34b-e226e0af443e" ma:termSetId="a74938b7-838d-429a-85f6-4f7993f9a919" ma:anchorId="00000000-0000-0000-0000-000000000000" ma:open="false" ma:isKeyword="false">
      <xsd:complexType>
        <xsd:sequence>
          <xsd:element ref="pc:Terms" minOccurs="0" maxOccurs="1"/>
        </xsd:sequence>
      </xsd:complexType>
    </xsd:element>
    <xsd:element name="paad1906247e4af69fbe65f2ace0923c" ma:index="30" nillable="true" ma:taxonomy="true" ma:internalName="paad1906247e4af69fbe65f2ace0923c" ma:taxonomyFieldName="Approval_x0020_Status" ma:displayName="Highest Approval Level" ma:readOnly="false" ma:fieldId="{9aad1906-247e-4af6-9fbe-65f2ace0923c}" ma:sspId="557479ed-16e3-4c54-a34b-e226e0af443e" ma:termSetId="907e9040-1049-41d6-9954-246cec267fd5" ma:anchorId="00000000-0000-0000-0000-000000000000" ma:open="false" ma:isKeyword="false">
      <xsd:complexType>
        <xsd:sequence>
          <xsd:element ref="pc:Terms" minOccurs="0" maxOccurs="1"/>
        </xsd:sequence>
      </xsd:complexType>
    </xsd:element>
    <xsd:element name="cb2ef2bd509f47f39ea44b698c260c87" ma:index="31" nillable="true" ma:taxonomy="true" ma:internalName="cb2ef2bd509f47f39ea44b698c260c87" ma:taxonomyFieldName="OESE_x0020_Office" ma:displayName="OESE Office" ma:readOnly="false" ma:fieldId="{cb2ef2bd-509f-47f3-9ea4-4b698c260c87}" ma:sspId="557479ed-16e3-4c54-a34b-e226e0af443e" ma:termSetId="2e6ce9bc-9286-4329-95f6-d0b2e2210cd9" ma:anchorId="00000000-0000-0000-0000-000000000000" ma:open="false" ma:isKeyword="false">
      <xsd:complexType>
        <xsd:sequence>
          <xsd:element ref="pc:Terms" minOccurs="0" maxOccurs="1"/>
        </xsd:sequence>
      </xsd:complexType>
    </xsd:element>
    <xsd:element name="TaxCatchAllLabel" ma:index="32" nillable="true" ma:displayName="Taxonomy Catch All Column1" ma:hidden="true" ma:list="{ff87094c-b8ec-4d67-9592-855e0d6ab6fd}" ma:internalName="TaxCatchAllLabel" ma:readOnly="false" ma:showField="CatchAllDataLabel" ma:web="bc483021-e393-448e-9930-9c5cd1dea845">
      <xsd:complexType>
        <xsd:complexContent>
          <xsd:extension base="dms:MultiChoiceLookup">
            <xsd:sequence>
              <xsd:element name="Value" type="dms:Lookup" maxOccurs="unbounded" minOccurs="0" nillable="true"/>
            </xsd:sequence>
          </xsd:extension>
        </xsd:complexContent>
      </xsd:complexType>
    </xsd:element>
    <xsd:element name="i2df9991e3d2408389e0d1a2ece476ab" ma:index="33" nillable="true" ma:taxonomy="true" ma:internalName="i2df9991e3d2408389e0d1a2ece476ab" ma:taxonomyFieldName="ProgramCFDA" ma:displayName="ProgramCFDA" ma:readOnly="false" ma:default="" ma:fieldId="{22df9991-e3d2-4083-89e0-d1a2ece476ab}" ma:sspId="557479ed-16e3-4c54-a34b-e226e0af443e" ma:termSetId="4b23241d-5ecd-429f-953b-24e03cb7dcc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eb4249-6905-411b-b6b4-80ded7db76fa" elementFormDefault="qualified">
    <xsd:import namespace="http://schemas.microsoft.com/office/2006/documentManagement/types"/>
    <xsd:import namespace="http://schemas.microsoft.com/office/infopath/2007/PartnerControls"/>
    <xsd:element name="Program_x0028_s_x0029_" ma:index="34" nillable="true" ma:displayName="Program(s)" ma:format="Dropdown" ma:internalName="Program_x0028_s_x0029_">
      <xsd:complexType>
        <xsd:complexContent>
          <xsd:extension base="dms:MultiChoice">
            <xsd:sequence>
              <xsd:element name="Value" maxOccurs="unbounded" minOccurs="0" nillable="true">
                <xsd:simpleType>
                  <xsd:restriction base="dms:Choice">
                    <xsd:enumeration value="All Programs"/>
                    <xsd:enumeration value="ARP EANS"/>
                    <xsd:enumeration value="ARP ESSER"/>
                    <xsd:enumeration value="CARES ESSER"/>
                    <xsd:enumeration value="CARES GEER"/>
                    <xsd:enumeration value="CRRSA EANS"/>
                    <xsd:enumeration value="CRRSA ESSER"/>
                    <xsd:enumeration value="CRRSA GEER"/>
                    <xsd:enumeration value="General/Not Program Specific"/>
                  </xsd:restriction>
                </xsd:simpleType>
              </xsd:element>
            </xsd:sequence>
          </xsd:extension>
        </xsd:complexContent>
      </xsd:complexType>
    </xsd:element>
    <xsd:element name="Function_x0028_s_x0029_" ma:index="35" nillable="true" ma:displayName="Function(s)" ma:format="Dropdown" ma:internalName="Function_x0028_s_x0029_">
      <xsd:complexType>
        <xsd:complexContent>
          <xsd:extension base="dms:MultiChoice">
            <xsd:sequence>
              <xsd:element name="Value" maxOccurs="unbounded" minOccurs="0" nillable="true">
                <xsd:simpleType>
                  <xsd:restriction base="dms:Choice">
                    <xsd:enumeration value="Data, Reporting, &amp; Analysis"/>
                    <xsd:enumeration value="Grants Administration"/>
                    <xsd:enumeration value="SGR Human Capital"/>
                    <xsd:enumeration value="Knowledge Management"/>
                    <xsd:enumeration value="Monitoring"/>
                    <xsd:enumeration value="Policy Development"/>
                    <xsd:enumeration value="Strategic Communications"/>
                    <xsd:enumeration value="Strategic Operations &amp; Accountability"/>
                    <xsd:enumeration value="Technical Assistance"/>
                  </xsd:restriction>
                </xsd:simpleType>
              </xsd:element>
            </xsd:sequence>
          </xsd:extension>
        </xsd:complexContent>
      </xsd:complexType>
    </xsd:element>
    <xsd:element name="Category" ma:index="36"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30-60-90 Day Plan"/>
                    <xsd:enumeration value="Annual Performance Report (APR)"/>
                    <xsd:enumeration value="Capital Expense Request"/>
                    <xsd:enumeration value="Complaint"/>
                    <xsd:enumeration value="Control Correspondence"/>
                    <xsd:enumeration value="Engagement"/>
                    <xsd:enumeration value="Federal Funding Accountability &amp; Transparency Act (FFATA)"/>
                    <xsd:enumeration value="Freedom of Information Act (FOIA)"/>
                    <xsd:enumeration value="G5"/>
                    <xsd:enumeration value="Grant Closeout"/>
                    <xsd:enumeration value="Grantee Satisfaction Survey (GSS)"/>
                    <xsd:enumeration value="Hiring"/>
                    <xsd:enumeration value="Late Liquidation"/>
                    <xsd:enumeration value="Maintenance of Effort (MOE)"/>
                    <xsd:enumeration value="Maintenance of Equity (MOEquity)"/>
                    <xsd:enumeration value="Monthly State Check-ins"/>
                    <xsd:enumeration value="News Flash"/>
                    <xsd:enumeration value="Office Hours &amp; Webinars"/>
                    <xsd:enumeration value="OIG Audit Resoltion"/>
                    <xsd:enumeration value="Onboarding"/>
                    <xsd:enumeration value="Other"/>
                    <xsd:enumeration value="Performance Management"/>
                    <xsd:enumeration value="Professional Development"/>
                    <xsd:enumeration value="Quarterly Reviews (QR)"/>
                    <xsd:enumeration value="Retention"/>
                    <xsd:enumeration value="REACH"/>
                    <xsd:enumeration value="Risk Assessment"/>
                    <xsd:enumeration value="State Plan"/>
                    <xsd:enumeration value="Team Information"/>
                    <xsd:enumeration value="Transition"/>
                    <xsd:enumeration value="Website Update"/>
                    <xsd:enumeration value="Working Group"/>
                  </xsd:restriction>
                </xsd:simpleType>
              </xsd:element>
            </xsd:sequence>
          </xsd:extension>
        </xsd:complexContent>
      </xsd:complexType>
    </xsd:element>
    <xsd:element name="State" ma:index="37" nillable="true" ma:displayName="State(s)" ma:format="Dropdown" ma:internalName="State">
      <xsd:simpleType>
        <xsd:restriction base="dms:Choice">
          <xsd:enumeration value="Alabama"/>
          <xsd:enumeration value="Alaska"/>
          <xsd:enumeration value="Arizona"/>
          <xsd:enumeration value="Arkansas"/>
          <xsd:enumeration value="California"/>
          <xsd:enumeration value="Colorado"/>
          <xsd:enumeration value="Connecticut"/>
          <xsd:enumeration value="Delaware"/>
          <xsd:enumeration value="District of Columbia"/>
          <xsd:enumeration value="Florida"/>
          <xsd:enumeration value="Georgia"/>
          <xsd:enumeration value="Hawaii"/>
          <xsd:enumeration value="Idaho"/>
          <xsd:enumeration value="Illinois"/>
          <xsd:enumeration value="Indiana"/>
          <xsd:enumeration value="Iowa"/>
          <xsd:enumeration value="Kansas"/>
          <xsd:enumeration value="Kentucky"/>
          <xsd:enumeration value="Louisiana"/>
          <xsd:enumeration value="Maine"/>
          <xsd:enumeration value="Maryland"/>
          <xsd:enumeration value="Massachusetts"/>
          <xsd:enumeration value="Michigan"/>
          <xsd:enumeration value="Minnesota"/>
          <xsd:enumeration value="Mississippi"/>
          <xsd:enumeration value="Missouri"/>
          <xsd:enumeration value="Montana"/>
          <xsd:enumeration value="Nebraska"/>
          <xsd:enumeration value="Nevada"/>
          <xsd:enumeration value="New Hampshire"/>
          <xsd:enumeration value="New Jersey"/>
          <xsd:enumeration value="New Mexico"/>
          <xsd:enumeration value="New York"/>
          <xsd:enumeration value="North Carolina"/>
          <xsd:enumeration value="North Dakota"/>
          <xsd:enumeration value="Ohio"/>
          <xsd:enumeration value="Oklahoma"/>
          <xsd:enumeration value="Oregon"/>
          <xsd:enumeration value="Pennsylvania"/>
          <xsd:enumeration value="Puerto Rico"/>
          <xsd:enumeration value="Rhode Island"/>
          <xsd:enumeration value="South Carolina"/>
          <xsd:enumeration value="South Dakota"/>
          <xsd:enumeration value="Tennessee"/>
          <xsd:enumeration value="Texas"/>
          <xsd:enumeration value="Utah"/>
          <xsd:enumeration value="Vermont"/>
          <xsd:enumeration value="Virginia"/>
          <xsd:enumeration value="Washington"/>
          <xsd:enumeration value="West Virginia"/>
          <xsd:enumeration value="Wisconsin"/>
          <xsd:enumeration value="Wyoming"/>
        </xsd:restriction>
      </xsd:simpleType>
    </xsd:element>
    <xsd:element name="Status" ma:index="38" nillable="true" ma:displayName="Status" ma:format="Dropdown" ma:internalName="Status">
      <xsd:simpleType>
        <xsd:restriction base="dms:Choice">
          <xsd:enumeration value="Archive"/>
          <xsd:enumeration value="Draft"/>
          <xsd:enumeration value="Final"/>
        </xsd:restriction>
      </xsd:simpleType>
    </xsd:element>
    <xsd:element name="DocumentType1" ma:index="39" nillable="true" ma:displayName="File Type" ma:format="Dropdown" ma:internalName="DocumentType1">
      <xsd:simpleType>
        <xsd:restriction base="dms:Choice">
          <xsd:enumeration value="Agenda"/>
          <xsd:enumeration value="Fact Sheet"/>
          <xsd:enumeration value="Frequently Asked Questions (FAQ)"/>
          <xsd:enumeration value="Notes"/>
          <xsd:enumeration value="Presentation"/>
          <xsd:enumeration value="Report"/>
          <xsd:enumeration value="Response"/>
          <xsd:enumeration value="Standard Operating Procedure (SOP)"/>
          <xsd:enumeration value="Template"/>
          <xsd:enumeration value="Track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12" ma:displayName="Content Type"/>
        <xsd:element ref="dc:title" minOccurs="0" maxOccurs="1" ma:index="7"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248F4-9F0B-466A-A4F0-4F04EBFBF156}">
  <ds:schemaRefs>
    <ds:schemaRef ds:uri="http://schemas.microsoft.com/sharepoint/v3/contenttype/forms"/>
  </ds:schemaRefs>
</ds:datastoreItem>
</file>

<file path=customXml/itemProps2.xml><?xml version="1.0" encoding="utf-8"?>
<ds:datastoreItem xmlns:ds="http://schemas.openxmlformats.org/officeDocument/2006/customXml" ds:itemID="{69FC6E4F-67A7-4D1A-98E8-124063748E76}">
  <ds:schemaRef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2a2db8c4-56ab-4882-a5d0-0fe8165c6658"/>
    <ds:schemaRef ds:uri="http://purl.org/dc/elements/1.1/"/>
    <ds:schemaRef ds:uri="http://schemas.openxmlformats.org/package/2006/metadata/core-properties"/>
    <ds:schemaRef ds:uri="06eb4249-6905-411b-b6b4-80ded7db76fa"/>
  </ds:schemaRefs>
</ds:datastoreItem>
</file>

<file path=customXml/itemProps3.xml><?xml version="1.0" encoding="utf-8"?>
<ds:datastoreItem xmlns:ds="http://schemas.openxmlformats.org/officeDocument/2006/customXml" ds:itemID="{5556D673-E4B3-4219-B7E4-26AD3CAFAA25}">
  <ds:schemaRefs>
    <ds:schemaRef ds:uri="Microsoft.SharePoint.Taxonomy.ContentTypeSync"/>
  </ds:schemaRefs>
</ds:datastoreItem>
</file>

<file path=customXml/itemProps4.xml><?xml version="1.0" encoding="utf-8"?>
<ds:datastoreItem xmlns:ds="http://schemas.openxmlformats.org/officeDocument/2006/customXml" ds:itemID="{759C1A2A-F35B-4469-8ABF-30BB7587FF73}">
  <ds:schemaRefs>
    <ds:schemaRef ds:uri="06eb4249-6905-411b-b6b4-80ded7db76fa"/>
    <ds:schemaRef ds:uri="2a2db8c4-56ab-4882-a5d0-0fe8165c66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TotalTime>
  <Words>1959</Words>
  <Application>Microsoft Office PowerPoint</Application>
  <PresentationFormat>Widescreen</PresentationFormat>
  <Paragraphs>230</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vt:lpstr>
      <vt:lpstr>Arial</vt:lpstr>
      <vt:lpstr>Arial Black</vt:lpstr>
      <vt:lpstr>Calibri</vt:lpstr>
      <vt:lpstr>Calibri Light</vt:lpstr>
      <vt:lpstr>Candara</vt:lpstr>
      <vt:lpstr>Corbel (Headings)</vt:lpstr>
      <vt:lpstr>Times New Roman</vt:lpstr>
      <vt:lpstr>Tw Cen MT</vt:lpstr>
      <vt:lpstr>Office Theme</vt:lpstr>
      <vt:lpstr>WEBINAR </vt:lpstr>
      <vt:lpstr>Presentation Topics</vt:lpstr>
      <vt:lpstr>CARES Act Background</vt:lpstr>
      <vt:lpstr>PowerPoint Presentation</vt:lpstr>
      <vt:lpstr>Liquidation and Obligation Requirements</vt:lpstr>
      <vt:lpstr>Liquidation and Obligation Requirements</vt:lpstr>
      <vt:lpstr>Liquidation and Obligation Requirements</vt:lpstr>
      <vt:lpstr>Liquidation and Obligation Requirements</vt:lpstr>
      <vt:lpstr>PowerPoint Presentation</vt:lpstr>
      <vt:lpstr>Late Liquidation Requests Process </vt:lpstr>
      <vt:lpstr>Distinctions between Liquidation Period Extensions and Late Liquidation Requests</vt:lpstr>
      <vt:lpstr>Late Liquidation Requests Components </vt:lpstr>
      <vt:lpstr>PowerPoint Presentation</vt:lpstr>
      <vt:lpstr>Grant Closeout Policies</vt:lpstr>
      <vt:lpstr>Grant Closeout Requirements</vt:lpstr>
      <vt:lpstr>Tentative Timeline for Grant Closeout Activities</vt:lpstr>
      <vt:lpstr>Tentative Timeline for Closeout Activities for Grants with Approved Liquidation Extension Requests</vt:lpstr>
      <vt:lpstr>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Laven Jones, Sarah</dc:creator>
  <cp:lastModifiedBy>Tate, Christopher</cp:lastModifiedBy>
  <cp:revision>2</cp:revision>
  <cp:lastPrinted>2023-03-09T18:25:10Z</cp:lastPrinted>
  <dcterms:created xsi:type="dcterms:W3CDTF">2022-01-10T15:56:04Z</dcterms:created>
  <dcterms:modified xsi:type="dcterms:W3CDTF">2023-03-09T19:30:00Z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0x01010028670A239A4C7A4E9A68527307346D380400065292338D6EB9478B533B46DE4F4F46</vt:lpwstr>
  </property>
  <property fmtid="{D5CDD505-2E9C-101B-9397-08002B2CF9AE}" pid="3" name="Secondary Subject">
    <vt:lpwstr/>
  </property>
  <property fmtid="{D5CDD505-2E9C-101B-9397-08002B2CF9AE}" pid="4" name="Fiscal Year">
    <vt:lpwstr/>
  </property>
  <property fmtid="{D5CDD505-2E9C-101B-9397-08002B2CF9AE}" pid="5" name="Catagory">
    <vt:lpwstr/>
  </property>
  <property fmtid="{D5CDD505-2E9C-101B-9397-08002B2CF9AE}" pid="6" name="ProgramCFDA">
    <vt:lpwstr/>
  </property>
  <property fmtid="{D5CDD505-2E9C-101B-9397-08002B2CF9AE}" pid="7" name="Approval Status">
    <vt:lpwstr/>
  </property>
  <property fmtid="{D5CDD505-2E9C-101B-9397-08002B2CF9AE}" pid="8" name="OESE Office">
    <vt:lpwstr/>
  </property>
  <property fmtid="{D5CDD505-2E9C-101B-9397-08002B2CF9AE}" pid="9" name="Document Type">
    <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SharedWithUsers">
    <vt:lpwstr>52;#Jimenez, Laura;#691;#Schott, Adam</vt:lpwstr>
  </property>
</Properties>
</file>