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  <p:sldMasterId id="2147483696" r:id="rId6"/>
    <p:sldMasterId id="2147483708" r:id="rId7"/>
  </p:sldMasterIdLst>
  <p:notesMasterIdLst>
    <p:notesMasterId r:id="rId57"/>
  </p:notesMasterIdLst>
  <p:handoutMasterIdLst>
    <p:handoutMasterId r:id="rId58"/>
  </p:handoutMasterIdLst>
  <p:sldIdLst>
    <p:sldId id="256" r:id="rId8"/>
    <p:sldId id="384" r:id="rId9"/>
    <p:sldId id="445" r:id="rId10"/>
    <p:sldId id="431" r:id="rId11"/>
    <p:sldId id="407" r:id="rId12"/>
    <p:sldId id="797" r:id="rId13"/>
    <p:sldId id="385" r:id="rId14"/>
    <p:sldId id="410" r:id="rId15"/>
    <p:sldId id="260" r:id="rId16"/>
    <p:sldId id="740" r:id="rId17"/>
    <p:sldId id="403" r:id="rId18"/>
    <p:sldId id="388" r:id="rId19"/>
    <p:sldId id="390" r:id="rId20"/>
    <p:sldId id="414" r:id="rId21"/>
    <p:sldId id="761" r:id="rId22"/>
    <p:sldId id="412" r:id="rId23"/>
    <p:sldId id="831" r:id="rId24"/>
    <p:sldId id="413" r:id="rId25"/>
    <p:sldId id="433" r:id="rId26"/>
    <p:sldId id="766" r:id="rId27"/>
    <p:sldId id="741" r:id="rId28"/>
    <p:sldId id="437" r:id="rId29"/>
    <p:sldId id="397" r:id="rId30"/>
    <p:sldId id="421" r:id="rId31"/>
    <p:sldId id="446" r:id="rId32"/>
    <p:sldId id="258" r:id="rId33"/>
    <p:sldId id="822" r:id="rId34"/>
    <p:sldId id="832" r:id="rId35"/>
    <p:sldId id="823" r:id="rId36"/>
    <p:sldId id="834" r:id="rId37"/>
    <p:sldId id="836" r:id="rId38"/>
    <p:sldId id="828" r:id="rId39"/>
    <p:sldId id="824" r:id="rId40"/>
    <p:sldId id="825" r:id="rId41"/>
    <p:sldId id="829" r:id="rId42"/>
    <p:sldId id="833" r:id="rId43"/>
    <p:sldId id="826" r:id="rId44"/>
    <p:sldId id="827" r:id="rId45"/>
    <p:sldId id="830" r:id="rId46"/>
    <p:sldId id="815" r:id="rId47"/>
    <p:sldId id="816" r:id="rId48"/>
    <p:sldId id="817" r:id="rId49"/>
    <p:sldId id="818" r:id="rId50"/>
    <p:sldId id="820" r:id="rId51"/>
    <p:sldId id="454" r:id="rId52"/>
    <p:sldId id="439" r:id="rId53"/>
    <p:sldId id="284" r:id="rId54"/>
    <p:sldId id="742" r:id="rId55"/>
    <p:sldId id="383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dorseyhargrove" initials="KDH" lastIdx="19" clrIdx="0">
    <p:extLst>
      <p:ext uri="{19B8F6BF-5375-455C-9EA6-DF929625EA0E}">
        <p15:presenceInfo xmlns:p15="http://schemas.microsoft.com/office/powerpoint/2012/main" userId="Kdorseyhargro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000"/>
    <a:srgbClr val="DAF6F1"/>
    <a:srgbClr val="000000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8687C-4256-4DBA-826E-A565DDD027E2}" v="373" dt="2023-02-28T14:53:43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03" autoAdjust="0"/>
    <p:restoredTop sz="86388" autoAdjust="0"/>
  </p:normalViewPr>
  <p:slideViewPr>
    <p:cSldViewPr>
      <p:cViewPr varScale="1">
        <p:scale>
          <a:sx n="41" d="100"/>
          <a:sy n="41" d="100"/>
        </p:scale>
        <p:origin x="6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7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commentAuthors" Target="commentAuthor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407813-0F17-4DB9-A19C-CC230D47660D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FA7858-D564-4A46-A1D5-6A1F9FDAF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8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98FEBC-C51C-44B8-8CF7-4CB4DCE01C10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7B4DCC-11BC-4319-9E80-4336FD77A4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2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75—DIRECT GRANT PROGRAMS</a:t>
            </a:r>
          </a:p>
          <a:p>
            <a:r>
              <a:rPr lang="en-US" dirty="0"/>
              <a:t>Part 76—STATE-ADMINISTERED PROGRAMS</a:t>
            </a:r>
          </a:p>
          <a:p>
            <a:r>
              <a:rPr lang="en-US" dirty="0"/>
              <a:t>Part 77—DEFINITIONS</a:t>
            </a:r>
          </a:p>
          <a:p>
            <a:r>
              <a:rPr lang="en-US" dirty="0"/>
              <a:t>Part 79—INTERGOVERNMENTAL REVIEW</a:t>
            </a:r>
          </a:p>
          <a:p>
            <a:r>
              <a:rPr lang="en-US" dirty="0"/>
              <a:t>Part 81—GENERAL EDUCATION PROVISIONS ACT ENFORCEMENT</a:t>
            </a:r>
          </a:p>
          <a:p>
            <a:r>
              <a:rPr lang="en-US" dirty="0"/>
              <a:t>Part 82—LOBBYING</a:t>
            </a:r>
          </a:p>
          <a:p>
            <a:r>
              <a:rPr lang="en-US" dirty="0"/>
              <a:t>Part 84—DRUG-FREE WORKPLACE</a:t>
            </a:r>
          </a:p>
          <a:p>
            <a:r>
              <a:rPr lang="en-US" dirty="0"/>
              <a:t>Part 86—DRUG AND ALCOHOL ABUSE PREVENTION</a:t>
            </a:r>
          </a:p>
          <a:p>
            <a:r>
              <a:rPr lang="en-US" dirty="0"/>
              <a:t>Part 97—PROTECTION OF HUMAN SUBJECTS</a:t>
            </a:r>
          </a:p>
          <a:p>
            <a:r>
              <a:rPr lang="en-US" dirty="0"/>
              <a:t>Part 98—STUDENT RIGHTS IN RESEARCH, EXPERIMENTAL PROGRAMS, AND TESTING (current version)</a:t>
            </a:r>
          </a:p>
          <a:p>
            <a:r>
              <a:rPr lang="en-US" dirty="0"/>
              <a:t>Part 99—FAMILY EDUCATIONAL RIGHTS AND PRIVACY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4DCC-11BC-4319-9E80-4336FD77A4F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 was conducting risk assessments  for discretionary grant awards since 2011 and we as an agency have been ahead of the curve.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4DCC-11BC-4319-9E80-4336FD77A4F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0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B3810-4081-42D8-BD9A-F73E1C95DA0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1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4DCC-11BC-4319-9E80-4336FD77A4F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5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Requiring payments as reimbursements</a:t>
            </a:r>
          </a:p>
          <a:p>
            <a:r>
              <a:rPr lang="en-US" dirty="0"/>
              <a:t>rather than advance payments;</a:t>
            </a:r>
          </a:p>
          <a:p>
            <a:r>
              <a:rPr lang="en-US" dirty="0"/>
              <a:t>(2) Withholding authority to proceed</a:t>
            </a:r>
          </a:p>
          <a:p>
            <a:r>
              <a:rPr lang="en-US" dirty="0"/>
              <a:t>to the next phase until receipt of evidence</a:t>
            </a:r>
          </a:p>
          <a:p>
            <a:r>
              <a:rPr lang="en-US" dirty="0"/>
              <a:t>of acceptable performance within</a:t>
            </a:r>
          </a:p>
          <a:p>
            <a:r>
              <a:rPr lang="en-US" dirty="0"/>
              <a:t>a given period of performance;</a:t>
            </a:r>
          </a:p>
          <a:p>
            <a:r>
              <a:rPr lang="en-US" dirty="0"/>
              <a:t>(3) Requiring additional, more detailed</a:t>
            </a:r>
          </a:p>
          <a:p>
            <a:r>
              <a:rPr lang="en-US" dirty="0"/>
              <a:t>financial reports;</a:t>
            </a:r>
          </a:p>
          <a:p>
            <a:r>
              <a:rPr lang="en-US" dirty="0"/>
              <a:t>(4) Requiring additional project monitoring;</a:t>
            </a:r>
          </a:p>
          <a:p>
            <a:endParaRPr lang="en-US" dirty="0"/>
          </a:p>
          <a:p>
            <a:r>
              <a:rPr lang="en-US" dirty="0"/>
              <a:t>(5) Requiring the non-Federal entity</a:t>
            </a:r>
          </a:p>
          <a:p>
            <a:r>
              <a:rPr lang="en-US" dirty="0"/>
              <a:t>to obtain technical or management assistance;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(6) Establishing additional prior approvals.</a:t>
            </a:r>
          </a:p>
          <a:p>
            <a:endParaRPr lang="en-US" dirty="0"/>
          </a:p>
          <a:p>
            <a:r>
              <a:rPr lang="en-US" dirty="0"/>
              <a:t>(b) The Federal awarding agency or</a:t>
            </a:r>
          </a:p>
          <a:p>
            <a:r>
              <a:rPr lang="en-US" dirty="0"/>
              <a:t>pass-through entity must notify the</a:t>
            </a:r>
          </a:p>
          <a:p>
            <a:r>
              <a:rPr lang="en-US" dirty="0"/>
              <a:t>applicant or non-Federal entity as to:</a:t>
            </a:r>
          </a:p>
          <a:p>
            <a:r>
              <a:rPr lang="en-US" dirty="0"/>
              <a:t>(1) The nature of the additional requirements;</a:t>
            </a:r>
          </a:p>
          <a:p>
            <a:endParaRPr lang="en-US" dirty="0"/>
          </a:p>
          <a:p>
            <a:r>
              <a:rPr lang="en-US" dirty="0"/>
              <a:t>(2) The reason why the additional requirements</a:t>
            </a:r>
          </a:p>
          <a:p>
            <a:r>
              <a:rPr lang="en-US" dirty="0"/>
              <a:t>are being imposed;</a:t>
            </a:r>
          </a:p>
          <a:p>
            <a:r>
              <a:rPr lang="en-US" dirty="0"/>
              <a:t>(3) The nature of the action needed to</a:t>
            </a:r>
          </a:p>
          <a:p>
            <a:r>
              <a:rPr lang="en-US" dirty="0"/>
              <a:t>remove the additional requirement, if</a:t>
            </a:r>
          </a:p>
          <a:p>
            <a:r>
              <a:rPr lang="en-US" dirty="0"/>
              <a:t>applicable;</a:t>
            </a:r>
          </a:p>
          <a:p>
            <a:r>
              <a:rPr lang="en-US" dirty="0"/>
              <a:t>(4) The time allowed for completing</a:t>
            </a:r>
          </a:p>
          <a:p>
            <a:r>
              <a:rPr lang="en-US" dirty="0"/>
              <a:t>the actions if applicable, and</a:t>
            </a:r>
          </a:p>
          <a:p>
            <a:r>
              <a:rPr lang="en-US" dirty="0"/>
              <a:t>(5) The method for requesting reconsideration</a:t>
            </a:r>
          </a:p>
          <a:p>
            <a:r>
              <a:rPr lang="en-US" dirty="0"/>
              <a:t>of the additional requirements</a:t>
            </a:r>
          </a:p>
          <a:p>
            <a:r>
              <a:rPr lang="en-US" dirty="0"/>
              <a:t>imposed.</a:t>
            </a:r>
          </a:p>
          <a:p>
            <a:r>
              <a:rPr lang="en-US" dirty="0"/>
              <a:t>(c) Any special conditions must be</a:t>
            </a:r>
          </a:p>
          <a:p>
            <a:r>
              <a:rPr lang="en-US" dirty="0"/>
              <a:t>promptly removed once the conditions</a:t>
            </a:r>
          </a:p>
          <a:p>
            <a:r>
              <a:rPr lang="en-US" dirty="0"/>
              <a:t>that prompted them have been corrected.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90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6E335-3D53-4101-B7D2-DCD63A2C70D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16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4DCC-11BC-4319-9E80-4336FD77A4F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91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F0837FF-619C-79F3-94DB-7FC1DA9B10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3D07DC4-C4F8-42FE-0AE3-B31AFD960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13C13C2-6063-B924-B494-240A55B24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2C6AECDD-B9F9-435A-9C4E-66D2D96746E1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9BBB3B-8608-40A7-B2AE-4535CDA4A2E0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FC78-7571-464A-A552-513C611457F4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7A1-61E3-4CE5-B420-14BC43195D61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BFA86D-F189-41AA-B6D9-C697FDA722F7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629DD1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2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934E-B883-4404-B67B-E27B6B081403}" type="datetime1">
              <a:rPr lang="en-US" smtClean="0">
                <a:solidFill>
                  <a:prstClr val="black"/>
                </a:solidFill>
              </a:rPr>
              <a:pPr/>
              <a:t>3/8/2023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022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5ABD-B2FB-47F5-8986-01183A98CED9}" type="datetime1">
              <a:rPr lang="en-US" smtClean="0">
                <a:solidFill>
                  <a:prstClr val="white"/>
                </a:solidFill>
              </a:rPr>
              <a:pPr/>
              <a:t>3/8/2023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9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E87-B45C-4A05-A335-5843FB276382}" type="datetime1">
              <a:rPr lang="en-US" smtClean="0">
                <a:solidFill>
                  <a:prstClr val="white"/>
                </a:solidFill>
              </a:rPr>
              <a:pPr/>
              <a:t>3/8/2023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329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9DDB-89D1-4BC1-98F7-D1D92D48EE24}" type="datetime1">
              <a:rPr lang="en-US" smtClean="0">
                <a:solidFill>
                  <a:prstClr val="black"/>
                </a:solidFill>
              </a:rPr>
              <a:pPr/>
              <a:t>3/8/2023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34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2E88-FF4B-4526-B682-FCC7EE5A0BFF}" type="datetime1">
              <a:rPr lang="en-US" smtClean="0">
                <a:solidFill>
                  <a:prstClr val="white"/>
                </a:solidFill>
              </a:rPr>
              <a:pPr/>
              <a:t>3/8/2023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6764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671-6B0E-4DE0-9BDD-05E4529A913A}" type="datetime1">
              <a:rPr lang="en-US" smtClean="0">
                <a:solidFill>
                  <a:prstClr val="black"/>
                </a:solidFill>
              </a:rPr>
              <a:pPr/>
              <a:t>3/8/2023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03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8C01BAE-ECC8-4EDF-839E-A945EEFB9998}" type="datetime1">
              <a:rPr lang="en-US" smtClean="0">
                <a:solidFill>
                  <a:prstClr val="black"/>
                </a:solidFill>
              </a:rPr>
              <a:pPr/>
              <a:t>3/8/2023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29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81F9-61B1-44BD-80CE-B81853EC4C95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4CD30F-2176-479D-83A2-A2401882AB5E}" type="datetime1">
              <a:rPr lang="en-US" smtClean="0">
                <a:solidFill>
                  <a:prstClr val="white"/>
                </a:solidFill>
              </a:rPr>
              <a:pPr/>
              <a:t>3/8/2023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06723-63EF-46BA-8197-50CD82E0DA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70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14F3-9BA7-43FC-8A2B-D528BA141451}" type="datetime1">
              <a:rPr lang="en-US" smtClean="0">
                <a:solidFill>
                  <a:prstClr val="black"/>
                </a:solidFill>
              </a:rPr>
              <a:pPr/>
              <a:t>3/8/2023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55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EDE9-C6EE-4339-A103-4670F66C0BEF}" type="datetime1">
              <a:rPr lang="en-US" smtClean="0">
                <a:solidFill>
                  <a:prstClr val="black"/>
                </a:solidFill>
              </a:rPr>
              <a:pPr/>
              <a:t>3/8/2023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41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4AD0-07C1-4BE1-83B0-FB3C65033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BBAC4-E95D-4836-BA74-0C4A16FAD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5334B-6A59-4E0A-A6BE-FC2E8E85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A76A-A5C5-4BE0-B0F7-A8057C608B85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72E27-F8E3-4C4B-B40C-55976794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2FE22-AE53-43EA-B7D3-21E04CB6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72DA-852A-4FC2-8F40-FDE9A7A07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8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BC38-764F-4566-9A42-9A4F6497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95E27-BA1A-4775-9EAA-A00F37DCE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DB00A-090E-4AF1-8D6D-89E4DA7C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A76A-A5C5-4BE0-B0F7-A8057C608B85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F4ADD-F24A-45BE-ABB5-8F26725B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4609B-0349-4CA2-9A7F-DFB1C9B3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72DA-852A-4FC2-8F40-FDE9A7A07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21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EB9B-21BD-48F8-AB75-343988A0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66CB7-0360-4C03-9096-E02D65C5C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8FC25-B06F-44C4-86DE-57400BA9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A76A-A5C5-4BE0-B0F7-A8057C608B85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7AE85-1CAC-456A-B141-CD370018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AEB40-BA31-4179-8DBB-365A7B4C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72DA-852A-4FC2-8F40-FDE9A7A07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06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12E7-11A6-47C4-AEBB-5CBA22E7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1CF79-DE48-4E1A-B8C9-E4847500A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42B20-A1F7-46D0-8549-CC53F3441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7CFC5-4746-4D69-9F9C-D5165541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A76A-A5C5-4BE0-B0F7-A8057C608B85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E8322-9554-4860-91C8-75C168BC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2C695-2136-42CA-AEA4-386457D5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72DA-852A-4FC2-8F40-FDE9A7A07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58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1764-89C0-473E-B610-446DD9DC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153EB-7DD6-4A04-946D-BF65F8BBE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A69E7-72A2-4F8C-89CC-988C1077F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7D03F-5A45-48E3-874F-806618EBB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C0CA2-DB82-445B-9AAD-487CC01CB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5F5AE-F4B0-416D-9F65-B2588D82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A76A-A5C5-4BE0-B0F7-A8057C608B85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ABF35-5D4B-48FD-9AB5-E1EB9D8C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F7B76-3A45-4BEB-AC4B-13717078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72DA-852A-4FC2-8F40-FDE9A7A07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51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E670-A437-4772-B4D9-468A7DBE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09464-DCC6-4969-81FE-BF5BAC54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A76A-A5C5-4BE0-B0F7-A8057C608B85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B68CF-AE3A-4CB9-9A18-69712221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8C545-58C8-4074-85DD-20A3AD5C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72DA-852A-4FC2-8F40-FDE9A7A07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56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A5D27-73DF-4000-93CB-24B5F356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A76A-A5C5-4BE0-B0F7-A8057C608B85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45D75-E723-4616-A6B6-B3777CFC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2605F-078B-4606-A905-488ADAFD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72DA-852A-4FC2-8F40-FDE9A7A07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0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B301-1871-4BC6-B948-4F9DFC3FDFC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FEDD-271D-42FF-B34E-3B8F7A99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5B61A-D983-44EE-9BDF-21EBE3778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C477C-F9C6-4498-8E95-0267B1F4C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CDA03-EB04-478C-B8C2-1A64BAF5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A76A-A5C5-4BE0-B0F7-A8057C608B85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E35B8-22F2-43E4-B883-CCA772B7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9801A-4B92-4F24-8A28-9427B844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72DA-852A-4FC2-8F40-FDE9A7A07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51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9C58-44E2-480E-9FF0-CA6363FE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DD5C1-CEA9-45A0-A120-C33FB6457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02043-7A74-4185-93EF-02688746B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7C6CA-210E-41CC-B1B6-49437476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A76A-A5C5-4BE0-B0F7-A8057C608B85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D9581-E481-438A-9013-3F7DC51A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F10FE-ED8B-4588-B657-50620F99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72DA-852A-4FC2-8F40-FDE9A7A07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71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7148-0B48-4425-91F8-03650ECD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9D9D3-80B6-4366-AF05-5A2B4428D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48AD5-8118-4FE8-B950-D40E0411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A76A-A5C5-4BE0-B0F7-A8057C608B85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8D7DF-8577-437D-A367-3942222A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1D1A1-4953-4DAB-93C3-AE161CF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72DA-852A-4FC2-8F40-FDE9A7A07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52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6E154-491A-45DC-AD07-1F1A6298D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A630B-7A2B-4382-B065-274C00994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BDF8C-64ED-4C9A-82D8-44785441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A76A-A5C5-4BE0-B0F7-A8057C608B85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4B7E3-3A83-4DD2-AFE2-13B134E0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C2DD-A5D8-42F2-AF55-C30CF642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72DA-852A-4FC2-8F40-FDE9A7A07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4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8760-5B12-45BD-A97C-BFA316A0105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8069-A19C-48F1-9B1E-5A28B4D61FC3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F91E-817F-482D-AE06-BF80B2E68FED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39F3-92B2-489B-9F98-E629B621E461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D4CADB9-6BF7-42FF-87D6-8760365CDA3C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D9DE99-ECB0-4FDE-B1D5-0BE361BAE57E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6BA9C7-2E82-4CCE-83D3-0779637C8CEB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8AC7E7-A416-4142-83E1-7948346E9C11}" type="datetime1">
              <a:rPr lang="en-US" smtClean="0">
                <a:solidFill>
                  <a:prstClr val="black"/>
                </a:solidFill>
              </a:rPr>
              <a:pPr/>
              <a:t>3/8/2023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C2201-7F99-4469-ABCF-3E5B926B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F9FD1-F7EC-4C56-9363-7C5A8EE69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C053-06D3-47C2-A456-225FAD2E1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A76A-A5C5-4BE0-B0F7-A8057C608B85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26D7-4970-4B8F-853A-8B9C67017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4E94A-FFCA-417B-B018-247BB3525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872DA-852A-4FC2-8F40-FDE9A7A07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6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2.ed.gov/print/fund/grant/about/training-management.html" TargetMode="Externa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.gov/policy/fund/reg/edgarReg/edga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70" y="3276600"/>
            <a:ext cx="7772400" cy="1829761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latin typeface="Lucida Sans Unicode" pitchFamily="34" charset="0"/>
                <a:cs typeface="Lucida Sans Unicode" pitchFamily="34" charset="0"/>
              </a:rPr>
              <a:t>Administering ED Grants:</a:t>
            </a:r>
            <a:br>
              <a:rPr lang="en-US" sz="800" dirty="0">
                <a:latin typeface="Lucida Sans Unicode" pitchFamily="34" charset="0"/>
                <a:cs typeface="Lucida Sans Unicode" pitchFamily="34" charset="0"/>
              </a:rPr>
            </a:br>
            <a:br>
              <a:rPr lang="en-US" sz="800" dirty="0">
                <a:latin typeface="Lucida Sans Unicode" pitchFamily="34" charset="0"/>
                <a:cs typeface="Lucida Sans Unicode" pitchFamily="34" charset="0"/>
              </a:rPr>
            </a:br>
            <a:br>
              <a:rPr lang="en-US" sz="800" dirty="0">
                <a:latin typeface="Lucida Sans Unicode" pitchFamily="34" charset="0"/>
                <a:cs typeface="Lucida Sans Unicode" pitchFamily="34" charset="0"/>
              </a:rPr>
            </a:br>
            <a:br>
              <a:rPr lang="en-US" sz="800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3400" dirty="0">
                <a:latin typeface="Lucida Sans Unicode" pitchFamily="34" charset="0"/>
                <a:cs typeface="Lucida Sans Unicode" pitchFamily="34" charset="0"/>
              </a:rPr>
              <a:t>A risk-based approach to </a:t>
            </a:r>
            <a:br>
              <a:rPr lang="en-US" sz="3400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3400" dirty="0">
                <a:latin typeface="Lucida Sans Unicode" pitchFamily="34" charset="0"/>
                <a:cs typeface="Lucida Sans Unicode" pitchFamily="34" charset="0"/>
              </a:rPr>
              <a:t>establishing strong internal controls to ensure successful project outcomes and fiscal accountability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638800"/>
            <a:ext cx="7772400" cy="1199704"/>
          </a:xfrm>
        </p:spPr>
        <p:txBody>
          <a:bodyPr>
            <a:normAutofit/>
          </a:bodyPr>
          <a:lstStyle/>
          <a:p>
            <a:pPr algn="l"/>
            <a:r>
              <a:rPr lang="en-US" sz="2500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Grants Policy &amp; Training Division</a:t>
            </a:r>
          </a:p>
          <a:p>
            <a:pPr algn="l"/>
            <a:r>
              <a:rPr lang="en-US" sz="2500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Office of Finance and Operations</a:t>
            </a:r>
          </a:p>
          <a:p>
            <a:pPr algn="l"/>
            <a:endParaRPr lang="en-US" sz="25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60" y="934355"/>
            <a:ext cx="2573862" cy="2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120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58000" y="6417616"/>
            <a:ext cx="1920240" cy="3657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rgbClr val="003399"/>
                </a:solidFill>
                <a:latin typeface="Book Antiqua" pitchFamily="18" charset="0"/>
              </a:defRPr>
            </a:lvl1pPr>
            <a:lvl2pPr marL="742950" indent="-285750" eaLnBrk="0" hangingPunct="0">
              <a:defRPr sz="5400">
                <a:solidFill>
                  <a:srgbClr val="003399"/>
                </a:solidFill>
                <a:latin typeface="Book Antiqua" pitchFamily="18" charset="0"/>
              </a:defRPr>
            </a:lvl2pPr>
            <a:lvl3pPr marL="1143000" indent="-228600" eaLnBrk="0" hangingPunct="0">
              <a:defRPr sz="5400">
                <a:solidFill>
                  <a:srgbClr val="003399"/>
                </a:solidFill>
                <a:latin typeface="Book Antiqua" pitchFamily="18" charset="0"/>
              </a:defRPr>
            </a:lvl3pPr>
            <a:lvl4pPr marL="1600200" indent="-228600" eaLnBrk="0" hangingPunct="0">
              <a:defRPr sz="5400">
                <a:solidFill>
                  <a:srgbClr val="003399"/>
                </a:solidFill>
                <a:latin typeface="Book Antiqua" pitchFamily="18" charset="0"/>
              </a:defRPr>
            </a:lvl4pPr>
            <a:lvl5pPr marL="2057400" indent="-228600" eaLnBrk="0" hangingPunct="0">
              <a:defRPr sz="5400">
                <a:solidFill>
                  <a:srgbClr val="003399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99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99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99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99"/>
                </a:solidFill>
                <a:latin typeface="Book Antiqua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CD572-B484-4D76-A95B-D91AB06669D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33400" y="1720065"/>
            <a:ext cx="844867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3399"/>
                </a:solidFill>
                <a:latin typeface="Book Antiqua" pitchFamily="18" charset="0"/>
              </a:defRPr>
            </a:lvl1pPr>
            <a:lvl2pPr marL="742950" indent="-285750" eaLnBrk="0" hangingPunct="0">
              <a:defRPr sz="5400">
                <a:solidFill>
                  <a:srgbClr val="003399"/>
                </a:solidFill>
                <a:latin typeface="Book Antiqua" pitchFamily="18" charset="0"/>
              </a:defRPr>
            </a:lvl2pPr>
            <a:lvl3pPr marL="1143000" indent="-228600" eaLnBrk="0" hangingPunct="0">
              <a:defRPr sz="5400">
                <a:solidFill>
                  <a:srgbClr val="003399"/>
                </a:solidFill>
                <a:latin typeface="Book Antiqua" pitchFamily="18" charset="0"/>
              </a:defRPr>
            </a:lvl3pPr>
            <a:lvl4pPr marL="1600200" indent="-228600" eaLnBrk="0" hangingPunct="0">
              <a:defRPr sz="5400">
                <a:solidFill>
                  <a:srgbClr val="003399"/>
                </a:solidFill>
                <a:latin typeface="Book Antiqua" pitchFamily="18" charset="0"/>
              </a:defRPr>
            </a:lvl4pPr>
            <a:lvl5pPr marL="2057400" indent="-228600" eaLnBrk="0" hangingPunct="0">
              <a:defRPr sz="5400">
                <a:solidFill>
                  <a:srgbClr val="003399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99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99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99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99"/>
                </a:solidFill>
                <a:latin typeface="Book Antiqua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Calibri" pitchFamily="34" charset="0"/>
                <a:cs typeface="Calibri" pitchFamily="34" charset="0"/>
              </a:rPr>
              <a:t> Subpart A – Acronyms and Definitions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Calibri" pitchFamily="34" charset="0"/>
                <a:cs typeface="Calibri" pitchFamily="34" charset="0"/>
              </a:rPr>
              <a:t> Subpart B – General Provisions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Calibri" pitchFamily="34" charset="0"/>
                <a:cs typeface="Calibri" pitchFamily="34" charset="0"/>
              </a:rPr>
              <a:t> Subpart C – Pre-Award Requirements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Calibri" pitchFamily="34" charset="0"/>
                <a:cs typeface="Calibri" pitchFamily="34" charset="0"/>
              </a:rPr>
              <a:t> Subpart D – Post-Award Requirements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Calibri" pitchFamily="34" charset="0"/>
                <a:cs typeface="Calibri" pitchFamily="34" charset="0"/>
              </a:rPr>
              <a:t> Subpart E – Cost Principles*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Calibri" pitchFamily="34" charset="0"/>
                <a:cs typeface="Calibri" pitchFamily="34" charset="0"/>
              </a:rPr>
              <a:t> Subpart F – Audit Requirements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Calibri" pitchFamily="34" charset="0"/>
                <a:cs typeface="Calibri" pitchFamily="34" charset="0"/>
              </a:rPr>
              <a:t> Appendices III-V and VII – Indirect Cost/Cost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Calibri" pitchFamily="34" charset="0"/>
                <a:cs typeface="Calibri" pitchFamily="34" charset="0"/>
              </a:rPr>
              <a:t>     Allocation Plans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Calibri" pitchFamily="34" charset="0"/>
                <a:cs typeface="Calibri" pitchFamily="34" charset="0"/>
              </a:rPr>
              <a:t> Appendix XI – Compliance Supplement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Calibri" pitchFamily="34" charset="0"/>
                <a:cs typeface="Calibri" pitchFamily="34" charset="0"/>
              </a:rPr>
              <a:t>Ecfr.gov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F50EC76-E33E-49B7-89C9-3E1E49857FEB}"/>
              </a:ext>
            </a:extLst>
          </p:cNvPr>
          <p:cNvSpPr txBox="1">
            <a:spLocks/>
          </p:cNvSpPr>
          <p:nvPr/>
        </p:nvSpPr>
        <p:spPr>
          <a:xfrm>
            <a:off x="152400" y="274638"/>
            <a:ext cx="8534400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2 CFR 200 Table of Contents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42852"/>
                </a:solidFill>
                <a:latin typeface="Lucida Sans Unicode"/>
              </a:rPr>
              <a:t>Uniform Guidance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556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0874D1-1F7E-4465-AFAC-99455BAE7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334223"/>
            <a:ext cx="1322772" cy="182451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71" y="143287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Increased flexibilities and responsibilities for you, our grantees:</a:t>
            </a:r>
          </a:p>
          <a:p>
            <a:pPr marL="109728" indent="0">
              <a:buNone/>
            </a:pPr>
            <a:endParaRPr lang="en-US" sz="800" dirty="0"/>
          </a:p>
          <a:p>
            <a:r>
              <a:rPr lang="en-US" dirty="0"/>
              <a:t>Greater emphasis on internal controls to ensure compliance and fiscal responsibility</a:t>
            </a:r>
          </a:p>
          <a:p>
            <a:endParaRPr lang="en-US" sz="800" dirty="0"/>
          </a:p>
          <a:p>
            <a:r>
              <a:rPr lang="en-US" dirty="0"/>
              <a:t>Enhanced oversight requirements of sub-recipients and contracts which include risk assessment and use of monitoring tools</a:t>
            </a:r>
          </a:p>
          <a:p>
            <a:endParaRPr lang="en-US" sz="800" dirty="0"/>
          </a:p>
          <a:p>
            <a:r>
              <a:rPr lang="en-US" dirty="0"/>
              <a:t>Greater focus on performance expectations and results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 Award Key Changes</a:t>
            </a:r>
          </a:p>
        </p:txBody>
      </p:sp>
    </p:spTree>
    <p:extLst>
      <p:ext uri="{BB962C8B-B14F-4D97-AF65-F5344CB8AC3E}">
        <p14:creationId xmlns:p14="http://schemas.microsoft.com/office/powerpoint/2010/main" val="227316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1924B1-F8E7-4A04-9C18-FD80EAFFC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344">
            <a:off x="4848765" y="5083367"/>
            <a:ext cx="4421674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55B7D-0C8B-419A-8A2A-B33CA6B24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04">
            <a:off x="9719496" y="-305123"/>
            <a:ext cx="3027373" cy="42866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Clear, concise, and detailed</a:t>
            </a:r>
          </a:p>
          <a:p>
            <a:endParaRPr lang="en-US" sz="1300" dirty="0"/>
          </a:p>
          <a:p>
            <a:r>
              <a:rPr lang="en-US" dirty="0"/>
              <a:t>Consistent with institutional policy</a:t>
            </a:r>
          </a:p>
          <a:p>
            <a:endParaRPr lang="en-US" sz="1300" dirty="0"/>
          </a:p>
          <a:p>
            <a:r>
              <a:rPr lang="en-US" dirty="0"/>
              <a:t>Meets federal requirements</a:t>
            </a:r>
          </a:p>
          <a:p>
            <a:endParaRPr lang="en-US" sz="1200" dirty="0"/>
          </a:p>
          <a:p>
            <a:r>
              <a:rPr lang="en-US" dirty="0"/>
              <a:t>Aligned with GPRA</a:t>
            </a:r>
          </a:p>
          <a:p>
            <a:endParaRPr lang="en-US" sz="1200" dirty="0"/>
          </a:p>
          <a:p>
            <a:r>
              <a:rPr lang="en-US" dirty="0"/>
              <a:t>Revised within scope of project</a:t>
            </a:r>
          </a:p>
          <a:p>
            <a:endParaRPr lang="en-US" sz="1200" dirty="0"/>
          </a:p>
          <a:p>
            <a:r>
              <a:rPr lang="en-US" dirty="0"/>
              <a:t>Achieve project goals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Monetary Road Map</a:t>
            </a:r>
          </a:p>
        </p:txBody>
      </p:sp>
    </p:spTree>
    <p:extLst>
      <p:ext uri="{BB962C8B-B14F-4D97-AF65-F5344CB8AC3E}">
        <p14:creationId xmlns:p14="http://schemas.microsoft.com/office/powerpoint/2010/main" val="147520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Are the activities and or expenditures…</a:t>
            </a:r>
          </a:p>
          <a:p>
            <a:pPr marL="109728" indent="0">
              <a:buNone/>
            </a:pPr>
            <a:endParaRPr lang="en-US" sz="800" dirty="0"/>
          </a:p>
          <a:p>
            <a:r>
              <a:rPr lang="en-US" dirty="0"/>
              <a:t>Allowable – permitted or not specifically prohibited</a:t>
            </a:r>
          </a:p>
          <a:p>
            <a:endParaRPr lang="en-US" dirty="0"/>
          </a:p>
          <a:p>
            <a:r>
              <a:rPr lang="en-US" dirty="0"/>
              <a:t>Allocable – necessary for project’s success</a:t>
            </a:r>
          </a:p>
          <a:p>
            <a:endParaRPr lang="en-US" dirty="0"/>
          </a:p>
          <a:p>
            <a:r>
              <a:rPr lang="en-US" dirty="0"/>
              <a:t>Reasonable – costs incurred by a “prudent” person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Budgetary Questions</a:t>
            </a:r>
          </a:p>
        </p:txBody>
      </p:sp>
    </p:spTree>
    <p:extLst>
      <p:ext uri="{BB962C8B-B14F-4D97-AF65-F5344CB8AC3E}">
        <p14:creationId xmlns:p14="http://schemas.microsoft.com/office/powerpoint/2010/main" val="138255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60" y="164980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 CFR Part 200.206 requires all Federal agencies to conduct a risk assessment prior to making awards (applies to new, non-competing continuations and supplements)</a:t>
            </a:r>
          </a:p>
          <a:p>
            <a:endParaRPr lang="en-US" dirty="0"/>
          </a:p>
          <a:p>
            <a:r>
              <a:rPr lang="en-US" sz="2800" dirty="0"/>
              <a:t>Evidence of this competency includes:</a:t>
            </a:r>
          </a:p>
          <a:p>
            <a:pPr lvl="1"/>
            <a:r>
              <a:rPr lang="en-US" sz="2400" dirty="0"/>
              <a:t>Financial Stability</a:t>
            </a:r>
          </a:p>
          <a:p>
            <a:pPr lvl="1"/>
            <a:r>
              <a:rPr lang="en-US" sz="2400" dirty="0"/>
              <a:t>Previous experience with Federal awards</a:t>
            </a:r>
          </a:p>
          <a:p>
            <a:pPr lvl="1"/>
            <a:r>
              <a:rPr lang="en-US" sz="2400" dirty="0"/>
              <a:t>Adequate internal, fiscal, and administrative controls</a:t>
            </a:r>
          </a:p>
          <a:p>
            <a:pPr lvl="1"/>
            <a:endParaRPr lang="en-US" sz="2400" dirty="0"/>
          </a:p>
          <a:p>
            <a:endParaRPr lang="en-US" sz="800" dirty="0"/>
          </a:p>
          <a:p>
            <a:r>
              <a:rPr lang="en-US" sz="2800" dirty="0"/>
              <a:t>ED must assess grantee risk as grantees assess the risk of subrecipients</a:t>
            </a:r>
          </a:p>
          <a:p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50573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382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Risk is a measure of the potential inability to achieve overall program objectives within defined requirements related to cost, schedule, legislative authority and grant management practice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Materiality</a:t>
            </a:r>
          </a:p>
          <a:p>
            <a:r>
              <a:rPr lang="en-US" dirty="0"/>
              <a:t>Complexity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Propensity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Defining Risk</a:t>
            </a:r>
          </a:p>
        </p:txBody>
      </p:sp>
      <p:pic>
        <p:nvPicPr>
          <p:cNvPr id="5" name="Picture 4" descr="http://revelwallpapers.net/d/346E325A617037703237715F6F374F59795A423273626E527561794E64673D3D/mouse_cheese_mouse_trap-helmet-funny-situ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72" y="3429000"/>
            <a:ext cx="51054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1622425" cy="72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17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1547203"/>
            <a:ext cx="9147488" cy="454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Cycle of Assessing Risk</a:t>
            </a:r>
          </a:p>
        </p:txBody>
      </p:sp>
    </p:spTree>
    <p:extLst>
      <p:ext uri="{BB962C8B-B14F-4D97-AF65-F5344CB8AC3E}">
        <p14:creationId xmlns:p14="http://schemas.microsoft.com/office/powerpoint/2010/main" val="307992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E1AAE-85DD-C567-07AE-7ABF47818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BF59D9-8C45-CDF7-CB9A-3730E89E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68E05E-231D-B4BE-2346-300799FE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Risks Impact You?</a:t>
            </a:r>
          </a:p>
        </p:txBody>
      </p:sp>
      <p:pic>
        <p:nvPicPr>
          <p:cNvPr id="3074" name="Picture 2" descr="Free Health Risk Cliparts, Download Free Health Risk Cliparts png images,  Free ClipArts on Clipart Library">
            <a:extLst>
              <a:ext uri="{FF2B5EF4-FFF2-40B4-BE49-F238E27FC236}">
                <a16:creationId xmlns:a16="http://schemas.microsoft.com/office/drawing/2014/main" id="{584B9AD6-749C-D28C-F91E-1BF59CBF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01" y="2978944"/>
            <a:ext cx="55018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31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800" dirty="0"/>
              <a:t>If ED determines there is sufficient evidence of problems, one or more of the following actions will occur:</a:t>
            </a:r>
          </a:p>
          <a:p>
            <a:endParaRPr lang="en-US" sz="800" dirty="0"/>
          </a:p>
          <a:p>
            <a:r>
              <a:rPr lang="en-US" sz="2800" dirty="0"/>
              <a:t>Impose specific conditions on the award to protect the Federal interest</a:t>
            </a:r>
          </a:p>
          <a:p>
            <a:endParaRPr lang="en-US" sz="800" dirty="0"/>
          </a:p>
          <a:p>
            <a:r>
              <a:rPr lang="en-US" sz="2800" dirty="0"/>
              <a:t>Designate the applicant as “high risk” (</a:t>
            </a:r>
            <a:r>
              <a:rPr lang="en-US" sz="2800" dirty="0">
                <a:solidFill>
                  <a:prstClr val="black"/>
                </a:solidFill>
              </a:rPr>
              <a:t>2 CFR 3474.10)</a:t>
            </a: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Not make the award to protect taxpayer dollars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Risk Assessment Impact</a:t>
            </a:r>
          </a:p>
        </p:txBody>
      </p:sp>
    </p:spTree>
    <p:extLst>
      <p:ext uri="{BB962C8B-B14F-4D97-AF65-F5344CB8AC3E}">
        <p14:creationId xmlns:p14="http://schemas.microsoft.com/office/powerpoint/2010/main" val="1052185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 CFR Part 200.208 outlines types of conditions to impose on grantees to</a:t>
            </a:r>
          </a:p>
          <a:p>
            <a:pPr lvl="1"/>
            <a:r>
              <a:rPr lang="en-US" dirty="0"/>
              <a:t>Improve performance</a:t>
            </a:r>
          </a:p>
          <a:p>
            <a:pPr lvl="1"/>
            <a:r>
              <a:rPr lang="en-US" dirty="0"/>
              <a:t>Protect taxpayer dollars</a:t>
            </a:r>
          </a:p>
          <a:p>
            <a:endParaRPr lang="en-US" dirty="0"/>
          </a:p>
          <a:p>
            <a:r>
              <a:rPr lang="en-US" dirty="0"/>
              <a:t>Through ongoing monitoring, risks and problem areas can be identified and targeted at any time to improve grantee performance</a:t>
            </a:r>
          </a:p>
          <a:p>
            <a:endParaRPr lang="en-US" dirty="0"/>
          </a:p>
          <a:p>
            <a:r>
              <a:rPr lang="en-US" dirty="0"/>
              <a:t>Work with grantees to help them address problem areas and remove specific conditions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Imposing Specific Conditions</a:t>
            </a:r>
          </a:p>
        </p:txBody>
      </p:sp>
    </p:spTree>
    <p:extLst>
      <p:ext uri="{BB962C8B-B14F-4D97-AF65-F5344CB8AC3E}">
        <p14:creationId xmlns:p14="http://schemas.microsoft.com/office/powerpoint/2010/main" val="279520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672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Identify key resources</a:t>
            </a:r>
          </a:p>
          <a:p>
            <a:endParaRPr lang="en-US" sz="1100" dirty="0"/>
          </a:p>
          <a:p>
            <a:r>
              <a:rPr lang="en-US" dirty="0"/>
              <a:t>Highlight Ed and federal-wide grant policies</a:t>
            </a:r>
          </a:p>
          <a:p>
            <a:endParaRPr lang="en-US" sz="1100" dirty="0"/>
          </a:p>
          <a:p>
            <a:r>
              <a:rPr lang="en-US" dirty="0"/>
              <a:t>Understand the importance of internal controls and review best practices</a:t>
            </a:r>
          </a:p>
          <a:p>
            <a:endParaRPr lang="en-US" sz="1000" dirty="0"/>
          </a:p>
          <a:p>
            <a:r>
              <a:rPr lang="en-US" dirty="0"/>
              <a:t>Evaluate strengths and weaknesses of existing internal control practices and procedures</a:t>
            </a:r>
          </a:p>
          <a:p>
            <a:endParaRPr lang="en-US" sz="1000" dirty="0"/>
          </a:p>
          <a:p>
            <a:r>
              <a:rPr lang="en-US" dirty="0"/>
              <a:t>Develop internal control practices and procedures that help ensure grant management consistency despite change in SEA or local government leadership</a:t>
            </a:r>
          </a:p>
          <a:p>
            <a:pPr marL="109728" indent="0">
              <a:buNone/>
            </a:pPr>
            <a:endParaRPr lang="en-US" sz="900" dirty="0"/>
          </a:p>
          <a:p>
            <a:r>
              <a:rPr lang="en-US" dirty="0"/>
              <a:t>Ensuring successful project outcomes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42520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EAF693-7A4F-4415-B3F6-A88CBC3A6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Requiring payments as reimbursements rather than advance payments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Withholding authority to proceed to the next phase until receipt of evidence of acceptable performance within a given performance period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Requiring additional financial or project reporting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Requiring the non-Federal entity to obtain technical or management assistance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Establishing additional prior approvals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0EAF29-C833-43BA-96B6-759C3B7B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D57E07-7206-492B-B780-834D8BBE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Examples of Specific Conditions</a:t>
            </a:r>
          </a:p>
        </p:txBody>
      </p:sp>
    </p:spTree>
    <p:extLst>
      <p:ext uri="{BB962C8B-B14F-4D97-AF65-F5344CB8AC3E}">
        <p14:creationId xmlns:p14="http://schemas.microsoft.com/office/powerpoint/2010/main" val="3383708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Although the Uniform Guidance authorizes specific conditions to address risk, it does not use the term “high risk” </a:t>
            </a:r>
          </a:p>
          <a:p>
            <a:endParaRPr lang="en-US" dirty="0"/>
          </a:p>
          <a:p>
            <a:r>
              <a:rPr lang="en-US" dirty="0"/>
              <a:t>ED continues to use the high-risk designation under 2 CFR 3474.10</a:t>
            </a:r>
          </a:p>
          <a:p>
            <a:endParaRPr lang="en-US" dirty="0"/>
          </a:p>
          <a:p>
            <a:r>
              <a:rPr lang="en-US" dirty="0"/>
              <a:t>ED uses the standards in the Uniform Guidance to impose specific or high-risk conditions, as appropriate, on grants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High-Risk Designation</a:t>
            </a:r>
          </a:p>
        </p:txBody>
      </p:sp>
    </p:spTree>
    <p:extLst>
      <p:ext uri="{BB962C8B-B14F-4D97-AF65-F5344CB8AC3E}">
        <p14:creationId xmlns:p14="http://schemas.microsoft.com/office/powerpoint/2010/main" val="232307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21161" y="6367781"/>
            <a:ext cx="2057400" cy="365125"/>
          </a:xfrm>
        </p:spPr>
        <p:txBody>
          <a:bodyPr/>
          <a:lstStyle/>
          <a:p>
            <a:fld id="{6713CBF1-C694-40AF-9C0D-5B1A01F6E7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www.personalityhacker.com/wp-content/uploads/got-the-che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979"/>
            <a:ext cx="9144000" cy="33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2971800" y="685800"/>
            <a:ext cx="5715000" cy="1642727"/>
          </a:xfrm>
          <a:prstGeom prst="cloudCallout">
            <a:avLst>
              <a:gd name="adj1" fmla="val -38715"/>
              <a:gd name="adj2" fmla="val 782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Risk Mitigated</a:t>
            </a:r>
          </a:p>
        </p:txBody>
      </p:sp>
    </p:spTree>
    <p:extLst>
      <p:ext uri="{BB962C8B-B14F-4D97-AF65-F5344CB8AC3E}">
        <p14:creationId xmlns:p14="http://schemas.microsoft.com/office/powerpoint/2010/main" val="784688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630" y="1605455"/>
            <a:ext cx="8382000" cy="4690872"/>
          </a:xfrm>
        </p:spPr>
        <p:txBody>
          <a:bodyPr>
            <a:normAutofit/>
          </a:bodyPr>
          <a:lstStyle/>
          <a:p>
            <a:r>
              <a:rPr lang="en-US" dirty="0"/>
              <a:t>See 2 CFR Part 200 Subpart F </a:t>
            </a:r>
          </a:p>
          <a:p>
            <a:endParaRPr lang="en-US" dirty="0"/>
          </a:p>
          <a:p>
            <a:r>
              <a:rPr lang="en-US" dirty="0"/>
              <a:t>Non-Federal audit if expending $750,000 or more annually in Federal funds</a:t>
            </a:r>
          </a:p>
          <a:p>
            <a:endParaRPr lang="en-US" dirty="0"/>
          </a:p>
          <a:p>
            <a:r>
              <a:rPr lang="en-US" dirty="0"/>
              <a:t>Questioned costs greater than $25,000 are no longer required to be reported</a:t>
            </a:r>
          </a:p>
          <a:p>
            <a:pPr marL="109728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Review Attachment 3 of the GAN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Single Audit Overview</a:t>
            </a:r>
          </a:p>
        </p:txBody>
      </p:sp>
    </p:spTree>
    <p:extLst>
      <p:ext uri="{BB962C8B-B14F-4D97-AF65-F5344CB8AC3E}">
        <p14:creationId xmlns:p14="http://schemas.microsoft.com/office/powerpoint/2010/main" val="327952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Common Audit Findings</a:t>
            </a:r>
            <a:endParaRPr lang="en-US" strike="sngStrik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Prioritize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/>
              <a:t>Mitigate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Missing time and effort reports</a:t>
            </a:r>
          </a:p>
          <a:p>
            <a:endParaRPr lang="en-US" sz="2800" dirty="0"/>
          </a:p>
          <a:p>
            <a:r>
              <a:rPr lang="en-US" sz="2800" dirty="0"/>
              <a:t>Poor record-keeping</a:t>
            </a:r>
          </a:p>
          <a:p>
            <a:endParaRPr lang="en-US" sz="2800" dirty="0"/>
          </a:p>
          <a:p>
            <a:r>
              <a:rPr lang="en-US" sz="2800" dirty="0"/>
              <a:t>Failure to obtain prior approval</a:t>
            </a:r>
          </a:p>
          <a:p>
            <a:endParaRPr lang="en-US" sz="2800" dirty="0"/>
          </a:p>
          <a:p>
            <a:r>
              <a:rPr lang="en-US" sz="2800" dirty="0"/>
              <a:t>Cost-share/matching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Incorrect indirect cost rates</a:t>
            </a:r>
          </a:p>
          <a:p>
            <a:pPr marL="109728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Unallowable costs</a:t>
            </a:r>
          </a:p>
          <a:p>
            <a:endParaRPr lang="en-US" sz="2800" dirty="0"/>
          </a:p>
          <a:p>
            <a:r>
              <a:rPr lang="en-US" sz="2800" dirty="0"/>
              <a:t>Subrecipient monitoring</a:t>
            </a:r>
          </a:p>
          <a:p>
            <a:endParaRPr lang="en-US" sz="2800" dirty="0"/>
          </a:p>
          <a:p>
            <a:r>
              <a:rPr lang="en-US" sz="3200" b="1" dirty="0"/>
              <a:t>Lack of internal controls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01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E64852-C86F-4D05-A53C-57B2EF75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a process effected by an entity’s oversight body, management, and other personnel that provides </a:t>
            </a:r>
            <a:r>
              <a:rPr lang="en-US" b="1" u="sng" dirty="0"/>
              <a:t>reasonable assurance </a:t>
            </a:r>
            <a:r>
              <a:rPr lang="en-US" dirty="0"/>
              <a:t>that the objectives of an entity will be achieved </a:t>
            </a:r>
          </a:p>
          <a:p>
            <a:endParaRPr lang="en-US" dirty="0"/>
          </a:p>
          <a:p>
            <a:r>
              <a:rPr lang="en-US" dirty="0"/>
              <a:t>These objectives can be broadly classified into the following three categories:  </a:t>
            </a:r>
          </a:p>
          <a:p>
            <a:pPr lvl="1"/>
            <a:r>
              <a:rPr lang="en-US" u="sng" dirty="0"/>
              <a:t>Operations</a:t>
            </a:r>
            <a:r>
              <a:rPr lang="en-US" dirty="0"/>
              <a:t> </a:t>
            </a:r>
          </a:p>
          <a:p>
            <a:pPr lvl="1"/>
            <a:r>
              <a:rPr lang="en-US" u="sng" dirty="0"/>
              <a:t>Reporting</a:t>
            </a:r>
            <a:r>
              <a:rPr lang="en-US" dirty="0"/>
              <a:t>  </a:t>
            </a:r>
          </a:p>
          <a:p>
            <a:pPr lvl="1"/>
            <a:r>
              <a:rPr lang="en-US" u="sng" dirty="0"/>
              <a:t>Compliance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5FEE56-6EEF-40BE-A8DA-D401456E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C71D5C-DB42-4D33-B688-E8AF8963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200.303 Internal Controls</a:t>
            </a:r>
          </a:p>
        </p:txBody>
      </p:sp>
    </p:spTree>
    <p:extLst>
      <p:ext uri="{BB962C8B-B14F-4D97-AF65-F5344CB8AC3E}">
        <p14:creationId xmlns:p14="http://schemas.microsoft.com/office/powerpoint/2010/main" val="4221688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ADA5B8D-DBE8-AEE7-A0C2-480C578F8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6162" y="20164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cap="none" dirty="0"/>
              <a:t>GAO’s Standards for Internal Controls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2A3BB4B5-B60C-5E6D-27F7-820F4DD03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452979"/>
            <a:ext cx="72390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u="sng" dirty="0"/>
              <a:t>Standards to guide agency’s operations</a:t>
            </a:r>
            <a:r>
              <a:rPr lang="en-US" altLang="en-US" sz="2000" b="0" dirty="0"/>
              <a:t>: GAO established these standards so that government agencies know: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W</a:t>
            </a:r>
            <a:r>
              <a:rPr lang="en-US" altLang="en-US" sz="2000" b="0" dirty="0"/>
              <a:t>hat internal control is (and isn’t)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H</a:t>
            </a:r>
            <a:r>
              <a:rPr lang="en-US" altLang="en-US" sz="2000" b="0" dirty="0"/>
              <a:t>ow it should work effectively within agencies</a:t>
            </a:r>
            <a:endParaRPr lang="en-US" altLang="en-US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Ho</a:t>
            </a:r>
            <a:r>
              <a:rPr lang="en-US" altLang="en-US" sz="2000" b="0" dirty="0"/>
              <a:t>w entities should use the Green Book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b="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u="sng" dirty="0"/>
              <a:t>Resource not just for federal entities</a:t>
            </a:r>
            <a:r>
              <a:rPr lang="en-US" altLang="en-US" sz="2000" b="0" dirty="0"/>
              <a:t>: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0" dirty="0"/>
              <a:t>The Green Book may also be used and adopted by state &amp; local government agencies, as well as non- profits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0" dirty="0"/>
              <a:t>Management can determine how to appropriately apply the elements of within the Green Book to their particular agencies’ needs </a:t>
            </a:r>
          </a:p>
        </p:txBody>
      </p:sp>
      <p:pic>
        <p:nvPicPr>
          <p:cNvPr id="1026" name="Picture 2" descr="Implementing the Green Book">
            <a:extLst>
              <a:ext uri="{FF2B5EF4-FFF2-40B4-BE49-F238E27FC236}">
                <a16:creationId xmlns:a16="http://schemas.microsoft.com/office/drawing/2014/main" id="{58A72CD5-5ED7-37AB-6869-6747E490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82" y="1039845"/>
            <a:ext cx="2022344" cy="26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8A217-731A-4D37-BDA4-ADBEAE2F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94172F-21EB-46C0-B79C-E4B066FF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Internal Control Components</a:t>
            </a:r>
          </a:p>
        </p:txBody>
      </p:sp>
      <p:pic>
        <p:nvPicPr>
          <p:cNvPr id="5" name="Content Placeholder 3" descr="GAO image displaying 5 components of Internal Control: Control environment, risk assessment, control activities, information and communication and monitoring.">
            <a:extLst>
              <a:ext uri="{FF2B5EF4-FFF2-40B4-BE49-F238E27FC236}">
                <a16:creationId xmlns:a16="http://schemas.microsoft.com/office/drawing/2014/main" id="{69959842-A183-4810-8F3F-D71AD7D5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324" y="1676400"/>
            <a:ext cx="8229600" cy="43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51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293EE1-568E-ABD7-5D5F-DFB776C36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17638"/>
            <a:ext cx="7416642" cy="4525963"/>
          </a:xfrm>
        </p:spPr>
        <p:txBody>
          <a:bodyPr/>
          <a:lstStyle/>
          <a:p>
            <a:pPr algn="r"/>
            <a:r>
              <a:rPr lang="en-US" dirty="0"/>
              <a:t>Let’s reconsider internal controls for your organization:</a:t>
            </a:r>
          </a:p>
          <a:p>
            <a:pPr algn="r"/>
            <a:r>
              <a:rPr lang="en-US" dirty="0"/>
              <a:t>Entity Level</a:t>
            </a:r>
          </a:p>
          <a:p>
            <a:pPr algn="r"/>
            <a:r>
              <a:rPr lang="en-US" dirty="0"/>
              <a:t>Division</a:t>
            </a:r>
          </a:p>
          <a:p>
            <a:pPr algn="r"/>
            <a:r>
              <a:rPr lang="en-US" dirty="0"/>
              <a:t>Operational Unit</a:t>
            </a:r>
          </a:p>
          <a:p>
            <a:pPr algn="r"/>
            <a:r>
              <a:rPr lang="en-US" dirty="0"/>
              <a:t>Function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9AAAF-59A8-FB9D-AFE7-C9F886BA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ED4D24-F5CA-4729-4B38-F13AEC62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Levels of Organizational Structure</a:t>
            </a:r>
          </a:p>
        </p:txBody>
      </p:sp>
      <p:pic>
        <p:nvPicPr>
          <p:cNvPr id="1030" name="Picture 6" descr="Five Components of the COSO Framework You Need to Know">
            <a:extLst>
              <a:ext uri="{FF2B5EF4-FFF2-40B4-BE49-F238E27FC236}">
                <a16:creationId xmlns:a16="http://schemas.microsoft.com/office/drawing/2014/main" id="{515C522E-888B-6350-E4BA-248470CFE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69910"/>
            <a:ext cx="3754762" cy="38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71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0C2051-738F-48DD-BDBA-21D85210C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27932"/>
            <a:ext cx="8296752" cy="4669632"/>
          </a:xfrm>
          <a:solidFill>
            <a:schemeClr val="accent1">
              <a:lumMod val="20000"/>
              <a:lumOff val="80000"/>
              <a:alpha val="69804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b="0" dirty="0"/>
              <a:t>Management demonstrates commitment to integrity and ethical values </a:t>
            </a:r>
          </a:p>
          <a:p>
            <a:pPr>
              <a:lnSpc>
                <a:spcPct val="80000"/>
              </a:lnSpc>
            </a:pPr>
            <a:endParaRPr lang="en-US" altLang="en-US" b="0" dirty="0"/>
          </a:p>
          <a:p>
            <a:pPr>
              <a:lnSpc>
                <a:spcPct val="80000"/>
              </a:lnSpc>
            </a:pPr>
            <a:r>
              <a:rPr lang="en-US" altLang="en-US" b="0" dirty="0"/>
              <a:t>Management/oversight body oversees the entity’s internal control system</a:t>
            </a:r>
          </a:p>
          <a:p>
            <a:pPr>
              <a:lnSpc>
                <a:spcPct val="80000"/>
              </a:lnSpc>
            </a:pPr>
            <a:endParaRPr lang="en-US" altLang="en-US" b="0" dirty="0"/>
          </a:p>
          <a:p>
            <a:pPr>
              <a:lnSpc>
                <a:spcPct val="80000"/>
              </a:lnSpc>
            </a:pPr>
            <a:r>
              <a:rPr lang="en-US" altLang="en-US" b="0" dirty="0"/>
              <a:t>Management establishes an organizational structure, assigns responsibilities and delegates authority to achieve the agency’s mission and objectives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AA133-F3D5-4EFF-A918-341195F2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7E7738-EB8D-46C9-9A16-AB726FB2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52" y="84931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Control Environment</a:t>
            </a:r>
          </a:p>
        </p:txBody>
      </p:sp>
    </p:spTree>
    <p:extLst>
      <p:ext uri="{BB962C8B-B14F-4D97-AF65-F5344CB8AC3E}">
        <p14:creationId xmlns:p14="http://schemas.microsoft.com/office/powerpoint/2010/main" val="106102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1F61-D39F-48EA-81DE-7EABCFCC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7159"/>
            <a:ext cx="7348140" cy="1314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Partnership Forged in Collective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7B58-1732-4F8E-BC79-E82C1F911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38" y="1676400"/>
            <a:ext cx="7348139" cy="3352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dirty="0"/>
              <a:t>ED staff and grantees work together to ensure:</a:t>
            </a:r>
          </a:p>
          <a:p>
            <a:pPr lvl="1"/>
            <a:r>
              <a:rPr lang="en-US" sz="2400" dirty="0"/>
              <a:t>Successful project outcomes</a:t>
            </a:r>
          </a:p>
          <a:p>
            <a:pPr lvl="1"/>
            <a:r>
              <a:rPr lang="en-US" sz="2400" dirty="0"/>
              <a:t>Compliance with all statutes, regulations, terms and conditions of the grant awards</a:t>
            </a:r>
          </a:p>
          <a:p>
            <a:pPr lvl="1"/>
            <a:r>
              <a:rPr lang="en-US" sz="2400" dirty="0"/>
              <a:t>Proper stewardship of taxpayer funds</a:t>
            </a:r>
          </a:p>
          <a:p>
            <a:pPr lvl="1"/>
            <a:r>
              <a:rPr lang="en-US" sz="2400" dirty="0"/>
              <a:t>Accountability for project success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15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D68F1-E095-087F-7145-188C0A24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0" dirty="0"/>
              <a:t>Management demonstrates a commitment to recruit, train and retain competent people</a:t>
            </a:r>
          </a:p>
          <a:p>
            <a:pPr>
              <a:lnSpc>
                <a:spcPct val="80000"/>
              </a:lnSpc>
            </a:pPr>
            <a:endParaRPr lang="en-US" altLang="en-US" b="0" dirty="0"/>
          </a:p>
          <a:p>
            <a:pPr>
              <a:lnSpc>
                <a:spcPct val="80000"/>
              </a:lnSpc>
            </a:pPr>
            <a:r>
              <a:rPr lang="en-US" altLang="en-US" b="0" dirty="0"/>
              <a:t>Management evaluates performance and holds individuals accountable for their internal control responsibilities.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798F5-D5D4-7441-DDC8-B947F71F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34574D-A519-FF43-0515-EF7ECB77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Control Environment</a:t>
            </a:r>
          </a:p>
        </p:txBody>
      </p:sp>
    </p:spTree>
    <p:extLst>
      <p:ext uri="{BB962C8B-B14F-4D97-AF65-F5344CB8AC3E}">
        <p14:creationId xmlns:p14="http://schemas.microsoft.com/office/powerpoint/2010/main" val="1025067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45EC-5595-E0E7-C4CB-E501AE1C2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2B211-95C3-87DA-61AF-C564C7C81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 maintain strong internal controls during staff transitions and turnover?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EE496-CF21-E53F-01C5-2371E51F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75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CDBBC-46F8-4520-A57D-5ADA4C67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Hiring Practices</a:t>
            </a:r>
          </a:p>
          <a:p>
            <a:endParaRPr lang="en-US" sz="800" dirty="0"/>
          </a:p>
          <a:p>
            <a:r>
              <a:rPr lang="en-US" sz="2400" dirty="0"/>
              <a:t>Training Programs</a:t>
            </a:r>
          </a:p>
          <a:p>
            <a:endParaRPr lang="en-US" sz="800" dirty="0"/>
          </a:p>
          <a:p>
            <a:r>
              <a:rPr lang="en-US" sz="2400" dirty="0"/>
              <a:t>Whistleblower Policies</a:t>
            </a:r>
          </a:p>
          <a:p>
            <a:endParaRPr lang="en-US" sz="800" dirty="0"/>
          </a:p>
          <a:p>
            <a:r>
              <a:rPr lang="en-US" sz="2400" dirty="0"/>
              <a:t>Code of Ethics</a:t>
            </a:r>
          </a:p>
          <a:p>
            <a:endParaRPr lang="en-US" sz="800" dirty="0"/>
          </a:p>
          <a:p>
            <a:r>
              <a:rPr lang="en-US" sz="2400" dirty="0"/>
              <a:t>Clear lines of responsibility and authority</a:t>
            </a:r>
          </a:p>
          <a:p>
            <a:endParaRPr lang="en-US" sz="800" dirty="0"/>
          </a:p>
          <a:p>
            <a:r>
              <a:rPr lang="en-US" sz="2400" dirty="0"/>
              <a:t>Grants/program administration</a:t>
            </a:r>
          </a:p>
          <a:p>
            <a:endParaRPr lang="en-US" sz="800" dirty="0"/>
          </a:p>
          <a:p>
            <a:r>
              <a:rPr lang="en-US" sz="2400" dirty="0"/>
              <a:t>Fiscal management and operations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7790D-B352-477B-8C8B-2D42C31F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7074A0-C5D2-49E4-8451-AE962B0C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52" y="84931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Control Environment Areas</a:t>
            </a:r>
          </a:p>
        </p:txBody>
      </p:sp>
      <p:pic>
        <p:nvPicPr>
          <p:cNvPr id="5" name="Picture 2" descr="Control envirement and Control procedures image.">
            <a:extLst>
              <a:ext uri="{FF2B5EF4-FFF2-40B4-BE49-F238E27FC236}">
                <a16:creationId xmlns:a16="http://schemas.microsoft.com/office/drawing/2014/main" id="{F45E01DD-EA7C-406E-98B5-860862A1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2713498" cy="270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7112D-E16E-41DB-B309-1A8CCC9F143B}"/>
              </a:ext>
            </a:extLst>
          </p:cNvPr>
          <p:cNvSpPr txBox="1"/>
          <p:nvPr/>
        </p:nvSpPr>
        <p:spPr>
          <a:xfrm>
            <a:off x="4572000" y="5877580"/>
            <a:ext cx="40206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Document Procedures</a:t>
            </a:r>
          </a:p>
        </p:txBody>
      </p:sp>
    </p:spTree>
    <p:extLst>
      <p:ext uri="{BB962C8B-B14F-4D97-AF65-F5344CB8AC3E}">
        <p14:creationId xmlns:p14="http://schemas.microsoft.com/office/powerpoint/2010/main" val="841956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A1BC78-CE6D-4D82-B7AC-87F25ED3A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Strategic Risk—</a:t>
            </a:r>
            <a:r>
              <a:rPr lang="en-US" altLang="en-US" b="0" dirty="0"/>
              <a:t>political, talent and succession planning, dependence on other organizations</a:t>
            </a:r>
          </a:p>
          <a:p>
            <a:pPr eaLnBrk="1" hangingPunct="1">
              <a:lnSpc>
                <a:spcPct val="90000"/>
              </a:lnSpc>
            </a:pPr>
            <a:endParaRPr lang="en-US" altLang="en-US" b="0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Financial Risk—</a:t>
            </a:r>
            <a:r>
              <a:rPr lang="en-US" altLang="en-US" b="0" dirty="0"/>
              <a:t>audit findings and other things that would undermine reporting integrity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Compliance Risk—</a:t>
            </a:r>
            <a:r>
              <a:rPr lang="en-US" altLang="en-US" b="0" dirty="0"/>
              <a:t>fraud, theft, embezzlement and/or noncompliance with regulations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Operational Risk—</a:t>
            </a:r>
            <a:r>
              <a:rPr lang="en-US" altLang="en-US" b="0" dirty="0"/>
              <a:t>that programs may fail to meet their objectives, mishandle federal grant funds, natural disasters, lack of accessible technology, etc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44829-9F67-44CE-BEE4-F088E8D0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A77E87-A493-4C44-8A02-940F8000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Risk Assessment Categories</a:t>
            </a:r>
          </a:p>
        </p:txBody>
      </p:sp>
    </p:spTree>
    <p:extLst>
      <p:ext uri="{BB962C8B-B14F-4D97-AF65-F5344CB8AC3E}">
        <p14:creationId xmlns:p14="http://schemas.microsoft.com/office/powerpoint/2010/main" val="3307306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C4065-0B1D-44BE-822E-1EFB154AC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Preventive—these controls help management to avoid problems before they occur. Prevent the occurrence of negative events</a:t>
            </a:r>
          </a:p>
          <a:p>
            <a:endParaRPr lang="en-US" dirty="0"/>
          </a:p>
          <a:p>
            <a:r>
              <a:rPr lang="en-US" dirty="0"/>
              <a:t>Detective—these controls help to uncover issues after they’ve occurred. Identify the occurrence of a negative event</a:t>
            </a:r>
          </a:p>
          <a:p>
            <a:endParaRPr lang="en-US" dirty="0"/>
          </a:p>
          <a:p>
            <a:r>
              <a:rPr lang="en-US" dirty="0"/>
              <a:t>Corrective—these controls detect if risk is present, and then elicits a response and/or corrective action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091E3E-5F9D-433B-89A2-6E24C167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D5E329-A9F6-4B26-B6D3-1F4F94D9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Control Activities</a:t>
            </a:r>
          </a:p>
        </p:txBody>
      </p:sp>
    </p:spTree>
    <p:extLst>
      <p:ext uri="{BB962C8B-B14F-4D97-AF65-F5344CB8AC3E}">
        <p14:creationId xmlns:p14="http://schemas.microsoft.com/office/powerpoint/2010/main" val="1456619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9CF31C-6204-4DE8-B77D-846C44ADE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0" dirty="0"/>
              <a:t>Approvals and authorizations (Preventive)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0" dirty="0"/>
              <a:t>Reconciliations (Detective)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0" dirty="0"/>
              <a:t>Training (Preventive)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0" dirty="0"/>
              <a:t>Update/Implement SOPs (Corrective and/or Preventive)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0" dirty="0"/>
              <a:t>Asset Security (Preventive)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Segregation of Duties (Preventive)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0" dirty="0"/>
              <a:t>Compensatory–</a:t>
            </a:r>
            <a:r>
              <a:rPr lang="en-US" b="0" dirty="0">
                <a:ea typeface="+mn-ea"/>
              </a:rPr>
              <a:t> employed when a weakness or limitation exists within the control environment</a:t>
            </a:r>
            <a:endParaRPr lang="en-US" altLang="en-US" b="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7E459-626F-4B0F-B6B9-ECBD513F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8319F3-DA3D-40AF-8E64-19A6F768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Control Activities Examples</a:t>
            </a:r>
          </a:p>
        </p:txBody>
      </p:sp>
    </p:spTree>
    <p:extLst>
      <p:ext uri="{BB962C8B-B14F-4D97-AF65-F5344CB8AC3E}">
        <p14:creationId xmlns:p14="http://schemas.microsoft.com/office/powerpoint/2010/main" val="2336254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E2C8C-F451-C962-43C3-B325D30A3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control activities does your organization rely on the most currently?</a:t>
            </a:r>
          </a:p>
          <a:p>
            <a:endParaRPr lang="en-US" dirty="0"/>
          </a:p>
          <a:p>
            <a:r>
              <a:rPr lang="en-US" dirty="0"/>
              <a:t>What control activities would you like to implement within your organization?</a:t>
            </a:r>
          </a:p>
          <a:p>
            <a:endParaRPr lang="en-US" dirty="0"/>
          </a:p>
          <a:p>
            <a:r>
              <a:rPr lang="en-US" dirty="0"/>
              <a:t>What are the strengths and weaknesses of your existing internal controls?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ADC2CF-1C0F-3D74-5BE8-6B4CF705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3109C0-FC85-D7E1-DF4E-60074107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Control Activities Conversation</a:t>
            </a:r>
          </a:p>
        </p:txBody>
      </p:sp>
    </p:spTree>
    <p:extLst>
      <p:ext uri="{BB962C8B-B14F-4D97-AF65-F5344CB8AC3E}">
        <p14:creationId xmlns:p14="http://schemas.microsoft.com/office/powerpoint/2010/main" val="3277827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155D78-75ED-4225-96EC-335462ED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b="0" dirty="0"/>
              <a:t>Management should use quality information to achieve the agency’s goals and objectives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b="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b="0" dirty="0"/>
              <a:t>Management should internally communicate the necessary quality information to achieve the entity’s objectives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b="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b="0" dirty="0"/>
              <a:t>Management should externally communicate the necessary information to achieve the agency’s mission and objectives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EB727-7BBF-4FD1-BA40-9549D039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B7BE8A-8947-4CCD-B796-8AEBA439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784432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Information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46073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79CE13-369F-4DFE-9E6F-EC34650F1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>
                <a:ea typeface="+mn-ea"/>
              </a:rPr>
              <a:t>Activities management establishes to assess the quality of performance over time and to promptly resolve management reviews or audit findings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>
                <a:ea typeface="+mn-ea"/>
              </a:rPr>
              <a:t>Management establishes and operates monitoring activities to assess the internal control system and evaluate results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>
                <a:ea typeface="+mn-ea"/>
              </a:rPr>
              <a:t>Management remediates identified internal control deficiencies in a timely manner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182E9F-512A-46D2-AC1D-2358017D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1971F1-25BC-4E53-ACC5-84E14B4B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3969158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035248-5610-4620-90F8-45B891FF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ea typeface="+mn-ea"/>
              </a:rPr>
              <a:t>Deficiency in Design</a:t>
            </a:r>
          </a:p>
          <a:p>
            <a:pPr lvl="1">
              <a:defRPr/>
            </a:pPr>
            <a:r>
              <a:rPr lang="en-US" sz="2000" b="0" dirty="0">
                <a:ea typeface="+mn-ea"/>
              </a:rPr>
              <a:t>A critical control is not properly designed and does not meet the control objective, or is simply ineffective </a:t>
            </a:r>
          </a:p>
          <a:p>
            <a:pPr>
              <a:defRPr/>
            </a:pPr>
            <a:r>
              <a:rPr lang="en-US" sz="2400" dirty="0">
                <a:ea typeface="+mn-ea"/>
              </a:rPr>
              <a:t>Deficiency in Operations</a:t>
            </a:r>
          </a:p>
          <a:p>
            <a:pPr lvl="1">
              <a:defRPr/>
            </a:pPr>
            <a:r>
              <a:rPr lang="en-US" sz="2000" b="0" dirty="0">
                <a:ea typeface="+mn-ea"/>
              </a:rPr>
              <a:t>A critical control is designed properly but does not perform in the intended manner and is unable to address the identified risks</a:t>
            </a:r>
          </a:p>
          <a:p>
            <a:pPr marL="457200" indent="-457200">
              <a:defRPr/>
            </a:pPr>
            <a:r>
              <a:rPr lang="en-US" sz="2400" dirty="0">
                <a:ea typeface="+mn-ea"/>
              </a:rPr>
              <a:t>Monitor frequently for effectiveness</a:t>
            </a:r>
          </a:p>
          <a:p>
            <a:pPr marL="713232" lvl="1" indent="-457200">
              <a:defRPr/>
            </a:pPr>
            <a:r>
              <a:rPr lang="en-US" sz="2000" b="0" dirty="0">
                <a:ea typeface="+mn-ea"/>
              </a:rPr>
              <a:t>Review supporting documentation</a:t>
            </a:r>
          </a:p>
          <a:p>
            <a:pPr marL="713232" lvl="1" indent="-457200">
              <a:defRPr/>
            </a:pPr>
            <a:r>
              <a:rPr lang="en-US" sz="2000" b="0" dirty="0">
                <a:ea typeface="+mn-ea"/>
              </a:rPr>
              <a:t>Review reconciliations</a:t>
            </a:r>
          </a:p>
          <a:p>
            <a:pPr marL="713232" lvl="1" indent="-457200">
              <a:defRPr/>
            </a:pPr>
            <a:r>
              <a:rPr lang="en-US" sz="2000" b="0" dirty="0">
                <a:ea typeface="+mn-ea"/>
              </a:rPr>
              <a:t>Review policies and procedures and observe demonstrations to ensure procedures are being followed properly</a:t>
            </a:r>
          </a:p>
          <a:p>
            <a:pPr lvl="1"/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E2EE3-A948-4E82-B5BD-BB44F0C8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404A24-1BD6-4F84-8860-531620CA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Validating Controls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A5185-1424-4BFB-9A3A-1BDF08A73AC4}"/>
              </a:ext>
            </a:extLst>
          </p:cNvPr>
          <p:cNvSpPr txBox="1"/>
          <p:nvPr/>
        </p:nvSpPr>
        <p:spPr>
          <a:xfrm>
            <a:off x="5867400" y="5297844"/>
            <a:ext cx="22860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Document &amp; Address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Deficiencies</a:t>
            </a:r>
          </a:p>
        </p:txBody>
      </p:sp>
    </p:spTree>
    <p:extLst>
      <p:ext uri="{BB962C8B-B14F-4D97-AF65-F5344CB8AC3E}">
        <p14:creationId xmlns:p14="http://schemas.microsoft.com/office/powerpoint/2010/main" val="402294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Monitor programmatic and financial performance</a:t>
            </a:r>
          </a:p>
          <a:p>
            <a:r>
              <a:rPr lang="en-US" dirty="0"/>
              <a:t>Provide technical assistance </a:t>
            </a:r>
          </a:p>
          <a:p>
            <a:r>
              <a:rPr lang="en-US" dirty="0"/>
              <a:t>Implement necessary approvals, specific conditions, risk mitigation strategies as warranted</a:t>
            </a:r>
          </a:p>
          <a:p>
            <a:r>
              <a:rPr lang="en-US" dirty="0"/>
              <a:t>Utilize G5 </a:t>
            </a:r>
          </a:p>
          <a:p>
            <a:r>
              <a:rPr lang="en-US" dirty="0"/>
              <a:t>Determine annual substantial progress</a:t>
            </a:r>
          </a:p>
          <a:p>
            <a:r>
              <a:rPr lang="en-US" dirty="0"/>
              <a:t>Report project-specific findings to other ED offices</a:t>
            </a:r>
          </a:p>
          <a:p>
            <a:r>
              <a:rPr lang="en-US" dirty="0"/>
              <a:t>Make continuation awards</a:t>
            </a:r>
          </a:p>
          <a:p>
            <a:r>
              <a:rPr lang="en-US" dirty="0"/>
              <a:t>Close out grant awards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 Staff Responsibilities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B20336D-CADD-442D-9360-25F73A423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206947" cy="220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1DFC99B-00FE-4ABD-A5DF-92D72E6A4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04" y="5410200"/>
            <a:ext cx="964096" cy="93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7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D02A-8898-4475-A681-607BA7EE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82" y="152400"/>
            <a:ext cx="7514035" cy="1314449"/>
          </a:xfrm>
        </p:spPr>
        <p:txBody>
          <a:bodyPr/>
          <a:lstStyle/>
          <a:p>
            <a:pPr algn="ctr"/>
            <a:r>
              <a:rPr lang="en-US" dirty="0"/>
              <a:t>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C2FE8-0F76-42F4-9541-7D3283381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66849"/>
            <a:ext cx="8305800" cy="1664971"/>
          </a:xfrm>
        </p:spPr>
        <p:txBody>
          <a:bodyPr>
            <a:noAutofit/>
          </a:bodyPr>
          <a:lstStyle/>
          <a:p>
            <a:r>
              <a:rPr lang="en-US" sz="2400" dirty="0"/>
              <a:t>The auditors must identify what the grantee failed to do or did wrong</a:t>
            </a:r>
          </a:p>
          <a:p>
            <a:r>
              <a:rPr lang="en-US" sz="2400" dirty="0"/>
              <a:t>Below the grantee did not have procedures to ensure direct costs are necessary and reasonable in accordance with Uniform Guidance subpart 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5F19F-5260-4176-A72E-223D2D5133C1}"/>
              </a:ext>
            </a:extLst>
          </p:cNvPr>
          <p:cNvSpPr txBox="1"/>
          <p:nvPr/>
        </p:nvSpPr>
        <p:spPr>
          <a:xfrm>
            <a:off x="1524000" y="3726181"/>
            <a:ext cx="7193280" cy="2354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b="1" dirty="0"/>
              <a:t>Criteria:  The charter school is required to have procedures in place to assure the direct costs of the grant are necessary and reasonable for the proper administration of the program</a:t>
            </a:r>
          </a:p>
          <a:p>
            <a:r>
              <a:rPr lang="en-US" sz="2100" b="1" dirty="0"/>
              <a:t>And allowable under the Uniform Guidance Subpart E.  The school’s policy requires the employees’ direct supervisor is to review and approve all time cards.</a:t>
            </a:r>
          </a:p>
        </p:txBody>
      </p:sp>
    </p:spTree>
    <p:extLst>
      <p:ext uri="{BB962C8B-B14F-4D97-AF65-F5344CB8AC3E}">
        <p14:creationId xmlns:p14="http://schemas.microsoft.com/office/powerpoint/2010/main" val="2779179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E23C-5B7D-4E8F-BDF5-9107EE61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662" y="22860"/>
            <a:ext cx="7514035" cy="1314449"/>
          </a:xfrm>
        </p:spPr>
        <p:txBody>
          <a:bodyPr/>
          <a:lstStyle/>
          <a:p>
            <a:pPr algn="ctr"/>
            <a:r>
              <a:rPr lang="en-US" dirty="0"/>
              <a:t>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D9C21-AF4F-4240-AD7C-DE39DA11A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7514035" cy="1859280"/>
          </a:xfrm>
        </p:spPr>
        <p:txBody>
          <a:bodyPr>
            <a:noAutofit/>
          </a:bodyPr>
          <a:lstStyle/>
          <a:p>
            <a:r>
              <a:rPr lang="en-US" sz="2800" dirty="0"/>
              <a:t>Condition:  Auditors must identify what they found wrong along with supporting facts.  </a:t>
            </a:r>
          </a:p>
          <a:p>
            <a:r>
              <a:rPr lang="en-US" sz="2800" dirty="0"/>
              <a:t>Here auditors tested 40 disbursements and found three lacked proper approval by a supervisor.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4A6F1-748B-41EA-A88E-39312B24BE96}"/>
              </a:ext>
            </a:extLst>
          </p:cNvPr>
          <p:cNvSpPr txBox="1"/>
          <p:nvPr/>
        </p:nvSpPr>
        <p:spPr>
          <a:xfrm>
            <a:off x="1948337" y="4419600"/>
            <a:ext cx="669798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b="1" dirty="0"/>
              <a:t>Condition:  Ten of the 40 disbursements tested for an ED grant were payroll disbursements.  The timecards for three payroll disbursements lacked proper approval by the appropriate supervisor</a:t>
            </a:r>
          </a:p>
        </p:txBody>
      </p:sp>
    </p:spTree>
    <p:extLst>
      <p:ext uri="{BB962C8B-B14F-4D97-AF65-F5344CB8AC3E}">
        <p14:creationId xmlns:p14="http://schemas.microsoft.com/office/powerpoint/2010/main" val="1600651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5A1C-F023-4EDC-96E4-6F72BED2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606"/>
            <a:ext cx="7514035" cy="1314449"/>
          </a:xfrm>
        </p:spPr>
        <p:txBody>
          <a:bodyPr/>
          <a:lstStyle/>
          <a:p>
            <a:pPr algn="ctr"/>
            <a:r>
              <a:rPr lang="en-US" dirty="0"/>
              <a:t>Cause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29B2C-6462-4858-9CEF-627506752327}"/>
              </a:ext>
            </a:extLst>
          </p:cNvPr>
          <p:cNvSpPr txBox="1"/>
          <p:nvPr/>
        </p:nvSpPr>
        <p:spPr>
          <a:xfrm>
            <a:off x="762000" y="3789077"/>
            <a:ext cx="617220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b="1" dirty="0"/>
              <a:t>Cause:  Designed internal controls over payroll approval were not followed as required by the charter school’s policy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1CD835-3C1A-4D8D-B8DB-82FA90667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6814"/>
            <a:ext cx="7514035" cy="1638300"/>
          </a:xfrm>
        </p:spPr>
        <p:txBody>
          <a:bodyPr>
            <a:noAutofit/>
          </a:bodyPr>
          <a:lstStyle/>
          <a:p>
            <a:r>
              <a:rPr lang="en-US" sz="2400" dirty="0"/>
              <a:t>It is critical that the cause behind the audit can be determined</a:t>
            </a:r>
          </a:p>
          <a:p>
            <a:r>
              <a:rPr lang="en-US" sz="2400" dirty="0"/>
              <a:t>What caused the finding?</a:t>
            </a:r>
          </a:p>
          <a:p>
            <a:r>
              <a:rPr lang="en-US" sz="2400" dirty="0"/>
              <a:t>What is the likelihood of a repeat?</a:t>
            </a:r>
          </a:p>
        </p:txBody>
      </p:sp>
      <p:pic>
        <p:nvPicPr>
          <p:cNvPr id="9" name="Picture 8" descr="A picture containing indoor, sitting, table, desk&#10;&#10;Description automatically generated">
            <a:extLst>
              <a:ext uri="{FF2B5EF4-FFF2-40B4-BE49-F238E27FC236}">
                <a16:creationId xmlns:a16="http://schemas.microsoft.com/office/drawing/2014/main" id="{2BBB8904-0D2B-46B4-8606-49037826C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94754"/>
            <a:ext cx="2835593" cy="22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57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D68C-89B6-4C30-9366-0392397A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04475"/>
            <a:ext cx="7514035" cy="1314449"/>
          </a:xfrm>
        </p:spPr>
        <p:txBody>
          <a:bodyPr/>
          <a:lstStyle/>
          <a:p>
            <a:pPr algn="ctr"/>
            <a:r>
              <a:rPr lang="en-US" dirty="0"/>
              <a:t>Effect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511A2-D4E5-4746-A4F4-26B6170ED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1784"/>
            <a:ext cx="8116015" cy="1828800"/>
          </a:xfrm>
        </p:spPr>
        <p:txBody>
          <a:bodyPr>
            <a:noAutofit/>
          </a:bodyPr>
          <a:lstStyle/>
          <a:p>
            <a:r>
              <a:rPr lang="en-US" sz="2400" dirty="0"/>
              <a:t>Consider the impact of the finding  on successful project outcomes, compliance and fiscal accountability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ED staff and grantees should consider:</a:t>
            </a:r>
          </a:p>
          <a:p>
            <a:pPr lvl="1"/>
            <a:r>
              <a:rPr lang="en-US" sz="2400" dirty="0"/>
              <a:t>How consequential are the findings to the successful completion of the grant project?</a:t>
            </a:r>
          </a:p>
          <a:p>
            <a:pPr lvl="1"/>
            <a:r>
              <a:rPr lang="en-US" sz="2400" dirty="0"/>
              <a:t>Are the findings an indication larger issues?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9B723-17F4-4BA3-B63D-F25354B3EBBE}"/>
              </a:ext>
            </a:extLst>
          </p:cNvPr>
          <p:cNvSpPr txBox="1"/>
          <p:nvPr/>
        </p:nvSpPr>
        <p:spPr>
          <a:xfrm>
            <a:off x="2819400" y="4723718"/>
            <a:ext cx="582227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b="1" dirty="0"/>
              <a:t>Effect:  Without properly designed internal controls over payroll approval, errors or omissions could occur affecting the accuracy of  disbursements for the grant.</a:t>
            </a:r>
          </a:p>
        </p:txBody>
      </p:sp>
    </p:spTree>
    <p:extLst>
      <p:ext uri="{BB962C8B-B14F-4D97-AF65-F5344CB8AC3E}">
        <p14:creationId xmlns:p14="http://schemas.microsoft.com/office/powerpoint/2010/main" val="738454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268F-FE8C-4030-AD56-26DE343E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56" y="0"/>
            <a:ext cx="7514035" cy="1314449"/>
          </a:xfrm>
        </p:spPr>
        <p:txBody>
          <a:bodyPr/>
          <a:lstStyle/>
          <a:p>
            <a:pPr algn="ctr"/>
            <a:r>
              <a:rPr lang="en-US" dirty="0"/>
              <a:t>Recommendation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A886-4FFE-4816-8E39-CE8EF058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7514035" cy="1150620"/>
          </a:xfrm>
        </p:spPr>
        <p:txBody>
          <a:bodyPr/>
          <a:lstStyle/>
          <a:p>
            <a:r>
              <a:rPr lang="en-US" dirty="0"/>
              <a:t>What the auditor thinks would mitigate or prevent a reoccurrence of the finding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33AAA-4D2F-4E17-AFB4-F0094727D9E7}"/>
              </a:ext>
            </a:extLst>
          </p:cNvPr>
          <p:cNvSpPr txBox="1"/>
          <p:nvPr/>
        </p:nvSpPr>
        <p:spPr>
          <a:xfrm>
            <a:off x="1371600" y="3079343"/>
            <a:ext cx="698134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b="1" dirty="0"/>
              <a:t>Recommendation:  We recommend that </a:t>
            </a:r>
            <a:r>
              <a:rPr lang="en-US" sz="2400" b="1" dirty="0"/>
              <a:t>procedures</a:t>
            </a:r>
            <a:r>
              <a:rPr lang="en-US" sz="2100" b="1" dirty="0"/>
              <a:t> be in place to ensure all timecards are reviewed and approved by the employees’ direct supervisors to ensure appropriate disbursement of payroll expenditures.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659B9-B3E3-4669-B68D-419CB59A9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765089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64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991A0-2113-4BDF-8F7E-8596BEC6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12" y="397121"/>
            <a:ext cx="4159370" cy="1355479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3200" dirty="0">
                <a:hlinkClick r:id="rId2"/>
              </a:rPr>
              <a:t> ED's Computer Based Training Courses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77703-7DEA-4724-9EA9-C2D0F2A77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98" y="1828800"/>
            <a:ext cx="3464716" cy="2882750"/>
          </a:xfrm>
        </p:spPr>
        <p:txBody>
          <a:bodyPr>
            <a:noAutofit/>
          </a:bodyPr>
          <a:lstStyle/>
          <a:p>
            <a:r>
              <a:rPr lang="en-US" sz="1950" b="1" dirty="0"/>
              <a:t>Internal Controls</a:t>
            </a:r>
          </a:p>
          <a:p>
            <a:r>
              <a:rPr lang="en-US" sz="1950" b="1" dirty="0"/>
              <a:t>Indirect Costs</a:t>
            </a:r>
          </a:p>
          <a:p>
            <a:r>
              <a:rPr lang="en-US" sz="1950" b="1" dirty="0"/>
              <a:t>Formula Grants Training</a:t>
            </a:r>
          </a:p>
          <a:p>
            <a:r>
              <a:rPr lang="en-US" sz="1950" b="1" dirty="0"/>
              <a:t>Discretionary Grants Training</a:t>
            </a:r>
          </a:p>
          <a:p>
            <a:r>
              <a:rPr lang="en-US" sz="1950" b="1" dirty="0"/>
              <a:t>Cash Management</a:t>
            </a:r>
          </a:p>
          <a:p>
            <a:r>
              <a:rPr lang="en-US" sz="1950" b="1" dirty="0">
                <a:highlight>
                  <a:srgbClr val="FFFFFF"/>
                </a:highlight>
              </a:rPr>
              <a:t>Protection of Human Subjects in Research</a:t>
            </a:r>
          </a:p>
          <a:p>
            <a:r>
              <a:rPr lang="en-US" sz="1950" b="1" dirty="0"/>
              <a:t>Subrecipient Monitoring</a:t>
            </a:r>
          </a:p>
          <a:p>
            <a:r>
              <a:rPr lang="en-US" sz="1950" b="1" dirty="0"/>
              <a:t>Allowable Costs</a:t>
            </a:r>
          </a:p>
          <a:p>
            <a:r>
              <a:rPr lang="en-US" sz="1950" b="1" dirty="0"/>
              <a:t>Procurement</a:t>
            </a:r>
          </a:p>
          <a:p>
            <a:r>
              <a:rPr lang="en-US" sz="1950" b="1" dirty="0"/>
              <a:t>FFATA Reporting</a:t>
            </a:r>
          </a:p>
          <a:p>
            <a:pPr marL="0" indent="0" algn="ctr">
              <a:buNone/>
            </a:pPr>
            <a:r>
              <a:rPr lang="en-US" sz="1950" b="1" dirty="0"/>
              <a:t>More trainings on the way!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6052-E56A-4C3E-B42C-FC813B2BE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9" r="7011"/>
          <a:stretch/>
        </p:blipFill>
        <p:spPr>
          <a:xfrm>
            <a:off x="4671912" y="857257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7AB35-A2C4-40C3-A69F-5EAC5DCB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>
            <a:normAutofit/>
          </a:bodyPr>
          <a:lstStyle/>
          <a:p>
            <a:pPr defTabSz="685800">
              <a:spcAft>
                <a:spcPts val="450"/>
              </a:spcAft>
            </a:pPr>
            <a:fld id="{3AB406D6-992C-4A15-9E9C-30CF778C5456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>
                <a:spcAft>
                  <a:spcPts val="450"/>
                </a:spcAft>
              </a:pPr>
              <a:t>45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9982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CF8B4-9F46-47D7-BD55-241F3C87A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19293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990566-3686-473F-89DD-3E85EA7F7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3192930"/>
          </a:xfrm>
          <a:solidFill>
            <a:srgbClr val="FFFFFF">
              <a:alpha val="56863"/>
            </a:srgbClr>
          </a:solidFill>
        </p:spPr>
        <p:txBody>
          <a:bodyPr>
            <a:normAutofit/>
          </a:bodyPr>
          <a:lstStyle/>
          <a:p>
            <a:endParaRPr lang="en-US" sz="800" dirty="0"/>
          </a:p>
          <a:p>
            <a:r>
              <a:rPr lang="en-US" sz="2800" dirty="0"/>
              <a:t>Project goals indicators not met</a:t>
            </a:r>
          </a:p>
          <a:p>
            <a:endParaRPr lang="en-US" sz="2800" dirty="0"/>
          </a:p>
          <a:p>
            <a:r>
              <a:rPr lang="en-US" sz="2800" dirty="0"/>
              <a:t>Excessive or infrequent drawdowns</a:t>
            </a:r>
          </a:p>
          <a:p>
            <a:endParaRPr lang="en-US" sz="2800" dirty="0"/>
          </a:p>
          <a:p>
            <a:r>
              <a:rPr lang="en-US" sz="2800" dirty="0"/>
              <a:t>Poor recordkeeping and fiscal accountability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34BE6-C0EE-4EC5-864B-D1D2A899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4F2EBC-C827-45D5-8961-12AF0628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ED’s Chief Concerns</a:t>
            </a:r>
          </a:p>
        </p:txBody>
      </p:sp>
    </p:spTree>
    <p:extLst>
      <p:ext uri="{BB962C8B-B14F-4D97-AF65-F5344CB8AC3E}">
        <p14:creationId xmlns:p14="http://schemas.microsoft.com/office/powerpoint/2010/main" val="831023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DEE4F1-FDAC-446F-AE91-F626C799C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6869151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Arial" panose="020B0604020202020204" pitchFamily="34" charset="0"/>
              </a:rPr>
              <a:t>Indicators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3038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Regular progress meeting goals and objectives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Good recordkeeping and fiscal accountability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Accurate, valid, reliable, reporting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Timeliness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71D5-754F-4036-86FC-7D98F0B5B64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753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A1CD70-D4EB-4E3F-82EA-BBA8388C1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5631916"/>
            <a:ext cx="2209801" cy="1226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cs typeface="Arial" panose="020B0604020202020204" pitchFamily="34" charset="0"/>
              </a:rPr>
              <a:t>Points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72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 panose="020B0604020202020204" pitchFamily="34" charset="0"/>
              </a:rPr>
              <a:t>Document project activities and expenditures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altLang="en-US" sz="2800" dirty="0"/>
              <a:t>Establish and implement an internal control system that complies with laws and requirements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Check grant terms, conditions and grant award attachments for possible exceptions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Read the “Fine Print”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Correctly cite the regulations 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cs typeface="Arial" panose="020B0604020202020204" pitchFamily="34" charset="0"/>
              </a:rPr>
              <a:t>When in doubt, call your Program Officer</a:t>
            </a:r>
          </a:p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71D5-754F-4036-86FC-7D98F0B5B64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81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361239"/>
            <a:ext cx="7772400" cy="1829761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latin typeface="Lucida Sans Unicode" pitchFamily="34" charset="0"/>
                <a:cs typeface="Lucida Sans Unicode" pitchFamily="34" charset="0"/>
              </a:rPr>
              <a:t>Thanks for joining us today!</a:t>
            </a:r>
            <a:br>
              <a:rPr lang="en-US" sz="800" dirty="0">
                <a:latin typeface="Lucida Sans Unicode" pitchFamily="34" charset="0"/>
                <a:cs typeface="Lucida Sans Unicode" pitchFamily="34" charset="0"/>
              </a:rPr>
            </a:br>
            <a:br>
              <a:rPr lang="en-US" sz="800" dirty="0">
                <a:latin typeface="Lucida Sans Unicode" pitchFamily="34" charset="0"/>
                <a:cs typeface="Lucida Sans Unicode" pitchFamily="34" charset="0"/>
              </a:rPr>
            </a:br>
            <a:br>
              <a:rPr lang="en-US" sz="800" dirty="0">
                <a:latin typeface="Lucida Sans Unicode" pitchFamily="34" charset="0"/>
                <a:cs typeface="Lucida Sans Unicode" pitchFamily="34" charset="0"/>
              </a:rPr>
            </a:br>
            <a:br>
              <a:rPr lang="en-US" sz="800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3600" dirty="0">
                <a:latin typeface="Lucida Sans Unicode" pitchFamily="34" charset="0"/>
                <a:cs typeface="Lucida Sans Unicode" pitchFamily="34" charset="0"/>
              </a:rPr>
              <a:t>Best wishes</a:t>
            </a:r>
            <a:br>
              <a:rPr lang="en-US" sz="3600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3600" dirty="0">
                <a:latin typeface="Lucida Sans Unicode" pitchFamily="34" charset="0"/>
                <a:cs typeface="Lucida Sans Unicode" pitchFamily="34" charset="0"/>
              </a:rPr>
              <a:t>administering your </a:t>
            </a:r>
            <a:br>
              <a:rPr lang="en-US" sz="3600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3600" dirty="0">
                <a:latin typeface="Lucida Sans Unicode" pitchFamily="34" charset="0"/>
                <a:cs typeface="Lucida Sans Unicode" pitchFamily="34" charset="0"/>
              </a:rPr>
              <a:t>ED grants.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638800"/>
            <a:ext cx="7772400" cy="1199704"/>
          </a:xfrm>
        </p:spPr>
        <p:txBody>
          <a:bodyPr>
            <a:normAutofit/>
          </a:bodyPr>
          <a:lstStyle/>
          <a:p>
            <a:pPr algn="l"/>
            <a:r>
              <a:rPr lang="en-US" sz="2500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Grants Management Policy Division</a:t>
            </a:r>
          </a:p>
          <a:p>
            <a:pPr algn="l"/>
            <a:r>
              <a:rPr lang="en-US" sz="2500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Office of Finance and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505200" cy="339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12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Ensure and document programmatic success</a:t>
            </a:r>
          </a:p>
          <a:p>
            <a:endParaRPr lang="en-US" sz="1700" dirty="0"/>
          </a:p>
          <a:p>
            <a:r>
              <a:rPr lang="en-US" dirty="0"/>
              <a:t>Ensure and document financial accountability</a:t>
            </a:r>
          </a:p>
          <a:p>
            <a:pPr marL="109728" indent="0">
              <a:buNone/>
            </a:pPr>
            <a:endParaRPr lang="en-US" sz="1700" dirty="0"/>
          </a:p>
          <a:p>
            <a:r>
              <a:rPr lang="en-US" dirty="0"/>
              <a:t>Maintain records and, if applicable, monitor subgrantee performance</a:t>
            </a:r>
          </a:p>
          <a:p>
            <a:endParaRPr lang="en-US" sz="1700" dirty="0"/>
          </a:p>
          <a:p>
            <a:r>
              <a:rPr lang="en-US" dirty="0"/>
              <a:t>Comply with terms and conditions listed on the Grant Award Notification (GAN)</a:t>
            </a:r>
          </a:p>
          <a:p>
            <a:endParaRPr lang="en-US" sz="1700" dirty="0"/>
          </a:p>
          <a:p>
            <a:r>
              <a:rPr lang="en-US" dirty="0"/>
              <a:t>Submit required reports in timely fashion</a:t>
            </a:r>
          </a:p>
          <a:p>
            <a:endParaRPr lang="en-US" dirty="0"/>
          </a:p>
          <a:p>
            <a:r>
              <a:rPr lang="en-US" dirty="0"/>
              <a:t>Establish and follow strong internal controls</a:t>
            </a:r>
          </a:p>
          <a:p>
            <a:pPr marL="109728" indent="0">
              <a:buNone/>
            </a:pPr>
            <a:r>
              <a:rPr lang="en-US" sz="1600" dirty="0"/>
              <a:t> </a:t>
            </a:r>
            <a:endParaRPr lang="en-US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Grantee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94280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90496E-B48C-46A7-8682-D02D9A45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5214110"/>
            <a:ext cx="2971800" cy="1401955"/>
          </a:xfrm>
          <a:prstGeom prst="rect">
            <a:avLst/>
          </a:prstGeom>
          <a:solidFill>
            <a:srgbClr val="000000">
              <a:alpha val="65098"/>
            </a:srgb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9AA15-E465-4A10-8038-2B5F339B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4315"/>
            <a:ext cx="7514035" cy="1314449"/>
          </a:xfrm>
        </p:spPr>
        <p:txBody>
          <a:bodyPr/>
          <a:lstStyle/>
          <a:p>
            <a:pPr algn="ctr"/>
            <a:r>
              <a:rPr lang="en-US" dirty="0"/>
              <a:t>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0CD36-C0AE-4EC4-9336-D56D51EBC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716404"/>
            <a:ext cx="8763000" cy="3425192"/>
          </a:xfrm>
          <a:solidFill>
            <a:srgbClr val="D6EEFB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en-US" sz="2400" dirty="0"/>
              <a:t>ED is responsible for monitoring its grantees who in turn monitor their subrecipients (also referred to as subgrantees)</a:t>
            </a:r>
          </a:p>
          <a:p>
            <a:r>
              <a:rPr lang="en-US" sz="2400" dirty="0"/>
              <a:t>Grantees evaluate the risk of subgrantees to mitigate potential pitfalls</a:t>
            </a:r>
          </a:p>
          <a:p>
            <a:r>
              <a:rPr lang="en-US" sz="2400" dirty="0"/>
              <a:t>Subgrantees who meet the single audit threshold are required to undergo the audit</a:t>
            </a:r>
          </a:p>
          <a:p>
            <a:r>
              <a:rPr lang="en-US" sz="2400" dirty="0"/>
              <a:t>Grantee then needs to obtain the audit report and issue management decisions for any specific findings</a:t>
            </a:r>
          </a:p>
        </p:txBody>
      </p:sp>
    </p:spTree>
    <p:extLst>
      <p:ext uri="{BB962C8B-B14F-4D97-AF65-F5344CB8AC3E}">
        <p14:creationId xmlns:p14="http://schemas.microsoft.com/office/powerpoint/2010/main" val="291280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987" y="906522"/>
            <a:ext cx="8534400" cy="4525963"/>
          </a:xfrm>
        </p:spPr>
        <p:txBody>
          <a:bodyPr>
            <a:noAutofit/>
          </a:bodyPr>
          <a:lstStyle/>
          <a:p>
            <a:r>
              <a:rPr lang="en-US" sz="2400" dirty="0"/>
              <a:t>Program statute</a:t>
            </a:r>
          </a:p>
          <a:p>
            <a:endParaRPr lang="en-US" sz="800" dirty="0"/>
          </a:p>
          <a:p>
            <a:r>
              <a:rPr lang="en-US" sz="2400" dirty="0"/>
              <a:t>Regulations </a:t>
            </a:r>
          </a:p>
          <a:p>
            <a:endParaRPr lang="en-US" sz="800" dirty="0"/>
          </a:p>
          <a:p>
            <a:r>
              <a:rPr lang="en-US" sz="2400" dirty="0"/>
              <a:t>Executive orders</a:t>
            </a:r>
          </a:p>
          <a:p>
            <a:endParaRPr lang="en-US" sz="800" dirty="0"/>
          </a:p>
          <a:p>
            <a:r>
              <a:rPr lang="en-US" sz="2400" dirty="0"/>
              <a:t>Title 34 of the Code of Federal Regulations (CFR) Education Department General Administrative Regulations (EDGAR)</a:t>
            </a:r>
          </a:p>
          <a:p>
            <a:endParaRPr lang="en-US" sz="800" dirty="0"/>
          </a:p>
          <a:p>
            <a:r>
              <a:rPr lang="en-US" sz="2400" dirty="0"/>
              <a:t>Title 2 of the CFR, Grants and Agreements </a:t>
            </a:r>
          </a:p>
          <a:p>
            <a:endParaRPr lang="en-US" sz="800" dirty="0"/>
          </a:p>
          <a:p>
            <a:r>
              <a:rPr lang="en-US" sz="2400" dirty="0"/>
              <a:t>Grant Award Notification (GAN)</a:t>
            </a:r>
          </a:p>
          <a:p>
            <a:pPr lvl="1"/>
            <a:r>
              <a:rPr lang="en-US" sz="2000" dirty="0"/>
              <a:t>See accompanying attachments</a:t>
            </a:r>
          </a:p>
          <a:p>
            <a:endParaRPr lang="en-US" sz="800" dirty="0"/>
          </a:p>
          <a:p>
            <a:r>
              <a:rPr lang="en-US" sz="2400" dirty="0"/>
              <a:t>Approved application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Tools of the Trade</a:t>
            </a:r>
          </a:p>
        </p:txBody>
      </p:sp>
      <p:pic>
        <p:nvPicPr>
          <p:cNvPr id="6146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46" y="4325619"/>
            <a:ext cx="2395054" cy="236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05959" y="4655403"/>
            <a:ext cx="918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G5</a:t>
            </a:r>
          </a:p>
        </p:txBody>
      </p:sp>
    </p:spTree>
    <p:extLst>
      <p:ext uri="{BB962C8B-B14F-4D97-AF65-F5344CB8AC3E}">
        <p14:creationId xmlns:p14="http://schemas.microsoft.com/office/powerpoint/2010/main" val="44156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876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/>
              <a:t>Education Department General Administrative Regulations, Title 34 </a:t>
            </a:r>
          </a:p>
          <a:p>
            <a:pPr marL="109728" indent="0">
              <a:buNone/>
            </a:pPr>
            <a:r>
              <a:rPr lang="en-US" sz="2400" dirty="0">
                <a:hlinkClick r:id="rId3"/>
              </a:rPr>
              <a:t>http://www2.ed.gov/policy/fund/reg/edgarReg/edgar.html</a:t>
            </a:r>
            <a:r>
              <a:rPr lang="en-US" sz="2400" dirty="0"/>
              <a:t>  </a:t>
            </a:r>
          </a:p>
          <a:p>
            <a:pPr marL="109728" indent="0">
              <a:buNone/>
            </a:pPr>
            <a:r>
              <a:rPr lang="en-US" sz="800" dirty="0"/>
              <a:t>	</a:t>
            </a:r>
          </a:p>
          <a:p>
            <a:r>
              <a:rPr lang="en-US" sz="2400" dirty="0"/>
              <a:t>Grant and cooperative agreement programs are located at Title 34 of the Code of Federal Regulations (CFR); Parts</a:t>
            </a:r>
            <a:r>
              <a:rPr lang="en-US" sz="800" dirty="0"/>
              <a:t> </a:t>
            </a:r>
            <a:r>
              <a:rPr lang="en-US" sz="2400" dirty="0"/>
              <a:t>75, 76, 77, 79, 81, 82, 85, 97, 98, and 99</a:t>
            </a:r>
          </a:p>
          <a:p>
            <a:endParaRPr lang="en-US" sz="800" dirty="0"/>
          </a:p>
          <a:p>
            <a:r>
              <a:rPr lang="en-US" sz="2400" dirty="0"/>
              <a:t>Suspension and Debarment Regulations are located at 2 CFR Part 180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EDGAR</a:t>
            </a:r>
          </a:p>
        </p:txBody>
      </p:sp>
    </p:spTree>
    <p:extLst>
      <p:ext uri="{BB962C8B-B14F-4D97-AF65-F5344CB8AC3E}">
        <p14:creationId xmlns:p14="http://schemas.microsoft.com/office/powerpoint/2010/main" val="167851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A3AC-F401-4C86-81AE-2151F83E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Updated 2 CFR Part 200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4128E-BCC0-487B-8E50-5C277D86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68600" cy="31669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OMB is working to reissued the Uniform Guidance in 2023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Goal is to publish new 2 CFR 200 in December 20023 that: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Reflects administration priorities and any statutory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Clarify 2 CFR language and regulatory interpretations to ensure consistency between agencies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Consider policy changes recommended by agencies and external stakeholders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4781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000066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557479ed-16e3-4c54-a34b-e226e0af443e" ContentTypeId="0x01010028670A239A4C7A4E9A68527307346D3802" PreviousValue="tru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_Status xmlns="2a2db8c4-56ab-4882-a5d0-0fe8165c6658">Not Started</Approval_Status>
    <lcf76f155ced4ddcb4097134ff3c332f xmlns="c8b6cde6-36a6-4835-8c9f-9df2c1ff615e">
      <Terms xmlns="http://schemas.microsoft.com/office/infopath/2007/PartnerControls"/>
    </lcf76f155ced4ddcb4097134ff3c332f>
    <n1bd8754419c43e28f0ce7981e345f05 xmlns="2a2db8c4-56ab-4882-a5d0-0fe8165c6658">
      <Terms xmlns="http://schemas.microsoft.com/office/infopath/2007/PartnerControls"/>
    </n1bd8754419c43e28f0ce7981e345f05>
    <privacy_flow xmlns="2a2db8c4-56ab-4882-a5d0-0fe8165c6658" xsi:nil="true"/>
    <Date_x0020_of_x0020_Approval xmlns="2a2db8c4-56ab-4882-a5d0-0fe8165c6658" xsi:nil="true"/>
    <cb2ef2bd509f47f39ea44b698c260c87 xmlns="2a2db8c4-56ab-4882-a5d0-0fe8165c6658">
      <Terms xmlns="http://schemas.microsoft.com/office/infopath/2007/PartnerControls">
        <TermInfo xmlns="http://schemas.microsoft.com/office/infopath/2007/PartnerControls">
          <TermName xmlns="http://schemas.microsoft.com/office/infopath/2007/PartnerControls">Rural Insular and Native Achievement Programs</TermName>
          <TermId xmlns="http://schemas.microsoft.com/office/infopath/2007/PartnerControls">ad62d760-7bf7-4030-81c5-3fef00c95b7b</TermId>
        </TermInfo>
      </Terms>
    </cb2ef2bd509f47f39ea44b698c260c87>
    <Privacy xmlns="2a2db8c4-56ab-4882-a5d0-0fe8165c6658" xsi:nil="true"/>
    <a4530805a9a34cb996739ba2e241a970 xmlns="2a2db8c4-56ab-4882-a5d0-0fe8165c6658">
      <Terms xmlns="http://schemas.microsoft.com/office/infopath/2007/PartnerControls"/>
    </a4530805a9a34cb996739ba2e241a970>
    <Archive_x0020_YN xmlns="2a2db8c4-56ab-4882-a5d0-0fe8165c6658">true</Archive_x0020_YN>
    <Restart_x0020_Approval xmlns="2a2db8c4-56ab-4882-a5d0-0fe8165c6658" xsi:nil="true"/>
    <m1f13d32c4c342028b39326ee260c1ca xmlns="2a2db8c4-56ab-4882-a5d0-0fe8165c6658">
      <Terms xmlns="http://schemas.microsoft.com/office/infopath/2007/PartnerControls"/>
    </m1f13d32c4c342028b39326ee260c1ca>
    <Approval_x0020_Comments xmlns="2a2db8c4-56ab-4882-a5d0-0fe8165c6658" xsi:nil="true"/>
    <Get_Feedback xmlns="2a2db8c4-56ab-4882-a5d0-0fe8165c6658" xsi:nil="true"/>
    <Get_Approval_Button xmlns="2a2db8c4-56ab-4882-a5d0-0fe8165c6658" xsi:nil="true"/>
    <Approval_x0020_Status_x0020_Details xmlns="2a2db8c4-56ab-4882-a5d0-0fe8165c6658" xsi:nil="true"/>
    <paad1906247e4af69fbe65f2ace0923c xmlns="2a2db8c4-56ab-4882-a5d0-0fe8165c6658">
      <Terms xmlns="http://schemas.microsoft.com/office/infopath/2007/PartnerControls"/>
    </paad1906247e4af69fbe65f2ace0923c>
    <e48369bfb84241b2a4759ac5d306b738 xmlns="2a2db8c4-56ab-4882-a5d0-0fe8165c6658">
      <Terms xmlns="http://schemas.microsoft.com/office/infopath/2007/PartnerControls"/>
    </e48369bfb84241b2a4759ac5d306b738>
    <m9ba678bb8414d77b73f31a6ff27f951 xmlns="2a2db8c4-56ab-4882-a5d0-0fe8165c665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a9b09679-9681-4840-9409-cc087bb840af</TermId>
        </TermInfo>
      </Terms>
    </m9ba678bb8414d77b73f31a6ff27f951>
    <TaxCatchAll xmlns="2a2db8c4-56ab-4882-a5d0-0fe8165c6658">
      <Value>5</Value>
      <Value>6</Value>
    </TaxCatchAl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ESE OSGPS Documents" ma:contentTypeID="0x01010028670A239A4C7A4E9A68527307346D380200DDBEBC22B5E8AB46838DC79CB8B53EEB" ma:contentTypeVersion="154" ma:contentTypeDescription="" ma:contentTypeScope="" ma:versionID="cae8cb359fd0da0b03a37efa12797f2e">
  <xsd:schema xmlns:xsd="http://www.w3.org/2001/XMLSchema" xmlns:xs="http://www.w3.org/2001/XMLSchema" xmlns:p="http://schemas.microsoft.com/office/2006/metadata/properties" xmlns:ns2="2a2db8c4-56ab-4882-a5d0-0fe8165c6658" xmlns:ns4="c8b6cde6-36a6-4835-8c9f-9df2c1ff615e" targetNamespace="http://schemas.microsoft.com/office/2006/metadata/properties" ma:root="true" ma:fieldsID="4e4ebe23091f952b7b3241da001c012a" ns2:_="" ns4:_="">
    <xsd:import namespace="2a2db8c4-56ab-4882-a5d0-0fe8165c6658"/>
    <xsd:import namespace="c8b6cde6-36a6-4835-8c9f-9df2c1ff615e"/>
    <xsd:element name="properties">
      <xsd:complexType>
        <xsd:sequence>
          <xsd:element name="documentManagement">
            <xsd:complexType>
              <xsd:all>
                <xsd:element ref="ns2:Date_x0020_of_x0020_Approval" minOccurs="0"/>
                <xsd:element ref="ns2:m1f13d32c4c342028b39326ee260c1ca" minOccurs="0"/>
                <xsd:element ref="ns2:e48369bfb84241b2a4759ac5d306b738" minOccurs="0"/>
                <xsd:element ref="ns2:a4530805a9a34cb996739ba2e241a970" minOccurs="0"/>
                <xsd:element ref="ns2:m9ba678bb8414d77b73f31a6ff27f951" minOccurs="0"/>
                <xsd:element ref="ns2:paad1906247e4af69fbe65f2ace0923c" minOccurs="0"/>
                <xsd:element ref="ns2:TaxCatchAll" minOccurs="0"/>
                <xsd:element ref="ns2:cb2ef2bd509f47f39ea44b698c260c87" minOccurs="0"/>
                <xsd:element ref="ns2:TaxCatchAllLabel" minOccurs="0"/>
                <xsd:element ref="ns2:Approval_Status" minOccurs="0"/>
                <xsd:element ref="ns2:Approval_x0020_Comments" minOccurs="0"/>
                <xsd:element ref="ns2:Get_Approval_Button" minOccurs="0"/>
                <xsd:element ref="ns2:n1bd8754419c43e28f0ce7981e345f05" minOccurs="0"/>
                <xsd:element ref="ns2:Archive_x0020_YN" minOccurs="0"/>
                <xsd:element ref="ns2:Get_Feedback" minOccurs="0"/>
                <xsd:element ref="ns2:Restart_x0020_Approval" minOccurs="0"/>
                <xsd:element ref="ns2:Privacy" minOccurs="0"/>
                <xsd:element ref="ns2:privacy_flow" minOccurs="0"/>
                <xsd:element ref="ns2:Approval_x0020_Status_x0020_Details" minOccurs="0"/>
                <xsd:element ref="ns4:lcf76f155ced4ddcb4097134ff3c332f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db8c4-56ab-4882-a5d0-0fe8165c6658" elementFormDefault="qualified">
    <xsd:import namespace="http://schemas.microsoft.com/office/2006/documentManagement/types"/>
    <xsd:import namespace="http://schemas.microsoft.com/office/infopath/2007/PartnerControls"/>
    <xsd:element name="Date_x0020_of_x0020_Approval" ma:index="9" nillable="true" ma:displayName="Date of Publication" ma:format="DateOnly" ma:internalName="Date_x0020_of_x0020_Approval" ma:readOnly="false">
      <xsd:simpleType>
        <xsd:restriction base="dms:DateTime"/>
      </xsd:simpleType>
    </xsd:element>
    <xsd:element name="m1f13d32c4c342028b39326ee260c1ca" ma:index="13" nillable="true" ma:taxonomy="true" ma:internalName="m1f13d32c4c342028b39326ee260c1ca" ma:taxonomyFieldName="Secondary_x0020_Subject" ma:displayName="Primary Subject 2" ma:readOnly="false" ma:default="" ma:fieldId="{61f13d32-c4c3-4202-8b39-326ee260c1ca}" ma:sspId="557479ed-16e3-4c54-a34b-e226e0af443e" ma:termSetId="bf68801f-a736-4868-9b8e-dc3ec44fef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48369bfb84241b2a4759ac5d306b738" ma:index="15" nillable="true" ma:taxonomy="true" ma:internalName="e48369bfb84241b2a4759ac5d306b738" ma:taxonomyFieldName="Catagory" ma:displayName="Primary Subject 1" ma:readOnly="false" ma:default="" ma:fieldId="{e48369bf-b842-41b2-a475-9ac5d306b738}" ma:sspId="557479ed-16e3-4c54-a34b-e226e0af443e" ma:termSetId="bf68801f-a736-4868-9b8e-dc3ec44fef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4530805a9a34cb996739ba2e241a970" ma:index="17" nillable="true" ma:taxonomy="true" ma:internalName="a4530805a9a34cb996739ba2e241a970" ma:taxonomyFieldName="Document_x0020_Type" ma:displayName="Document Type" ma:readOnly="false" ma:default="" ma:fieldId="{a4530805-a9a3-4cb9-9673-9ba2e241a970}" ma:sspId="557479ed-16e3-4c54-a34b-e226e0af443e" ma:termSetId="39ac4e8d-e4c1-4f96-b421-6bcedb93d8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9ba678bb8414d77b73f31a6ff27f951" ma:index="19" nillable="true" ma:taxonomy="true" ma:internalName="m9ba678bb8414d77b73f31a6ff27f951" ma:taxonomyFieldName="Fiscal_x0020_Year" ma:displayName="Fiscal Year" ma:default="23;#2022|12027fd9-219a-4664-a064-8bfb2e52a946" ma:fieldId="{69ba678b-b841-4d77-b73f-31a6ff27f951}" ma:sspId="557479ed-16e3-4c54-a34b-e226e0af443e" ma:termSetId="a74938b7-838d-429a-85f6-4f7993f9a91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aad1906247e4af69fbe65f2ace0923c" ma:index="21" nillable="true" ma:taxonomy="true" ma:internalName="paad1906247e4af69fbe65f2ace0923c" ma:taxonomyFieldName="Approval_x0020_Status" ma:displayName="Highest Approval Level" ma:readOnly="false" ma:default="" ma:fieldId="{9aad1906-247e-4af6-9fbe-65f2ace0923c}" ma:sspId="557479ed-16e3-4c54-a34b-e226e0af443e" ma:termSetId="907e9040-1049-41d6-9954-246cec267f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ce9e42d9-5a09-4872-aeae-c35639fc0e78}" ma:internalName="TaxCatchAll" ma:showField="CatchAllData" ma:web="bd083e05-dbaa-4fa1-9fd0-604142eaf5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b2ef2bd509f47f39ea44b698c260c87" ma:index="23" nillable="true" ma:taxonomy="true" ma:internalName="cb2ef2bd509f47f39ea44b698c260c87" ma:taxonomyFieldName="OESE_x0020_Office" ma:displayName="OESE Office" ma:fieldId="{cb2ef2bd-509f-47f3-9ea4-4b698c260c87}" ma:sspId="557479ed-16e3-4c54-a34b-e226e0af443e" ma:termSetId="2e6ce9bc-9286-4329-95f6-d0b2e2210c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4" nillable="true" ma:displayName="Taxonomy Catch All Column1" ma:hidden="true" ma:list="{ce9e42d9-5a09-4872-aeae-c35639fc0e78}" ma:internalName="TaxCatchAllLabel" ma:readOnly="true" ma:showField="CatchAllDataLabel" ma:web="bd083e05-dbaa-4fa1-9fd0-604142eaf5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roval_Status" ma:index="25" nillable="true" ma:displayName="Approval_Status" ma:default="Not Started" ma:internalName="Approval_Status">
      <xsd:simpleType>
        <xsd:restriction base="dms:Unknown">
          <xsd:enumeration value="Not Started"/>
          <xsd:enumeration value="Pending"/>
          <xsd:enumeration value="Pending Staff Review"/>
          <xsd:enumeration value="Staff Review Completed"/>
          <xsd:enumeration value="Pending Team Leader Review"/>
          <xsd:enumeration value="Team Leader Approved"/>
          <xsd:enumeration value="Team Leader Disapproved"/>
          <xsd:enumeration value="Pending Group Leader Review"/>
          <xsd:enumeration value="Group Leader Approved"/>
          <xsd:enumeration value="Group Leader Disapproved"/>
          <xsd:enumeration value="Pending Director Review"/>
          <xsd:enumeration value="Director Approved"/>
          <xsd:enumeration value="Director Disapproved"/>
          <xsd:enumeration value="Pending Approver 1 Review"/>
          <xsd:enumeration value="Approver 1 Approved"/>
          <xsd:enumeration value="Approver 1 Disapproved"/>
          <xsd:enumeration value="Pending Approver 2 Review"/>
          <xsd:enumeration value="Approver 2 Approved"/>
          <xsd:enumeration value="Approver  2 Disapproved"/>
          <xsd:enumeration value="Pending Approver 3 Review"/>
          <xsd:enumeration value="Approver 3 Approved"/>
          <xsd:enumeration value="Approver 3 Disapproved"/>
        </xsd:restriction>
      </xsd:simpleType>
    </xsd:element>
    <xsd:element name="Approval_x0020_Comments" ma:index="26" nillable="true" ma:displayName="Approval Comments" ma:internalName="Approval_x0020_Comments">
      <xsd:simpleType>
        <xsd:restriction base="dms:Note"/>
      </xsd:simpleType>
    </xsd:element>
    <xsd:element name="Get_Approval_Button" ma:index="27" nillable="true" ma:displayName="Get_Approval_Button" ma:internalName="Get_Approval_Button">
      <xsd:simpleType>
        <xsd:restriction base="dms:Text">
          <xsd:maxLength value="255"/>
        </xsd:restriction>
      </xsd:simpleType>
    </xsd:element>
    <xsd:element name="n1bd8754419c43e28f0ce7981e345f05" ma:index="28" nillable="true" ma:taxonomy="true" ma:internalName="n1bd8754419c43e28f0ce7981e345f05" ma:taxonomyFieldName="Function" ma:displayName="Function" ma:default="" ma:fieldId="{71bd8754-419c-43e2-8f0c-e7981e345f05}" ma:sspId="557479ed-16e3-4c54-a34b-e226e0af443e" ma:termSetId="f175a5eb-c862-4278-bd53-b337e5714e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rchive_x0020_YN" ma:index="30" nillable="true" ma:displayName="Archive YN" ma:default="1" ma:internalName="Archive_x0020_YN">
      <xsd:simpleType>
        <xsd:restriction base="dms:Boolean"/>
      </xsd:simpleType>
    </xsd:element>
    <xsd:element name="Get_Feedback" ma:index="31" nillable="true" ma:displayName="Get_Feedback" ma:internalName="Get_Feedback">
      <xsd:simpleType>
        <xsd:restriction base="dms:Text">
          <xsd:maxLength value="255"/>
        </xsd:restriction>
      </xsd:simpleType>
    </xsd:element>
    <xsd:element name="Restart_x0020_Approval" ma:index="32" nillable="true" ma:displayName="Restart Approval" ma:internalName="Restart_x0020_Approval">
      <xsd:simpleType>
        <xsd:restriction base="dms:Text">
          <xsd:maxLength value="255"/>
        </xsd:restriction>
      </xsd:simpleType>
    </xsd:element>
    <xsd:element name="Privacy" ma:index="33" nillable="true" ma:displayName="Privacy" ma:internalName="Privacy">
      <xsd:simpleType>
        <xsd:restriction base="dms:Text">
          <xsd:maxLength value="255"/>
        </xsd:restriction>
      </xsd:simpleType>
    </xsd:element>
    <xsd:element name="privacy_flow" ma:index="34" nillable="true" ma:displayName="privacy_flow" ma:internalName="privacy_flow">
      <xsd:simpleType>
        <xsd:restriction base="dms:Text">
          <xsd:maxLength value="255"/>
        </xsd:restriction>
      </xsd:simpleType>
    </xsd:element>
    <xsd:element name="Approval_x0020_Status_x0020_Details" ma:index="35" nillable="true" ma:displayName="Approval Status Details" ma:default="" ma:internalName="Approval_x0020_Status_x0020_Detail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6cde6-36a6-4835-8c9f-9df2c1ff615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557479ed-16e3-4c54-a34b-e226e0af44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7" ma:displayName="Author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8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B425-98CD-4490-868F-45E366D158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C3531E-BBE1-44BE-A265-B3EEAB263D3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04F8FE0-24C8-4731-87B2-AD55EBFE8FA7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f87c7b8b-c0e7-4b77-a067-2c707fd1239f"/>
    <ds:schemaRef ds:uri="http://schemas.openxmlformats.org/package/2006/metadata/core-properties"/>
    <ds:schemaRef ds:uri="02e41e38-1731-4866-b09a-6257d8bc047f"/>
    <ds:schemaRef ds:uri="2a2db8c4-56ab-4882-a5d0-0fe8165c6658"/>
    <ds:schemaRef ds:uri="c8b6cde6-36a6-4835-8c9f-9df2c1ff615e"/>
  </ds:schemaRefs>
</ds:datastoreItem>
</file>

<file path=customXml/itemProps4.xml><?xml version="1.0" encoding="utf-8"?>
<ds:datastoreItem xmlns:ds="http://schemas.openxmlformats.org/officeDocument/2006/customXml" ds:itemID="{A4AF36ED-C5B6-4751-941D-B01BC7C34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2db8c4-56ab-4882-a5d0-0fe8165c6658"/>
    <ds:schemaRef ds:uri="c8b6cde6-36a6-4835-8c9f-9df2c1ff61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17076</TotalTime>
  <Words>2501</Words>
  <Application>Microsoft Office PowerPoint</Application>
  <PresentationFormat>On-screen Show (4:3)</PresentationFormat>
  <Paragraphs>450</Paragraphs>
  <Slides>49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Aharoni</vt:lpstr>
      <vt:lpstr>Arial</vt:lpstr>
      <vt:lpstr>Book Antiqua</vt:lpstr>
      <vt:lpstr>Calibri</vt:lpstr>
      <vt:lpstr>Calibri Light</vt:lpstr>
      <vt:lpstr>Lucida Sans Unicode</vt:lpstr>
      <vt:lpstr>Open Sans</vt:lpstr>
      <vt:lpstr>Verdana</vt:lpstr>
      <vt:lpstr>Wingdings</vt:lpstr>
      <vt:lpstr>Wingdings 2</vt:lpstr>
      <vt:lpstr>Wingdings 3</vt:lpstr>
      <vt:lpstr>Concourse</vt:lpstr>
      <vt:lpstr>1_Concourse</vt:lpstr>
      <vt:lpstr>Office Theme</vt:lpstr>
      <vt:lpstr>Administering ED Grants:    A risk-based approach to  establishing strong internal controls to ensure successful project outcomes and fiscal accountability</vt:lpstr>
      <vt:lpstr>Agenda</vt:lpstr>
      <vt:lpstr>Partnership Forged in Collective Stewardship</vt:lpstr>
      <vt:lpstr>ED Staff Responsibilities</vt:lpstr>
      <vt:lpstr>Grantee Responsibilities</vt:lpstr>
      <vt:lpstr>Subrecipient Monitoring</vt:lpstr>
      <vt:lpstr>Tools of the Trade</vt:lpstr>
      <vt:lpstr>EDGAR</vt:lpstr>
      <vt:lpstr>Updated 2 CFR Part 200 In the Works</vt:lpstr>
      <vt:lpstr>PowerPoint Presentation</vt:lpstr>
      <vt:lpstr>Post Award Key Changes</vt:lpstr>
      <vt:lpstr>Monetary Road Map</vt:lpstr>
      <vt:lpstr>Budgetary Questions</vt:lpstr>
      <vt:lpstr>Risk Assessment</vt:lpstr>
      <vt:lpstr>Defining Risk</vt:lpstr>
      <vt:lpstr>Cycle of Assessing Risk</vt:lpstr>
      <vt:lpstr>What Risks Impact You?</vt:lpstr>
      <vt:lpstr>Risk Assessment Impact</vt:lpstr>
      <vt:lpstr>Imposing Specific Conditions</vt:lpstr>
      <vt:lpstr>Examples of Specific Conditions</vt:lpstr>
      <vt:lpstr>High-Risk Designation</vt:lpstr>
      <vt:lpstr>PowerPoint Presentation</vt:lpstr>
      <vt:lpstr>Single Audit Overview</vt:lpstr>
      <vt:lpstr>Common Audit Findings</vt:lpstr>
      <vt:lpstr>200.303 Internal Controls</vt:lpstr>
      <vt:lpstr>GAO’s Standards for Internal Controls</vt:lpstr>
      <vt:lpstr>Internal Control Components</vt:lpstr>
      <vt:lpstr>Levels of Organizational Structure</vt:lpstr>
      <vt:lpstr>Control Environment</vt:lpstr>
      <vt:lpstr>Control Environment</vt:lpstr>
      <vt:lpstr>Discussion Question</vt:lpstr>
      <vt:lpstr>Control Environment Areas</vt:lpstr>
      <vt:lpstr>Risk Assessment Categories</vt:lpstr>
      <vt:lpstr>Control Activities</vt:lpstr>
      <vt:lpstr>Control Activities Examples</vt:lpstr>
      <vt:lpstr>Control Activities Conversation</vt:lpstr>
      <vt:lpstr>Information and Communication</vt:lpstr>
      <vt:lpstr>Monitoring</vt:lpstr>
      <vt:lpstr>Validating Controls</vt:lpstr>
      <vt:lpstr>Criteria</vt:lpstr>
      <vt:lpstr>Condition</vt:lpstr>
      <vt:lpstr>Cause </vt:lpstr>
      <vt:lpstr>Effect </vt:lpstr>
      <vt:lpstr>Recommendation </vt:lpstr>
      <vt:lpstr>  ED's Computer Based Training Courses  </vt:lpstr>
      <vt:lpstr>ED’s Chief Concerns</vt:lpstr>
      <vt:lpstr>Indicators of Success</vt:lpstr>
      <vt:lpstr>Points to Consider</vt:lpstr>
      <vt:lpstr>Thanks for joining us today!    Best wishes administering your  ED grants.  </vt:lpstr>
    </vt:vector>
  </TitlesOfParts>
  <Company>U.S.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U.S. Dept. of Education</dc:creator>
  <cp:lastModifiedBy>Long, Bonny</cp:lastModifiedBy>
  <cp:revision>819</cp:revision>
  <cp:lastPrinted>2015-09-29T17:00:55Z</cp:lastPrinted>
  <dcterms:created xsi:type="dcterms:W3CDTF">2012-08-28T12:21:11Z</dcterms:created>
  <dcterms:modified xsi:type="dcterms:W3CDTF">2023-03-08T16:41:45Z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0x01010028670A239A4C7A4E9A68527307346D380200DDBEBC22B5E8AB46838DC79CB8B53EEB</vt:lpwstr>
  </property>
  <property fmtid="{D5CDD505-2E9C-101B-9397-08002B2CF9AE}" pid="3" name="Secondary Subject">
    <vt:lpwstr/>
  </property>
  <property fmtid="{D5CDD505-2E9C-101B-9397-08002B2CF9AE}" pid="4" name="TaxKeyword">
    <vt:lpwstr/>
  </property>
  <property fmtid="{D5CDD505-2E9C-101B-9397-08002B2CF9AE}" pid="5" name="MediaServiceImageTags">
    <vt:lpwstr/>
  </property>
  <property fmtid="{D5CDD505-2E9C-101B-9397-08002B2CF9AE}" pid="6" name="TaxKeywordTaxHTField">
    <vt:lpwstr/>
  </property>
  <property fmtid="{D5CDD505-2E9C-101B-9397-08002B2CF9AE}" pid="7" name="Function">
    <vt:lpwstr/>
  </property>
  <property fmtid="{D5CDD505-2E9C-101B-9397-08002B2CF9AE}" pid="8" name="Fiscal Year">
    <vt:lpwstr>5;#2021|a9b09679-9681-4840-9409-cc087bb840af</vt:lpwstr>
  </property>
  <property fmtid="{D5CDD505-2E9C-101B-9397-08002B2CF9AE}" pid="9" name="Approval Status">
    <vt:lpwstr/>
  </property>
  <property fmtid="{D5CDD505-2E9C-101B-9397-08002B2CF9AE}" pid="10" name="OESE Office">
    <vt:lpwstr>6;#Rural Insular and Native Achievement Programs|ad62d760-7bf7-4030-81c5-3fef00c95b7b</vt:lpwstr>
  </property>
  <property fmtid="{D5CDD505-2E9C-101B-9397-08002B2CF9AE}" pid="11" name="Document Type">
    <vt:lpwstr/>
  </property>
  <property fmtid="{D5CDD505-2E9C-101B-9397-08002B2CF9AE}" pid="12" name="Catagory">
    <vt:lpwstr/>
  </property>
</Properties>
</file>