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19"/>
  </p:notesMasterIdLst>
  <p:handoutMasterIdLst>
    <p:handoutMasterId r:id="rId20"/>
  </p:handoutMasterIdLst>
  <p:sldIdLst>
    <p:sldId id="256" r:id="rId7"/>
    <p:sldId id="376" r:id="rId8"/>
    <p:sldId id="386" r:id="rId9"/>
    <p:sldId id="388" r:id="rId10"/>
    <p:sldId id="381" r:id="rId11"/>
    <p:sldId id="382" r:id="rId12"/>
    <p:sldId id="383" r:id="rId13"/>
    <p:sldId id="379" r:id="rId14"/>
    <p:sldId id="384" r:id="rId15"/>
    <p:sldId id="380" r:id="rId16"/>
    <p:sldId id="385" r:id="rId17"/>
    <p:sldId id="387" r:id="rId18"/>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pak, Kelly" initials="" lastIdx="1" clrIdx="0"/>
  <p:cmAuthor id="2" name="U.S. Department of Education" initials="" lastIdx="4" clrIdx="1"/>
  <p:cmAuthor id="3" name="Petracca, Ronald" initials="" lastIdx="9" clrIdx="2"/>
  <p:cmAuthor id="4" name="Irene Mylonas" initials="" lastIdx="5" clrIdx="3"/>
  <p:cmAuthor id="5" name="Kelly Terpak" initials="" lastIdx="3" clrIdx="4"/>
  <p:cmAuthor id="6" name="Ashley Brizzo"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038A00"/>
    <a:srgbClr val="0C4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7" autoAdjust="0"/>
  </p:normalViewPr>
  <p:slideViewPr>
    <p:cSldViewPr snapToObjects="1">
      <p:cViewPr varScale="1">
        <p:scale>
          <a:sx n="35" d="100"/>
          <a:sy n="35" d="100"/>
        </p:scale>
        <p:origin x="1364" y="40"/>
      </p:cViewPr>
      <p:guideLst>
        <p:guide orient="horz" pos="2160"/>
        <p:guide pos="2880"/>
      </p:guideLst>
    </p:cSldViewPr>
  </p:slideViewPr>
  <p:notesTextViewPr>
    <p:cViewPr>
      <p:scale>
        <a:sx n="1" d="1"/>
        <a:sy n="1" d="1"/>
      </p:scale>
      <p:origin x="0" y="0"/>
    </p:cViewPr>
  </p:notesTextViewPr>
  <p:notesViewPr>
    <p:cSldViewPr snapToObjects="1">
      <p:cViewPr varScale="1">
        <p:scale>
          <a:sx n="56" d="100"/>
          <a:sy n="56" d="100"/>
        </p:scale>
        <p:origin x="-28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9A5024-A4D6-43A0-B795-99A5D052465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A7934F1-4DC9-4F20-9D96-94D356FA89CA}"/>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47AA5448-BA77-4141-9579-16E4E510842E}" type="datetimeFigureOut">
              <a:rPr lang="en-US"/>
              <a:pPr>
                <a:defRPr/>
              </a:pPr>
              <a:t>4/26/2022</a:t>
            </a:fld>
            <a:endParaRPr lang="en-US"/>
          </a:p>
        </p:txBody>
      </p:sp>
      <p:sp>
        <p:nvSpPr>
          <p:cNvPr id="4" name="Footer Placeholder 3">
            <a:extLst>
              <a:ext uri="{FF2B5EF4-FFF2-40B4-BE49-F238E27FC236}">
                <a16:creationId xmlns:a16="http://schemas.microsoft.com/office/drawing/2014/main" id="{03F069E8-0101-4153-B42D-3F4A4210F44B}"/>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73916C14-6E4A-4C80-B618-AC65C0261B85}"/>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FA17B17A-DFEC-4C3D-ADC8-DB788D4D202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EE2A27-8607-46B6-BD46-4B8F3FABF784}"/>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ACB94F8-C6DB-4459-80B3-C27B75347385}"/>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59F410CE-4D1E-4ACC-A077-C49D65BC94A3}" type="datetimeFigureOut">
              <a:rPr lang="en-US"/>
              <a:pPr>
                <a:defRPr/>
              </a:pPr>
              <a:t>4/26/2022</a:t>
            </a:fld>
            <a:endParaRPr lang="en-US"/>
          </a:p>
        </p:txBody>
      </p:sp>
      <p:sp>
        <p:nvSpPr>
          <p:cNvPr id="4" name="Slide Image Placeholder 3">
            <a:extLst>
              <a:ext uri="{FF2B5EF4-FFF2-40B4-BE49-F238E27FC236}">
                <a16:creationId xmlns:a16="http://schemas.microsoft.com/office/drawing/2014/main" id="{BE41DC38-F35C-4211-AF38-6216B71035AA}"/>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1BE2E5E4-9EA6-4C11-BA62-0E3AE34886B9}"/>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D06B25F-6937-4335-B9C0-A6DF12205F9F}"/>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DB79F8A-2B01-46DD-B502-8F0D9F0E1455}"/>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DCDCDBA2-DAA4-407B-8641-D762D7D8ED1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B497350-8ED9-4341-8808-710E146C7F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430B02C3-E945-48B4-805C-B5637F6D97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This informational PowerPoint is intended to provide you with some guidance on applying in Grants.gov.   Please note that we have included an entire PowerPoint, with screenshots and step-by-step instructions on using Grants.gov and Workspace on the EIR website.  This additional PowerPoint was created by Grants.gov itself.  As always, with specific questions on how to use Grants.gov, you are advised to contact the Grants.gov help desk.</a:t>
            </a:r>
          </a:p>
          <a:p>
            <a:pPr eaLnBrk="1" hangingPunct="1"/>
            <a:endParaRPr lang="en-US" altLang="en-US"/>
          </a:p>
          <a:p>
            <a:pPr eaLnBrk="1" hangingPunct="1"/>
            <a:r>
              <a:rPr lang="en-US" altLang="en-US"/>
              <a:t>If you are planning to apply to EIR, you should read carefully the specific notice inviting applications (NIA) and the specific application package for the competition to which you are applying.  These slides are for information purposes only, and applicants should rely upon the NIA for the official competition requirements.</a:t>
            </a:r>
          </a:p>
        </p:txBody>
      </p:sp>
      <p:sp>
        <p:nvSpPr>
          <p:cNvPr id="4" name="Slide Number Placeholder 3">
            <a:extLst>
              <a:ext uri="{FF2B5EF4-FFF2-40B4-BE49-F238E27FC236}">
                <a16:creationId xmlns:a16="http://schemas.microsoft.com/office/drawing/2014/main" id="{930F55C5-3581-4E28-BC92-697B69848DEF}"/>
              </a:ext>
            </a:extLst>
          </p:cNvPr>
          <p:cNvSpPr>
            <a:spLocks noGrp="1"/>
          </p:cNvSpPr>
          <p:nvPr>
            <p:ph type="sldNum" sz="quarter" idx="5"/>
          </p:nvPr>
        </p:nvSpPr>
        <p:spPr/>
        <p:txBody>
          <a:bodyPr/>
          <a:lstStyle/>
          <a:p>
            <a:pPr>
              <a:defRPr/>
            </a:pPr>
            <a:fld id="{0880D21C-CAD6-4D90-9B2F-8A66C4612DF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48EEDEF-8B7B-4C94-9943-842E26A52D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C280C79-DDE5-47F6-AD81-E7C1B319B4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r>
              <a:rPr lang="en-US" altLang="en-US"/>
              <a:t>There are a number of resources available to you as you review the information on the EIR program and prepare and submit your application.</a:t>
            </a:r>
          </a:p>
          <a:p>
            <a:pPr defTabSz="465138" eaLnBrk="1" hangingPunct="1"/>
            <a:endParaRPr lang="en-US" altLang="en-US"/>
          </a:p>
          <a:p>
            <a:pPr defTabSz="465138" eaLnBrk="1" hangingPunct="1"/>
            <a:r>
              <a:rPr lang="en-US" altLang="en-US"/>
              <a:t>Your first resource is the EIR website, where we have links and documents to help you better understand the program, requirements, and submission procedures.</a:t>
            </a:r>
          </a:p>
          <a:p>
            <a:pPr defTabSz="465138" eaLnBrk="1" hangingPunct="1"/>
            <a:endParaRPr lang="en-US" altLang="en-US"/>
          </a:p>
          <a:p>
            <a:pPr defTabSz="465138" eaLnBrk="1" hangingPunct="1"/>
            <a:r>
              <a:rPr lang="en-US" altLang="en-US"/>
              <a:t>You may contact the EIR team via email or phone.</a:t>
            </a:r>
          </a:p>
          <a:p>
            <a:pPr defTabSz="465138" eaLnBrk="1" hangingPunct="1"/>
            <a:endParaRPr lang="en-US" altLang="en-US"/>
          </a:p>
          <a:p>
            <a:pPr defTabSz="465138" eaLnBrk="1" hangingPunct="1"/>
            <a:r>
              <a:rPr lang="en-US" altLang="en-US"/>
              <a:t>And for submission issues with Grants.gov, you should reach out to Grants.gov at the number provided.</a:t>
            </a:r>
          </a:p>
          <a:p>
            <a:pPr defTabSz="465138" eaLnBrk="1" hangingPunct="1"/>
            <a:endParaRPr lang="en-US" altLang="en-US"/>
          </a:p>
        </p:txBody>
      </p:sp>
      <p:sp>
        <p:nvSpPr>
          <p:cNvPr id="4" name="Slide Number Placeholder 3">
            <a:extLst>
              <a:ext uri="{FF2B5EF4-FFF2-40B4-BE49-F238E27FC236}">
                <a16:creationId xmlns:a16="http://schemas.microsoft.com/office/drawing/2014/main" id="{2E0E498C-C9AF-4B1A-8D35-AFBDD3E5BCB2}"/>
              </a:ext>
            </a:extLst>
          </p:cNvPr>
          <p:cNvSpPr>
            <a:spLocks noGrp="1"/>
          </p:cNvSpPr>
          <p:nvPr>
            <p:ph type="sldNum" sz="quarter" idx="5"/>
          </p:nvPr>
        </p:nvSpPr>
        <p:spPr/>
        <p:txBody>
          <a:bodyPr/>
          <a:lstStyle/>
          <a:p>
            <a:pPr>
              <a:defRPr/>
            </a:pPr>
            <a:fld id="{A5CD4AB2-797A-48DB-AC8C-455A6C4F9F2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EE343F6-4ED1-4194-B331-9C87E00E35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C30D553-2894-40FD-8D43-8AF64DDE0B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There are a number of resources regarding Grants.gov on the Grants.gov website.  We have included a couple of them here for reference.  You should familiarize yourself with the Grants.gov system well prior to the submission deadline. </a:t>
            </a:r>
          </a:p>
          <a:p>
            <a:pPr eaLnBrk="1" hangingPunct="1"/>
            <a:endParaRPr lang="en-US" altLang="en-US"/>
          </a:p>
          <a:p>
            <a:pPr eaLnBrk="1" hangingPunct="1"/>
            <a:r>
              <a:rPr lang="en-US" altLang="en-US"/>
              <a:t>There are a number of other informational recordings on the EIR website regarding other aspects of this year’s competition that we encourage you to review.</a:t>
            </a:r>
          </a:p>
        </p:txBody>
      </p:sp>
      <p:sp>
        <p:nvSpPr>
          <p:cNvPr id="4" name="Slide Number Placeholder 3">
            <a:extLst>
              <a:ext uri="{FF2B5EF4-FFF2-40B4-BE49-F238E27FC236}">
                <a16:creationId xmlns:a16="http://schemas.microsoft.com/office/drawing/2014/main" id="{DC8B196B-1E46-48B1-9BC1-CB3C7E5B00F4}"/>
              </a:ext>
            </a:extLst>
          </p:cNvPr>
          <p:cNvSpPr>
            <a:spLocks noGrp="1"/>
          </p:cNvSpPr>
          <p:nvPr>
            <p:ph type="sldNum" sz="quarter" idx="5"/>
          </p:nvPr>
        </p:nvSpPr>
        <p:spPr/>
        <p:txBody>
          <a:bodyPr/>
          <a:lstStyle/>
          <a:p>
            <a:pPr>
              <a:defRPr/>
            </a:pPr>
            <a:fld id="{33615CF1-4F05-4F75-9F8B-8EBA6A55B1A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A14C18F-4722-43CB-9531-DB2F627322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4882445-14E9-4A12-A2B3-D38C9B3BF4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690AF619-853B-47E1-BDDE-AF4F306593D5}"/>
              </a:ext>
            </a:extLst>
          </p:cNvPr>
          <p:cNvSpPr>
            <a:spLocks noGrp="1"/>
          </p:cNvSpPr>
          <p:nvPr>
            <p:ph type="sldNum" sz="quarter" idx="5"/>
          </p:nvPr>
        </p:nvSpPr>
        <p:spPr/>
        <p:txBody>
          <a:bodyPr/>
          <a:lstStyle/>
          <a:p>
            <a:pPr>
              <a:defRPr/>
            </a:pPr>
            <a:fld id="{FE5AED0D-CA03-4B7A-8E2B-AFB366EBE469}"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1EE1244-5C59-4A93-BA0E-403090D5F0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2A1DB14B-C288-4680-A049-98F5257617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endParaRPr lang="en-US" altLang="en-US"/>
          </a:p>
          <a:p>
            <a:pPr defTabSz="465138" eaLnBrk="1" hangingPunct="1"/>
            <a:r>
              <a:rPr lang="en-US" altLang="en-US"/>
              <a:t>It is important to note that successful submission in Grants.gov requires an active System for Award Management (SAM) account, the submitter must be registered as an Authorized Organizational Representative (AOR) in Grants.gov, and must successfully submit the application in Grants.gov by 11:59:59PM Eastern Time on the deadline date. </a:t>
            </a:r>
          </a:p>
          <a:p>
            <a:pPr defTabSz="465138" eaLnBrk="1" hangingPunct="1"/>
            <a:endParaRPr lang="en-US" altLang="en-US"/>
          </a:p>
        </p:txBody>
      </p:sp>
      <p:sp>
        <p:nvSpPr>
          <p:cNvPr id="4" name="Slide Number Placeholder 3">
            <a:extLst>
              <a:ext uri="{FF2B5EF4-FFF2-40B4-BE49-F238E27FC236}">
                <a16:creationId xmlns:a16="http://schemas.microsoft.com/office/drawing/2014/main" id="{524ACE7A-7539-420E-806E-7C1FBE7543E8}"/>
              </a:ext>
            </a:extLst>
          </p:cNvPr>
          <p:cNvSpPr>
            <a:spLocks noGrp="1"/>
          </p:cNvSpPr>
          <p:nvPr>
            <p:ph type="sldNum" sz="quarter" idx="5"/>
          </p:nvPr>
        </p:nvSpPr>
        <p:spPr/>
        <p:txBody>
          <a:bodyPr/>
          <a:lstStyle/>
          <a:p>
            <a:pPr>
              <a:defRPr/>
            </a:pPr>
            <a:fld id="{E997E582-D2B8-4AD4-89D1-C2B633169A98}"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589FC72-1447-45BD-A0EC-EE29422C47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BF1614D-C539-4F1B-9B4E-FC3A9099E9DE}"/>
              </a:ext>
            </a:extLst>
          </p:cNvPr>
          <p:cNvSpPr>
            <a:spLocks noGrp="1"/>
          </p:cNvSpPr>
          <p:nvPr>
            <p:ph type="body" idx="1"/>
          </p:nvPr>
        </p:nvSpPr>
        <p:spPr/>
        <p:txBody>
          <a:bodyPr>
            <a:normAutofit fontScale="92500" lnSpcReduction="10000"/>
          </a:bodyPr>
          <a:lstStyle/>
          <a:p>
            <a:pPr eaLnBrk="1" hangingPunct="1">
              <a:defRPr/>
            </a:pPr>
            <a:r>
              <a:rPr lang="en-US" dirty="0"/>
              <a:t>After creating an account, all applicants are advised to confirm that they have an active record with SAM. If an applicant has an expired record, the applicant will need to activate its record in order to submit an application for the EIR competition.  </a:t>
            </a:r>
          </a:p>
          <a:p>
            <a:pPr eaLnBrk="1" hangingPunct="1">
              <a:defRPr/>
            </a:pPr>
            <a:r>
              <a:rPr lang="en-US" dirty="0"/>
              <a:t> </a:t>
            </a:r>
          </a:p>
          <a:p>
            <a:pPr eaLnBrk="1" hangingPunct="1">
              <a:defRPr/>
            </a:pPr>
            <a:r>
              <a:rPr lang="en-US" dirty="0"/>
              <a:t>If you are a corporate entity, agency, institution, or organization, you can obtain a Taxpayer Identification Number (TIN) from the Internal Revenue Service. If you are an individual, you can obtain a TIN from the Internal Revenue Service or the Social Security Administration. If you need a new TIN, please allow 2-5 weeks for your TIN to become active. </a:t>
            </a:r>
          </a:p>
          <a:p>
            <a:pPr eaLnBrk="1" hangingPunct="1">
              <a:defRPr/>
            </a:pPr>
            <a:r>
              <a:rPr lang="en-US" dirty="0"/>
              <a:t> </a:t>
            </a:r>
          </a:p>
          <a:p>
            <a:pPr eaLnBrk="1" hangingPunct="1">
              <a:defRPr/>
            </a:pPr>
            <a:r>
              <a:rPr lang="en-US" dirty="0"/>
              <a:t>The SAM registration process can take approximately seven business days, but may take upwards of several weeks, depending on the completeness and accuracy of the data entered into the SAM database by an entity. </a:t>
            </a:r>
          </a:p>
          <a:p>
            <a:pPr eaLnBrk="1" hangingPunct="1">
              <a:defRPr/>
            </a:pPr>
            <a:r>
              <a:rPr lang="en-US" dirty="0"/>
              <a:t> </a:t>
            </a:r>
          </a:p>
          <a:p>
            <a:pPr eaLnBrk="1" hangingPunct="1">
              <a:defRPr/>
            </a:pPr>
            <a:r>
              <a:rPr lang="en-US" dirty="0"/>
              <a:t>Note: Once your SAM registration is active, you will need to allow 24 to 48 hours for the information to be available in Grants.gov and before you can submit an application through Grants.gov.</a:t>
            </a:r>
          </a:p>
          <a:p>
            <a:pPr eaLnBrk="1" hangingPunct="1">
              <a:defRPr/>
            </a:pPr>
            <a:r>
              <a:rPr lang="en-US" dirty="0"/>
              <a:t> </a:t>
            </a:r>
          </a:p>
        </p:txBody>
      </p:sp>
      <p:sp>
        <p:nvSpPr>
          <p:cNvPr id="4" name="Slide Number Placeholder 3">
            <a:extLst>
              <a:ext uri="{FF2B5EF4-FFF2-40B4-BE49-F238E27FC236}">
                <a16:creationId xmlns:a16="http://schemas.microsoft.com/office/drawing/2014/main" id="{87D0572B-739D-405E-AA40-B400D62F2233}"/>
              </a:ext>
            </a:extLst>
          </p:cNvPr>
          <p:cNvSpPr>
            <a:spLocks noGrp="1"/>
          </p:cNvSpPr>
          <p:nvPr>
            <p:ph type="sldNum" sz="quarter" idx="5"/>
          </p:nvPr>
        </p:nvSpPr>
        <p:spPr/>
        <p:txBody>
          <a:bodyPr/>
          <a:lstStyle/>
          <a:p>
            <a:pPr>
              <a:defRPr/>
            </a:pPr>
            <a:fld id="{8295EC41-6CCB-46BD-B122-44863699E86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C1A3FC2-AA54-43A7-853E-EB68232737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4C39FD5-05DE-4006-9ED6-08AC9698AB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1C3AC40-AB25-496C-89F7-FD162BAA226D}"/>
              </a:ext>
            </a:extLst>
          </p:cNvPr>
          <p:cNvSpPr>
            <a:spLocks noGrp="1"/>
          </p:cNvSpPr>
          <p:nvPr>
            <p:ph type="sldNum" sz="quarter" idx="5"/>
          </p:nvPr>
        </p:nvSpPr>
        <p:spPr/>
        <p:txBody>
          <a:bodyPr/>
          <a:lstStyle/>
          <a:p>
            <a:pPr>
              <a:defRPr/>
            </a:pPr>
            <a:fld id="{91DE4C82-BEA5-40B4-9B81-BF557D57769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6252031-02F2-439D-A474-06006BFB3E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946640B-5F30-4EFB-A36F-8E0C9B4155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r>
              <a:rPr lang="en-US" altLang="en-US"/>
              <a:t>This slide contains steps to find the EIR funding opportunities on Grants.gov.  Once your find the EIR funding opportunity you want, you will also see the step by step instructions on how to submit your applications.  Take  few minutes to read the steps provided here. </a:t>
            </a:r>
          </a:p>
          <a:p>
            <a:pPr defTabSz="465138" eaLnBrk="1" hangingPunct="1"/>
            <a:endParaRPr lang="en-US" altLang="en-US"/>
          </a:p>
          <a:p>
            <a:pPr defTabSz="465138" eaLnBrk="1" hangingPunct="1"/>
            <a:r>
              <a:rPr lang="en-US" altLang="en-US"/>
              <a:t>Each application will be reviewed under the competition it was submitted under in the Grants.gov system, and only applications that are successfully submitted by the established deadline will be peer reviewed. Applicants should be careful that they download the intended EIR application package and that they submit their applications under the intended EIR competition.  </a:t>
            </a:r>
            <a:r>
              <a:rPr lang="en-US" altLang="en-US" b="1"/>
              <a:t> </a:t>
            </a:r>
          </a:p>
          <a:p>
            <a:pPr defTabSz="465138" eaLnBrk="1" hangingPunct="1"/>
            <a:endParaRPr lang="en-US" altLang="en-US"/>
          </a:p>
          <a:p>
            <a:pPr defTabSz="465138" eaLnBrk="1" hangingPunct="1"/>
            <a:endParaRPr lang="en-US" altLang="en-US"/>
          </a:p>
        </p:txBody>
      </p:sp>
      <p:sp>
        <p:nvSpPr>
          <p:cNvPr id="4" name="Slide Number Placeholder 3">
            <a:extLst>
              <a:ext uri="{FF2B5EF4-FFF2-40B4-BE49-F238E27FC236}">
                <a16:creationId xmlns:a16="http://schemas.microsoft.com/office/drawing/2014/main" id="{4A136209-4B83-4053-A430-84ECCE900F03}"/>
              </a:ext>
            </a:extLst>
          </p:cNvPr>
          <p:cNvSpPr>
            <a:spLocks noGrp="1"/>
          </p:cNvSpPr>
          <p:nvPr>
            <p:ph type="sldNum" sz="quarter" idx="5"/>
          </p:nvPr>
        </p:nvSpPr>
        <p:spPr/>
        <p:txBody>
          <a:bodyPr/>
          <a:lstStyle/>
          <a:p>
            <a:pPr>
              <a:defRPr/>
            </a:pPr>
            <a:fld id="{EF3C9EBA-6033-4C48-A303-A3875DA68B2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14BF3E2-9D40-4DA2-8CE8-3110D8FF67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542E1DF-3746-4E2C-8213-A8F21ED9B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Workspace is the online space on Grants.gov where you work on your grant application. </a:t>
            </a:r>
          </a:p>
          <a:p>
            <a:pPr eaLnBrk="1" hangingPunct="1"/>
            <a:endParaRPr lang="en-US" altLang="en-US"/>
          </a:p>
          <a:p>
            <a:pPr eaLnBrk="1" hangingPunct="1"/>
            <a:r>
              <a:rPr lang="en-US" altLang="en-US"/>
              <a:t>Workspace allows a team of registered Grants.gov applicants to use a shared online space for completing individual forms and submitting the final application. These forms can be filled out simultaneously by different users. Check out the resources listed on this slide for more information and training, etc. on using Workspace. </a:t>
            </a:r>
          </a:p>
          <a:p>
            <a:pPr eaLnBrk="1" hangingPunct="1"/>
            <a:endParaRPr lang="en-US" altLang="en-US"/>
          </a:p>
        </p:txBody>
      </p:sp>
      <p:sp>
        <p:nvSpPr>
          <p:cNvPr id="4" name="Slide Number Placeholder 3">
            <a:extLst>
              <a:ext uri="{FF2B5EF4-FFF2-40B4-BE49-F238E27FC236}">
                <a16:creationId xmlns:a16="http://schemas.microsoft.com/office/drawing/2014/main" id="{34DC4ABA-BA57-47D4-8A51-88905CBE618D}"/>
              </a:ext>
            </a:extLst>
          </p:cNvPr>
          <p:cNvSpPr>
            <a:spLocks noGrp="1"/>
          </p:cNvSpPr>
          <p:nvPr>
            <p:ph type="sldNum" sz="quarter" idx="5"/>
          </p:nvPr>
        </p:nvSpPr>
        <p:spPr/>
        <p:txBody>
          <a:bodyPr/>
          <a:lstStyle/>
          <a:p>
            <a:pPr>
              <a:defRPr/>
            </a:pPr>
            <a:fld id="{33E36CF5-B278-4243-9250-8D68484EADF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483E661-961C-46C7-9F58-023E068FD2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760EA5A-A3EB-4D8F-A97F-330582ADF7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ED1B8533-B53C-4B09-B1C9-5F884AA5B226}"/>
              </a:ext>
            </a:extLst>
          </p:cNvPr>
          <p:cNvSpPr>
            <a:spLocks noGrp="1"/>
          </p:cNvSpPr>
          <p:nvPr>
            <p:ph type="sldNum" sz="quarter" idx="5"/>
          </p:nvPr>
        </p:nvSpPr>
        <p:spPr/>
        <p:txBody>
          <a:bodyPr/>
          <a:lstStyle/>
          <a:p>
            <a:pPr>
              <a:defRPr/>
            </a:pPr>
            <a:fld id="{6D60B030-B53D-4F6D-A9DF-EDAD2EB645C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02B4E1C-EBB5-476F-81F1-C11E5078A4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3ACB4FE-A589-4E35-8006-26A0AB5436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r>
              <a:rPr lang="en-US" altLang="en-US"/>
              <a:t>Applications must be finished uploading, and be validated by the Grants.gov system, by 11:59:59pm, Eastern Time on the deadline date. Validation indicates if the submission was successful and may take up to two days. If the submitted application is deemed invalid due to an error, applicants may correct the error and resubmit only if the 11:59:59pm Eastern Time deadline has not passed. Applicants are encouraged to review the submission to be sure that the files transmitted correctly. Grants.gov may not catch all errors. Late submissions or modifications to the submitted application will not be accepted after the deadline.</a:t>
            </a:r>
          </a:p>
          <a:p>
            <a:pPr defTabSz="465138" eaLnBrk="1" hangingPunct="1"/>
            <a:endParaRPr lang="en-US" altLang="en-US"/>
          </a:p>
          <a:p>
            <a:pPr defTabSz="465138" eaLnBrk="1" hangingPunct="1"/>
            <a:r>
              <a:rPr lang="en-US" altLang="en-US"/>
              <a:t>NOTE: Applicants will receive multiple emails to confirm submission in Grants.gov, validation, and transmission to the Department of Education. Once the application is transmitted to the Department, applicants will receive a final email with a unique identifier called a PR Award Number. Use this number when making inquiries about the submitted application. Please review the email carefully to ensure that you submitted the application under the intended competition.</a:t>
            </a:r>
          </a:p>
          <a:p>
            <a:pPr defTabSz="465138" eaLnBrk="1" hangingPunct="1"/>
            <a:endParaRPr lang="en-US" altLang="en-US"/>
          </a:p>
          <a:p>
            <a:pPr defTabSz="465138" eaLnBrk="1" hangingPunct="1"/>
            <a:endParaRPr lang="en-US" altLang="en-US"/>
          </a:p>
        </p:txBody>
      </p:sp>
      <p:sp>
        <p:nvSpPr>
          <p:cNvPr id="4" name="Slide Number Placeholder 3">
            <a:extLst>
              <a:ext uri="{FF2B5EF4-FFF2-40B4-BE49-F238E27FC236}">
                <a16:creationId xmlns:a16="http://schemas.microsoft.com/office/drawing/2014/main" id="{8A23ECF6-7CE5-47D7-88CD-0A71D8676D00}"/>
              </a:ext>
            </a:extLst>
          </p:cNvPr>
          <p:cNvSpPr>
            <a:spLocks noGrp="1"/>
          </p:cNvSpPr>
          <p:nvPr>
            <p:ph type="sldNum" sz="quarter" idx="5"/>
          </p:nvPr>
        </p:nvSpPr>
        <p:spPr/>
        <p:txBody>
          <a:bodyPr/>
          <a:lstStyle/>
          <a:p>
            <a:pPr>
              <a:defRPr/>
            </a:pPr>
            <a:fld id="{348C0504-B7C3-4791-90F1-F856C958FE7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8FD245F-0225-4014-84EA-F736624C81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D2010F1-E1BD-48D4-8B57-9C8D0B5AF6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871DBD68-279A-4B23-A852-D23DF09AFAC3}"/>
              </a:ext>
            </a:extLst>
          </p:cNvPr>
          <p:cNvSpPr>
            <a:spLocks noGrp="1"/>
          </p:cNvSpPr>
          <p:nvPr>
            <p:ph type="sldNum" sz="quarter" idx="5"/>
          </p:nvPr>
        </p:nvSpPr>
        <p:spPr/>
        <p:txBody>
          <a:bodyPr/>
          <a:lstStyle/>
          <a:p>
            <a:pPr>
              <a:defRPr/>
            </a:pPr>
            <a:fld id="{DF8785B7-7A8E-4C7B-9037-908A05107CE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6694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55BB0A66-C7D9-4C69-9D92-00A526EC99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F63600FE-D8FC-42C5-A5EB-3DFB95343BDE}"/>
              </a:ext>
            </a:extLst>
          </p:cNvPr>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0404FB56-8391-4B53-AA38-DEACFDBF262D}" type="slidenum">
              <a:rPr lang="en-US"/>
              <a:pPr>
                <a:defRPr/>
              </a:pPr>
              <a:t>‹#›</a:t>
            </a:fld>
            <a:endParaRPr lang="en-US" dirty="0"/>
          </a:p>
        </p:txBody>
      </p:sp>
    </p:spTree>
    <p:extLst>
      <p:ext uri="{BB962C8B-B14F-4D97-AF65-F5344CB8AC3E}">
        <p14:creationId xmlns:p14="http://schemas.microsoft.com/office/powerpoint/2010/main" val="220025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Image of the U.S. Department of Education seal.&#10;">
            <a:extLst>
              <a:ext uri="{FF2B5EF4-FFF2-40B4-BE49-F238E27FC236}">
                <a16:creationId xmlns:a16="http://schemas.microsoft.com/office/drawing/2014/main" id="{0EA563DA-B0A5-4B87-A1FA-925BBCDB1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998E3578-5871-41E6-A925-F3FF41C468BE}"/>
              </a:ext>
            </a:extLst>
          </p:cNvPr>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9D3CCDD4-C73B-48CB-A305-C3A642C824D0}" type="slidenum">
              <a:rPr lang="en-US"/>
              <a:pPr>
                <a:defRPr/>
              </a:pPr>
              <a:t>‹#›</a:t>
            </a:fld>
            <a:endParaRPr lang="en-US" dirty="0"/>
          </a:p>
        </p:txBody>
      </p:sp>
    </p:spTree>
    <p:extLst>
      <p:ext uri="{BB962C8B-B14F-4D97-AF65-F5344CB8AC3E}">
        <p14:creationId xmlns:p14="http://schemas.microsoft.com/office/powerpoint/2010/main" val="270410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7010F13B-85EC-424E-988B-C2B707CA2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8FE95C54-D979-467E-B2F4-E202ACC73CBE}"/>
              </a:ext>
            </a:extLst>
          </p:cNvPr>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5A284E3B-F032-4E93-9C86-BF0C8335C24D}" type="slidenum">
              <a:rPr lang="en-US"/>
              <a:pPr>
                <a:defRPr/>
              </a:pPr>
              <a:t>‹#›</a:t>
            </a:fld>
            <a:endParaRPr lang="en-US" dirty="0"/>
          </a:p>
        </p:txBody>
      </p:sp>
    </p:spTree>
    <p:extLst>
      <p:ext uri="{BB962C8B-B14F-4D97-AF65-F5344CB8AC3E}">
        <p14:creationId xmlns:p14="http://schemas.microsoft.com/office/powerpoint/2010/main" val="298193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762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373027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16819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19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ese.ed.gov/offices/office-of-discretionary-grants-support-services/innovation-early-learning/education-innovation-and-research-eir/fy-2022-competi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mailto:eir@ed.gov"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blog.grants.gov/" TargetMode="External"/><Relationship Id="rId3" Type="http://schemas.openxmlformats.org/officeDocument/2006/relationships/hyperlink" Target="mailto:support@grants.gov" TargetMode="External"/><Relationship Id="rId7" Type="http://schemas.openxmlformats.org/officeDocument/2006/relationships/hyperlink" Target="http://www.grants.gov/web/grants/applicants/applicant-faq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grants.gov/help/html/help/GetStarted/Get_Started.htm" TargetMode="External"/><Relationship Id="rId5" Type="http://schemas.openxmlformats.org/officeDocument/2006/relationships/hyperlink" Target="https://www.grants.gov/web/grants/applicants/workspace-overview.html" TargetMode="External"/><Relationship Id="rId4" Type="http://schemas.openxmlformats.org/officeDocument/2006/relationships/hyperlink" Target="https://grants-portal.psc.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eir@ed.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sd.gov/fsd-gov/answer.do?sysparm_kbid=d2e67885db0d5f00b3257d321f96194b&amp;sysparm_search=kb001318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sa.gov/about-us/organization/federal-acquisition-service/office-of-systems-management/integrated-award-environment-iae/sam-updat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rants.gov/web/grants/applicants/workspace-overview.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blog.grants.gov/tag/grants-gov-workspace/" TargetMode="External"/><Relationship Id="rId5" Type="http://schemas.openxmlformats.org/officeDocument/2006/relationships/hyperlink" Target="https://www.grants.gov/help/html/help/ManageWorkspaces/Manage_Workspace.htm" TargetMode="External"/><Relationship Id="rId4" Type="http://schemas.openxmlformats.org/officeDocument/2006/relationships/hyperlink" Target="https://www.youtube.com/playlist?list=PLNSNGxQE7NWlibdjPYGOsZaG-ol0pBsx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upport@grant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CF38AE-803B-4A94-A949-EA1266505355}"/>
              </a:ext>
            </a:extLst>
          </p:cNvPr>
          <p:cNvSpPr>
            <a:spLocks noGrp="1"/>
          </p:cNvSpPr>
          <p:nvPr>
            <p:ph type="ctrTitle"/>
          </p:nvPr>
        </p:nvSpPr>
        <p:spPr>
          <a:xfrm>
            <a:off x="190500" y="3810000"/>
            <a:ext cx="8763000" cy="1200150"/>
          </a:xfrm>
        </p:spPr>
        <p:txBody>
          <a:bodyPr/>
          <a:lstStyle/>
          <a:p>
            <a:pPr eaLnBrk="1" fontAlgn="auto" hangingPunct="1">
              <a:spcAft>
                <a:spcPts val="0"/>
              </a:spcAft>
              <a:defRPr/>
            </a:pPr>
            <a:r>
              <a:rPr lang="en-US" sz="2900" dirty="0">
                <a:latin typeface="Arial" panose="020B0604020202020204" pitchFamily="34" charset="0"/>
                <a:cs typeface="Arial" panose="020B0604020202020204" pitchFamily="34" charset="0"/>
              </a:rPr>
              <a:t>Education Innovation and Research (EIR)</a:t>
            </a:r>
            <a:br>
              <a:rPr lang="en-US" sz="29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Applying in Grants.gov</a:t>
            </a:r>
          </a:p>
        </p:txBody>
      </p:sp>
      <p:sp>
        <p:nvSpPr>
          <p:cNvPr id="6" name="TextBox 1">
            <a:extLst>
              <a:ext uri="{FF2B5EF4-FFF2-40B4-BE49-F238E27FC236}">
                <a16:creationId xmlns:a16="http://schemas.microsoft.com/office/drawing/2014/main" id="{8CD6C103-2397-4225-9751-A0480ADA0EC0}"/>
              </a:ext>
            </a:extLst>
          </p:cNvPr>
          <p:cNvSpPr txBox="1"/>
          <p:nvPr/>
        </p:nvSpPr>
        <p:spPr>
          <a:xfrm>
            <a:off x="2335213" y="5334000"/>
            <a:ext cx="4473575" cy="1077913"/>
          </a:xfrm>
          <a:prstGeom prst="rect">
            <a:avLst/>
          </a:prstGeom>
          <a:noFill/>
        </p:spPr>
        <p:txBody>
          <a:bodyPr>
            <a:spAutoFit/>
          </a:bodyPr>
          <a:ls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a:lstStyle>
          <a:p>
            <a:pPr algn="ctr" eaLnBrk="1" hangingPunct="1">
              <a:defRPr/>
            </a:pPr>
            <a:r>
              <a:rPr lang="en-US" sz="1600" cap="all" dirty="0">
                <a:solidFill>
                  <a:srgbClr val="FFFFFF"/>
                </a:solidFill>
                <a:latin typeface="Arial" panose="020B0604020202020204" pitchFamily="34" charset="0"/>
                <a:cs typeface="Arial" panose="020B0604020202020204" pitchFamily="34" charset="0"/>
              </a:rPr>
              <a:t>NOTE: THESE SLIDES ARE INTENDED AS GUIDANCE ONLY. PLEASE REFER TO THE OFFICIAL NOTICES AS THEY ARE PUBLISHED IN THE </a:t>
            </a:r>
            <a:r>
              <a:rPr lang="en-US" sz="1600" i="1" cap="all" dirty="0">
                <a:solidFill>
                  <a:srgbClr val="FFFFFF"/>
                </a:solidFill>
                <a:latin typeface="Arial" panose="020B0604020202020204" pitchFamily="34" charset="0"/>
                <a:cs typeface="Arial" panose="020B0604020202020204" pitchFamily="34" charset="0"/>
              </a:rPr>
              <a:t>FEDERAL REGISTER</a:t>
            </a:r>
            <a:r>
              <a:rPr lang="en-US" sz="1600" cap="all" dirty="0">
                <a:solidFill>
                  <a:srgbClr val="FFFFFF"/>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F0DB-835F-4F1B-A6F4-EA80C97E6950}"/>
              </a:ext>
            </a:extLst>
          </p:cNvPr>
          <p:cNvSpPr>
            <a:spLocks noGrp="1"/>
          </p:cNvSpPr>
          <p:nvPr>
            <p:ph type="title"/>
          </p:nvPr>
        </p:nvSpPr>
        <p:spPr>
          <a:xfrm>
            <a:off x="457200" y="228600"/>
            <a:ext cx="8229600" cy="563563"/>
          </a:xfrm>
        </p:spPr>
        <p:txBody>
          <a:bodyPr/>
          <a:lstStyle/>
          <a:p>
            <a:pPr algn="ctr" eaLnBrk="1" hangingPunct="1">
              <a:defRPr/>
            </a:pPr>
            <a:r>
              <a:rPr lang="en-US" dirty="0">
                <a:solidFill>
                  <a:srgbClr val="0070C0"/>
                </a:solidFill>
                <a:latin typeface="Arial" panose="020B0604020202020204" pitchFamily="34" charset="0"/>
                <a:cs typeface="Arial" panose="020B0604020202020204" pitchFamily="34" charset="0"/>
              </a:rPr>
              <a:t>EIR Competition Resources</a:t>
            </a:r>
          </a:p>
        </p:txBody>
      </p:sp>
      <p:sp>
        <p:nvSpPr>
          <p:cNvPr id="24579" name="Content Placeholder 2">
            <a:extLst>
              <a:ext uri="{FF2B5EF4-FFF2-40B4-BE49-F238E27FC236}">
                <a16:creationId xmlns:a16="http://schemas.microsoft.com/office/drawing/2014/main" id="{75BC4CD2-278E-48E8-B07A-4AF985874C59}"/>
              </a:ext>
            </a:extLst>
          </p:cNvPr>
          <p:cNvSpPr>
            <a:spLocks noGrp="1" noChangeArrowheads="1"/>
          </p:cNvSpPr>
          <p:nvPr>
            <p:ph idx="1"/>
          </p:nvPr>
        </p:nvSpPr>
        <p:spPr bwMode="auto">
          <a:xfrm>
            <a:off x="450850" y="1143000"/>
            <a:ext cx="8458200" cy="505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685800" indent="-4572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rPr>
              <a:t>Education Innovation and Research </a:t>
            </a:r>
            <a:r>
              <a:rPr lang="en-US" altLang="en-US" sz="2600">
                <a:latin typeface="Arial" panose="020B0604020202020204" pitchFamily="34" charset="0"/>
                <a:ea typeface="Tw Cen MT" panose="020B0602020104020603" pitchFamily="34" charset="0"/>
                <a:cs typeface="Arial" panose="020B0604020202020204" pitchFamily="34" charset="0"/>
                <a:hlinkClick r:id="rId3"/>
              </a:rPr>
              <a:t>(EIR) competition website:</a:t>
            </a:r>
            <a:endParaRPr lang="en-US" altLang="en-US" sz="2600">
              <a:latin typeface="Arial" panose="020B0604020202020204" pitchFamily="34" charset="0"/>
              <a:ea typeface="Tw Cen MT" panose="020B0602020104020603" pitchFamily="34" charset="0"/>
              <a:cs typeface="Arial" panose="020B0604020202020204" pitchFamily="34" charset="0"/>
            </a:endParaRPr>
          </a:p>
          <a:p>
            <a:pPr marL="1260475" lvl="1" indent="-457200" eaLnBrk="1" hangingPunct="1">
              <a:buClr>
                <a:srgbClr val="0070C0"/>
              </a:buClr>
              <a:buFont typeface="Wingdings" panose="05000000000000000000" pitchFamily="2" charset="2"/>
              <a:buChar char="§"/>
            </a:pPr>
            <a:r>
              <a:rPr lang="en-US" altLang="en-US" sz="2600">
                <a:latin typeface="Arial" panose="020B0604020202020204" pitchFamily="34" charset="0"/>
                <a:ea typeface="Tw Cen MT" panose="020B0602020104020603" pitchFamily="34" charset="0"/>
                <a:cs typeface="Arial" panose="020B0604020202020204" pitchFamily="34" charset="0"/>
              </a:rPr>
              <a:t>Notices Inviting Applications</a:t>
            </a:r>
          </a:p>
          <a:p>
            <a:pPr marL="1260475" lvl="1" indent="-457200" eaLnBrk="1" hangingPunct="1">
              <a:buClr>
                <a:srgbClr val="0070C0"/>
              </a:buClr>
              <a:buFont typeface="Wingdings" panose="05000000000000000000" pitchFamily="2" charset="2"/>
              <a:buChar char="§"/>
            </a:pPr>
            <a:r>
              <a:rPr lang="en-US" altLang="en-US" sz="2600">
                <a:latin typeface="Arial" panose="020B0604020202020204" pitchFamily="34" charset="0"/>
                <a:ea typeface="Tw Cen MT" panose="020B0602020104020603" pitchFamily="34" charset="0"/>
                <a:cs typeface="Arial" panose="020B0604020202020204" pitchFamily="34" charset="0"/>
              </a:rPr>
              <a:t>Application Packages</a:t>
            </a:r>
          </a:p>
          <a:p>
            <a:pPr marL="1260475" lvl="1" indent="-457200" eaLnBrk="1" hangingPunct="1">
              <a:buClr>
                <a:srgbClr val="0070C0"/>
              </a:buClr>
              <a:buFont typeface="Wingdings" panose="05000000000000000000" pitchFamily="2" charset="2"/>
              <a:buChar char="§"/>
            </a:pPr>
            <a:r>
              <a:rPr lang="en-US" altLang="en-US" sz="2600">
                <a:latin typeface="Arial" panose="020B0604020202020204" pitchFamily="34" charset="0"/>
                <a:ea typeface="Tw Cen MT" panose="020B0602020104020603" pitchFamily="34" charset="0"/>
                <a:cs typeface="Arial" panose="020B0604020202020204" pitchFamily="34" charset="0"/>
              </a:rPr>
              <a:t>Informational PowerPoints</a:t>
            </a:r>
          </a:p>
          <a:p>
            <a:pPr marL="1260475" lvl="1" indent="-457200" eaLnBrk="1" hangingPunct="1">
              <a:buClr>
                <a:srgbClr val="0070C0"/>
              </a:buClr>
              <a:buFont typeface="Wingdings" panose="05000000000000000000" pitchFamily="2" charset="2"/>
              <a:buChar char="§"/>
            </a:pPr>
            <a:r>
              <a:rPr lang="en-US" altLang="en-US" sz="2600">
                <a:latin typeface="Arial" panose="020B0604020202020204" pitchFamily="34" charset="0"/>
                <a:ea typeface="Tw Cen MT" panose="020B0602020104020603" pitchFamily="34" charset="0"/>
                <a:cs typeface="Arial" panose="020B0604020202020204" pitchFamily="34" charset="0"/>
              </a:rPr>
              <a:t>Grants.gov Applicant General Overview and PowerPoint</a:t>
            </a:r>
          </a:p>
          <a:p>
            <a:pPr marL="685800" indent="-4572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rPr>
              <a:t>EIR email:  </a:t>
            </a:r>
            <a:r>
              <a:rPr lang="en-US" altLang="en-US" sz="2600">
                <a:latin typeface="Arial" panose="020B0604020202020204" pitchFamily="34" charset="0"/>
                <a:ea typeface="Tw Cen MT" panose="020B0602020104020603" pitchFamily="34" charset="0"/>
                <a:cs typeface="Arial" panose="020B0604020202020204" pitchFamily="34" charset="0"/>
                <a:hlinkClick r:id="rId4"/>
              </a:rPr>
              <a:t>eir@ed.gov</a:t>
            </a:r>
            <a:r>
              <a:rPr lang="en-US" altLang="en-US" sz="2600">
                <a:latin typeface="Arial" panose="020B0604020202020204" pitchFamily="34" charset="0"/>
                <a:ea typeface="Tw Cen MT" panose="020B0602020104020603" pitchFamily="34" charset="0"/>
                <a:cs typeface="Arial" panose="020B0604020202020204" pitchFamily="34" charset="0"/>
              </a:rPr>
              <a:t> </a:t>
            </a:r>
          </a:p>
          <a:p>
            <a:pPr marL="685800" indent="-4572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rPr>
              <a:t>EIR phone:  (202) 453-7122</a:t>
            </a:r>
          </a:p>
          <a:p>
            <a:pPr marL="685800" indent="-4572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rPr>
              <a:t>Grants.gov phone: 1-800-518-4726</a:t>
            </a:r>
          </a:p>
        </p:txBody>
      </p:sp>
      <p:sp>
        <p:nvSpPr>
          <p:cNvPr id="24580" name="Slide Number Placeholder 4">
            <a:extLst>
              <a:ext uri="{FF2B5EF4-FFF2-40B4-BE49-F238E27FC236}">
                <a16:creationId xmlns:a16="http://schemas.microsoft.com/office/drawing/2014/main" id="{1FC07D18-3100-4B7D-B0A7-FF4CE2D5AA2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7AD72EB6-8296-4001-B8FF-39E8CAA782AA}" type="slidenum">
              <a:rPr lang="en-US" altLang="en-US" smtClean="0">
                <a:solidFill>
                  <a:srgbClr val="666666"/>
                </a:solidFill>
              </a:rPr>
              <a:pPr fontAlgn="base">
                <a:spcBef>
                  <a:spcPct val="0"/>
                </a:spcBef>
                <a:spcAft>
                  <a:spcPct val="0"/>
                </a:spcAft>
              </a:pPr>
              <a:t>10</a:t>
            </a:fld>
            <a:endParaRPr lang="en-US" altLang="en-US">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779-EE8D-4C18-8456-57AC4C79DC08}"/>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Grants.gov Applicant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support &amp; Resources</a:t>
            </a:r>
          </a:p>
        </p:txBody>
      </p:sp>
      <p:sp>
        <p:nvSpPr>
          <p:cNvPr id="3" name="Content Placeholder 2">
            <a:extLst>
              <a:ext uri="{FF2B5EF4-FFF2-40B4-BE49-F238E27FC236}">
                <a16:creationId xmlns:a16="http://schemas.microsoft.com/office/drawing/2014/main" id="{D6DBA68B-F5F2-4C56-B7AA-4EBF5CCEC4C6}"/>
              </a:ext>
            </a:extLst>
          </p:cNvPr>
          <p:cNvSpPr>
            <a:spLocks noGrp="1"/>
          </p:cNvSpPr>
          <p:nvPr>
            <p:ph idx="1"/>
          </p:nvPr>
        </p:nvSpPr>
        <p:spPr>
          <a:xfrm>
            <a:off x="304800" y="1493838"/>
            <a:ext cx="8610600" cy="4754562"/>
          </a:xfrm>
        </p:spPr>
        <p:txBody>
          <a:bodyPr/>
          <a:lstStyle/>
          <a:p>
            <a:pPr marL="342900" lvl="1" indent="-342900" defTabSz="914400" eaLnBrk="1" hangingPunct="1">
              <a:spcBef>
                <a:spcPts val="0"/>
              </a:spcBef>
              <a:spcAft>
                <a:spcPts val="600"/>
              </a:spcAft>
              <a:buClrTx/>
              <a:buFont typeface="+mj-lt"/>
              <a:buNone/>
              <a:defRPr/>
            </a:pPr>
            <a:r>
              <a:rPr lang="en-US" sz="1800" dirty="0">
                <a:latin typeface="Arial" panose="020B0604020202020204" pitchFamily="34" charset="0"/>
                <a:cs typeface="Arial" panose="020B0604020202020204" pitchFamily="34" charset="0"/>
              </a:rPr>
              <a:t>Support Center </a:t>
            </a:r>
          </a:p>
          <a:p>
            <a:pPr marL="274320" lvl="1" indent="-182880" defTabSz="914400" eaLnBrk="1" hangingPunct="1">
              <a:spcBef>
                <a:spcPts val="0"/>
              </a:spcBef>
              <a:spcAft>
                <a:spcPts val="600"/>
              </a:spcAft>
              <a:buClrTx/>
              <a:buFontTx/>
              <a:buChar char="•"/>
              <a:defRPr/>
            </a:pPr>
            <a:r>
              <a:rPr lang="en-US" sz="1800" dirty="0">
                <a:latin typeface="Arial" panose="020B0604020202020204" pitchFamily="34" charset="0"/>
                <a:cs typeface="Arial" panose="020B0604020202020204" pitchFamily="34" charset="0"/>
              </a:rPr>
              <a:t>Support available 24/7; closed on Federal holidays</a:t>
            </a:r>
          </a:p>
          <a:p>
            <a:pPr marL="274320" lvl="1" indent="-182880" defTabSz="914400" eaLnBrk="1" hangingPunct="1">
              <a:spcBef>
                <a:spcPts val="0"/>
              </a:spcBef>
              <a:spcAft>
                <a:spcPts val="600"/>
              </a:spcAft>
              <a:buClrTx/>
              <a:buFontTx/>
              <a:buChar char="•"/>
              <a:defRPr/>
            </a:pPr>
            <a:r>
              <a:rPr lang="en-US" sz="1800" dirty="0">
                <a:latin typeface="Arial" panose="020B0604020202020204" pitchFamily="34" charset="0"/>
                <a:cs typeface="Arial" panose="020B0604020202020204" pitchFamily="34" charset="0"/>
              </a:rPr>
              <a:t>Email: </a:t>
            </a:r>
            <a:r>
              <a:rPr lang="en-US" sz="1800" dirty="0">
                <a:latin typeface="Arial" panose="020B0604020202020204" pitchFamily="34" charset="0"/>
                <a:cs typeface="Arial" panose="020B0604020202020204" pitchFamily="34" charset="0"/>
                <a:hlinkClick r:id="rId3"/>
              </a:rPr>
              <a:t>support@grants.gov</a:t>
            </a:r>
            <a:endParaRPr lang="en-US" sz="1800" dirty="0">
              <a:latin typeface="Arial" panose="020B0604020202020204" pitchFamily="34" charset="0"/>
              <a:cs typeface="Arial" panose="020B0604020202020204" pitchFamily="34" charset="0"/>
            </a:endParaRPr>
          </a:p>
          <a:p>
            <a:pPr marL="274320" lvl="1" indent="-182880" defTabSz="914400" eaLnBrk="1" hangingPunct="1">
              <a:spcBef>
                <a:spcPts val="0"/>
              </a:spcBef>
              <a:spcAft>
                <a:spcPts val="600"/>
              </a:spcAft>
              <a:buClrTx/>
              <a:buFontTx/>
              <a:buChar char="•"/>
              <a:defRPr/>
            </a:pPr>
            <a:r>
              <a:rPr lang="en-US" sz="1800" dirty="0">
                <a:latin typeface="Arial" panose="020B0604020202020204" pitchFamily="34" charset="0"/>
                <a:cs typeface="Arial" panose="020B0604020202020204" pitchFamily="34" charset="0"/>
              </a:rPr>
              <a:t>Toll-Free Phone Number: 1-800-518-4726</a:t>
            </a:r>
          </a:p>
          <a:p>
            <a:pPr marL="274320" lvl="1" indent="-182880" defTabSz="914400" eaLnBrk="1" hangingPunct="1">
              <a:spcBef>
                <a:spcPts val="0"/>
              </a:spcBef>
              <a:spcAft>
                <a:spcPts val="600"/>
              </a:spcAft>
              <a:buClrTx/>
              <a:buFontTx/>
              <a:buChar char="•"/>
              <a:defRPr/>
            </a:pPr>
            <a:r>
              <a:rPr lang="en-US" sz="1800" dirty="0">
                <a:latin typeface="Arial" panose="020B0604020202020204" pitchFamily="34" charset="0"/>
                <a:cs typeface="Arial" panose="020B0604020202020204" pitchFamily="34" charset="0"/>
              </a:rPr>
              <a:t>International Callers: 1-606-545-5035   </a:t>
            </a:r>
          </a:p>
          <a:p>
            <a:pPr marL="274320" lvl="1" indent="-182880" eaLnBrk="1" hangingPunct="1">
              <a:spcBef>
                <a:spcPts val="0"/>
              </a:spcBef>
              <a:spcAft>
                <a:spcPts val="600"/>
              </a:spcAft>
              <a:buFontTx/>
              <a:buChar char="•"/>
              <a:defRPr/>
            </a:pPr>
            <a:r>
              <a:rPr lang="en-US" sz="1800" dirty="0">
                <a:latin typeface="Arial" panose="020B0604020202020204" pitchFamily="34" charset="0"/>
                <a:cs typeface="Arial" panose="020B0604020202020204" pitchFamily="34" charset="0"/>
              </a:rPr>
              <a:t>Grants.gov Self-Service Web Portal: </a:t>
            </a:r>
            <a:r>
              <a:rPr lang="en-US" sz="1800" dirty="0">
                <a:latin typeface="Arial" panose="020B0604020202020204" pitchFamily="34" charset="0"/>
                <a:cs typeface="Arial" panose="020B0604020202020204" pitchFamily="34" charset="0"/>
                <a:hlinkClick r:id="rId4"/>
              </a:rPr>
              <a:t>https://grants-portal.psc.gov</a:t>
            </a:r>
            <a:endParaRPr lang="en-US" sz="1800" dirty="0">
              <a:latin typeface="Arial" panose="020B0604020202020204" pitchFamily="34" charset="0"/>
              <a:cs typeface="Arial" panose="020B0604020202020204" pitchFamily="34" charset="0"/>
            </a:endParaRPr>
          </a:p>
          <a:p>
            <a:pPr marL="342900" indent="-342900" defTabSz="914400" eaLnBrk="1" hangingPunct="1">
              <a:spcBef>
                <a:spcPts val="1200"/>
              </a:spcBef>
              <a:spcAft>
                <a:spcPts val="600"/>
              </a:spcAft>
              <a:buClrTx/>
              <a:buFont typeface="+mj-lt"/>
              <a:buNone/>
              <a:defRPr/>
            </a:pPr>
            <a:r>
              <a:rPr lang="en-US" sz="1800" dirty="0">
                <a:latin typeface="Arial" panose="020B0604020202020204" pitchFamily="34" charset="0"/>
                <a:cs typeface="Arial" panose="020B0604020202020204" pitchFamily="34" charset="0"/>
              </a:rPr>
              <a:t>Additional Resources </a:t>
            </a:r>
          </a:p>
          <a:p>
            <a:pPr marL="274320" indent="-182880" eaLnBrk="1" hangingPunct="1">
              <a:spcBef>
                <a:spcPts val="0"/>
              </a:spcBef>
              <a:spcAft>
                <a:spcPts val="600"/>
              </a:spcAft>
              <a:buClr>
                <a:srgbClr val="0070C0"/>
              </a:buClr>
              <a:defRPr/>
            </a:pPr>
            <a:r>
              <a:rPr lang="en-US" sz="1800" dirty="0">
                <a:latin typeface="Arial" panose="020B0604020202020204" pitchFamily="34" charset="0"/>
                <a:cs typeface="Arial" panose="020B0604020202020204" pitchFamily="34" charset="0"/>
              </a:rPr>
              <a:t> Workspace Overview: </a:t>
            </a:r>
            <a:r>
              <a:rPr lang="en-US" sz="1800" dirty="0">
                <a:latin typeface="Arial" panose="020B0604020202020204" pitchFamily="34" charset="0"/>
                <a:cs typeface="Arial" panose="020B0604020202020204" pitchFamily="34" charset="0"/>
                <a:hlinkClick r:id="rId5"/>
              </a:rPr>
              <a:t>https://www.grants.gov/web/grants/applicants/workspace-overview.html</a:t>
            </a:r>
            <a:r>
              <a:rPr lang="en-US" sz="1800" dirty="0">
                <a:latin typeface="Arial" panose="020B0604020202020204" pitchFamily="34" charset="0"/>
                <a:cs typeface="Arial" panose="020B0604020202020204" pitchFamily="34" charset="0"/>
              </a:rPr>
              <a:t> </a:t>
            </a:r>
          </a:p>
          <a:p>
            <a:pPr marL="274320" indent="-182880" eaLnBrk="1" hangingPunct="1">
              <a:spcBef>
                <a:spcPts val="0"/>
              </a:spcBef>
              <a:spcAft>
                <a:spcPts val="600"/>
              </a:spcAft>
              <a:buClr>
                <a:srgbClr val="0070C0"/>
              </a:buClr>
              <a:defRPr/>
            </a:pPr>
            <a:r>
              <a:rPr lang="en-US" sz="1800" dirty="0">
                <a:latin typeface="Arial" panose="020B0604020202020204" pitchFamily="34" charset="0"/>
                <a:cs typeface="Arial" panose="020B0604020202020204" pitchFamily="34" charset="0"/>
              </a:rPr>
              <a:t> Online User Guide: </a:t>
            </a:r>
            <a:r>
              <a:rPr lang="en-US" sz="1800" dirty="0">
                <a:latin typeface="Arial" panose="020B0604020202020204" pitchFamily="34" charset="0"/>
                <a:cs typeface="Arial" panose="020B0604020202020204" pitchFamily="34" charset="0"/>
                <a:hlinkClick r:id="rId6"/>
              </a:rPr>
              <a:t>https://www.grants.gov/help/html/help/GetStarted/Get_Started.htm</a:t>
            </a:r>
            <a:r>
              <a:rPr lang="en-US" sz="1800" dirty="0">
                <a:latin typeface="Arial" panose="020B0604020202020204" pitchFamily="34" charset="0"/>
                <a:cs typeface="Arial" panose="020B0604020202020204" pitchFamily="34" charset="0"/>
              </a:rPr>
              <a:t> </a:t>
            </a:r>
          </a:p>
          <a:p>
            <a:pPr marL="274320" indent="-182880" eaLnBrk="1" hangingPunct="1">
              <a:spcBef>
                <a:spcPts val="0"/>
              </a:spcBef>
              <a:spcAft>
                <a:spcPts val="600"/>
              </a:spcAft>
              <a:buClr>
                <a:srgbClr val="0070C0"/>
              </a:buClr>
              <a:defRPr/>
            </a:pPr>
            <a:r>
              <a:rPr lang="en-US" sz="1800" dirty="0">
                <a:latin typeface="Arial" panose="020B0604020202020204" pitchFamily="34" charset="0"/>
                <a:cs typeface="Arial" panose="020B0604020202020204" pitchFamily="34" charset="0"/>
              </a:rPr>
              <a:t> FAQs: </a:t>
            </a:r>
            <a:r>
              <a:rPr lang="en-US" sz="1800" dirty="0">
                <a:latin typeface="Arial" panose="020B0604020202020204" pitchFamily="34" charset="0"/>
                <a:cs typeface="Arial" panose="020B0604020202020204" pitchFamily="34" charset="0"/>
                <a:hlinkClick r:id="rId7"/>
              </a:rPr>
              <a:t>http://www.grants.gov/web/grants/applicants/applicant-faqs.html</a:t>
            </a:r>
            <a:endParaRPr lang="en-US" sz="1800" dirty="0">
              <a:latin typeface="Arial" panose="020B0604020202020204" pitchFamily="34" charset="0"/>
              <a:cs typeface="Arial" panose="020B0604020202020204" pitchFamily="34" charset="0"/>
            </a:endParaRPr>
          </a:p>
          <a:p>
            <a:pPr marL="274320" indent="-182880" eaLnBrk="1" hangingPunct="1">
              <a:spcBef>
                <a:spcPts val="0"/>
              </a:spcBef>
              <a:spcAft>
                <a:spcPts val="600"/>
              </a:spcAft>
              <a:buClr>
                <a:srgbClr val="0070C0"/>
              </a:buClr>
              <a:defRPr/>
            </a:pPr>
            <a:r>
              <a:rPr lang="en-US" sz="1800" dirty="0">
                <a:latin typeface="Arial" panose="020B0604020202020204" pitchFamily="34" charset="0"/>
                <a:cs typeface="Arial" panose="020B0604020202020204" pitchFamily="34" charset="0"/>
              </a:rPr>
              <a:t> Blog: </a:t>
            </a:r>
            <a:r>
              <a:rPr lang="en-US" sz="1800" dirty="0">
                <a:latin typeface="Arial" panose="020B0604020202020204" pitchFamily="34" charset="0"/>
                <a:cs typeface="Arial" panose="020B0604020202020204" pitchFamily="34" charset="0"/>
                <a:hlinkClick r:id="rId8"/>
              </a:rPr>
              <a:t>https://blog.grants.gov/</a:t>
            </a:r>
            <a:r>
              <a:rPr lang="en-US" sz="1800" dirty="0">
                <a:latin typeface="Arial" panose="020B0604020202020204" pitchFamily="34" charset="0"/>
                <a:cs typeface="Arial" panose="020B0604020202020204" pitchFamily="34" charset="0"/>
              </a:rPr>
              <a:t> </a:t>
            </a:r>
          </a:p>
          <a:p>
            <a:pPr marL="228600" indent="0" eaLnBrk="1" hangingPunct="1">
              <a:buFont typeface="+mj-lt"/>
              <a:buNone/>
              <a:defRPr/>
            </a:pPr>
            <a:endParaRPr lang="en-US" sz="1700" dirty="0"/>
          </a:p>
        </p:txBody>
      </p:sp>
      <p:sp>
        <p:nvSpPr>
          <p:cNvPr id="26628" name="Slide Number Placeholder 4">
            <a:extLst>
              <a:ext uri="{FF2B5EF4-FFF2-40B4-BE49-F238E27FC236}">
                <a16:creationId xmlns:a16="http://schemas.microsoft.com/office/drawing/2014/main" id="{2EF31D85-60A2-4358-8637-7C039E1F069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15F12451-5927-49E4-A1CE-298DC8C0F404}" type="slidenum">
              <a:rPr lang="en-US" altLang="en-US" smtClean="0">
                <a:solidFill>
                  <a:srgbClr val="666666"/>
                </a:solidFill>
              </a:rPr>
              <a:pPr fontAlgn="base">
                <a:spcBef>
                  <a:spcPct val="0"/>
                </a:spcBef>
                <a:spcAft>
                  <a:spcPct val="0"/>
                </a:spcAft>
              </a:pPr>
              <a:t>11</a:t>
            </a:fld>
            <a:endParaRPr lang="en-US" altLang="en-US">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0D04B-D04F-46DA-B2FB-5217F062B82A}"/>
              </a:ext>
            </a:extLst>
          </p:cNvPr>
          <p:cNvSpPr>
            <a:spLocks noGrp="1"/>
          </p:cNvSpPr>
          <p:nvPr>
            <p:ph type="ctrTitle"/>
          </p:nvPr>
        </p:nvSpPr>
        <p:spPr>
          <a:xfrm>
            <a:off x="169863" y="3733800"/>
            <a:ext cx="8763000" cy="1066800"/>
          </a:xfrm>
        </p:spPr>
        <p:txBody>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Thank you!</a:t>
            </a:r>
          </a:p>
        </p:txBody>
      </p:sp>
      <p:sp>
        <p:nvSpPr>
          <p:cNvPr id="6" name="Subtitle 4">
            <a:extLst>
              <a:ext uri="{FF2B5EF4-FFF2-40B4-BE49-F238E27FC236}">
                <a16:creationId xmlns:a16="http://schemas.microsoft.com/office/drawing/2014/main" id="{EF37CBE9-4BA4-4A55-964B-7C6639DF0857}"/>
              </a:ext>
            </a:extLst>
          </p:cNvPr>
          <p:cNvSpPr>
            <a:spLocks noGrp="1"/>
          </p:cNvSpPr>
          <p:nvPr>
            <p:ph type="subTitle" idx="1"/>
          </p:nvPr>
        </p:nvSpPr>
        <p:spPr/>
        <p:txBody>
          <a:bodyPr lIns="91440" tIns="45720" rIns="91440" bIns="45720" anchor="t"/>
          <a:lstStyle/>
          <a:p>
            <a:pPr marL="22860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EIR email:  </a:t>
            </a:r>
            <a:r>
              <a:rPr lang="en-US" dirty="0">
                <a:latin typeface="Arial" panose="020B0604020202020204" pitchFamily="34" charset="0"/>
                <a:cs typeface="Arial" panose="020B0604020202020204" pitchFamily="34" charset="0"/>
                <a:hlinkClick r:id="rId4"/>
              </a:rPr>
              <a:t>eir@ed.gov</a:t>
            </a:r>
            <a:r>
              <a:rPr lang="en-US" dirty="0">
                <a:latin typeface="Arial" panose="020B0604020202020204" pitchFamily="34" charset="0"/>
                <a:cs typeface="Arial" panose="020B0604020202020204" pitchFamily="34" charset="0"/>
              </a:rPr>
              <a:t> </a:t>
            </a:r>
          </a:p>
          <a:p>
            <a:pPr marL="228600" eaLnBrk="1" fontAlgn="auto" hangingPunct="1">
              <a:spcAft>
                <a:spcPts val="0"/>
              </a:spcAft>
              <a:buFont typeface="Arial" charset="0"/>
              <a:buNone/>
              <a:defRPr/>
            </a:pPr>
            <a:r>
              <a:rPr lang="en-US" dirty="0">
                <a:latin typeface="Arial" panose="020B0604020202020204" pitchFamily="34" charset="0"/>
                <a:cs typeface="Arial" panose="020B0604020202020204" pitchFamily="34" charset="0"/>
              </a:rPr>
              <a:t>EIR phone:  (202) 453-7122</a:t>
            </a:r>
          </a:p>
          <a:p>
            <a:pPr eaLnBrk="1" fontAlgn="auto" hangingPunct="1">
              <a:spcAft>
                <a:spcPts val="0"/>
              </a:spcAft>
              <a:buFont typeface="Arial"/>
              <a:buNone/>
              <a:defRPr/>
            </a:pPr>
            <a:endParaRPr lang="en-US" dirty="0"/>
          </a:p>
          <a:p>
            <a:pPr eaLnBrk="1" fontAlgn="auto" hangingPunct="1">
              <a:spcAft>
                <a:spcPts val="0"/>
              </a:spcAft>
              <a:buFont typeface="Arial"/>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E5D3-32BF-4768-AA15-E0E1DF8992E6}"/>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Registering for Grants.gov</a:t>
            </a:r>
          </a:p>
        </p:txBody>
      </p:sp>
      <p:sp>
        <p:nvSpPr>
          <p:cNvPr id="8195" name="Content Placeholder 2">
            <a:extLst>
              <a:ext uri="{FF2B5EF4-FFF2-40B4-BE49-F238E27FC236}">
                <a16:creationId xmlns:a16="http://schemas.microsoft.com/office/drawing/2014/main" id="{CFFDCFD6-891B-47FE-84B2-635D6E6EC330}"/>
              </a:ext>
            </a:extLst>
          </p:cNvPr>
          <p:cNvSpPr>
            <a:spLocks noGrp="1" noChangeArrowheads="1"/>
          </p:cNvSpPr>
          <p:nvPr>
            <p:ph idx="1"/>
          </p:nvPr>
        </p:nvSpPr>
        <p:spPr bwMode="auto">
          <a:xfrm>
            <a:off x="190500" y="1143000"/>
            <a:ext cx="8763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Clr>
                <a:srgbClr val="0070C0"/>
              </a:buClr>
              <a:buFont typeface="Arial" panose="020B0604020202020204" pitchFamily="34" charset="0"/>
              <a:buChar char="•"/>
            </a:pPr>
            <a:r>
              <a:rPr lang="en-US" altLang="en-US" sz="2500">
                <a:latin typeface="Arial" panose="020B0604020202020204" pitchFamily="34" charset="0"/>
                <a:cs typeface="Arial" panose="020B0604020202020204" pitchFamily="34" charset="0"/>
              </a:rPr>
              <a:t>The EIR Grant Program</a:t>
            </a:r>
            <a:r>
              <a:rPr lang="en-US" altLang="en-US" sz="2500" b="1" u="sng">
                <a:latin typeface="Arial" panose="020B0604020202020204" pitchFamily="34" charset="0"/>
                <a:cs typeface="Arial" panose="020B0604020202020204" pitchFamily="34" charset="0"/>
              </a:rPr>
              <a:t> requires </a:t>
            </a:r>
            <a:r>
              <a:rPr lang="en-US" altLang="en-US" sz="2500">
                <a:latin typeface="Arial" panose="020B0604020202020204" pitchFamily="34" charset="0"/>
                <a:cs typeface="Arial" panose="020B0604020202020204" pitchFamily="34" charset="0"/>
              </a:rPr>
              <a:t>the electronic submission of applications--specific requirements and instructions can be found in the </a:t>
            </a:r>
            <a:r>
              <a:rPr lang="en-US" altLang="en-US" sz="2500" i="1">
                <a:latin typeface="Arial" panose="020B0604020202020204" pitchFamily="34" charset="0"/>
                <a:cs typeface="Arial" panose="020B0604020202020204" pitchFamily="34" charset="0"/>
              </a:rPr>
              <a:t>Federal Register </a:t>
            </a:r>
            <a:r>
              <a:rPr lang="en-US" altLang="en-US" sz="2500">
                <a:latin typeface="Arial" panose="020B0604020202020204" pitchFamily="34" charset="0"/>
                <a:cs typeface="Arial" panose="020B0604020202020204" pitchFamily="34" charset="0"/>
              </a:rPr>
              <a:t>notice. </a:t>
            </a:r>
          </a:p>
          <a:p>
            <a:pPr marL="593725" indent="-365125" eaLnBrk="1" hangingPunct="1">
              <a:buClr>
                <a:srgbClr val="0070C0"/>
              </a:buClr>
              <a:buFont typeface="Arial" panose="020B0604020202020204" pitchFamily="34" charset="0"/>
              <a:buChar char="•"/>
            </a:pPr>
            <a:r>
              <a:rPr lang="en-US" altLang="en-US" sz="2500">
                <a:latin typeface="Arial" panose="020B0604020202020204" pitchFamily="34" charset="0"/>
                <a:ea typeface="Tw Cen MT" panose="020B0602020104020603" pitchFamily="34" charset="0"/>
                <a:cs typeface="Arial" panose="020B0604020202020204" pitchFamily="34" charset="0"/>
              </a:rPr>
              <a:t>Applicants </a:t>
            </a:r>
            <a:r>
              <a:rPr lang="en-US" altLang="en-US" sz="2500" b="1">
                <a:latin typeface="Arial" panose="020B0604020202020204" pitchFamily="34" charset="0"/>
                <a:ea typeface="Tw Cen MT" panose="020B0602020104020603" pitchFamily="34" charset="0"/>
                <a:cs typeface="Arial" panose="020B0604020202020204" pitchFamily="34" charset="0"/>
              </a:rPr>
              <a:t>MUST </a:t>
            </a:r>
            <a:r>
              <a:rPr lang="en-US" altLang="en-US" sz="2500">
                <a:latin typeface="Arial" panose="020B0604020202020204" pitchFamily="34" charset="0"/>
                <a:ea typeface="Tw Cen MT" panose="020B0602020104020603" pitchFamily="34" charset="0"/>
                <a:cs typeface="Arial" panose="020B0604020202020204" pitchFamily="34" charset="0"/>
              </a:rPr>
              <a:t>register with Grants.gov and System Award Management (SAM) system in order to submit applications using Grants.gov.</a:t>
            </a:r>
          </a:p>
          <a:p>
            <a:pPr marL="593725" indent="-365125" eaLnBrk="1" hangingPunct="1">
              <a:buClr>
                <a:srgbClr val="0070C0"/>
              </a:buClr>
              <a:buFont typeface="Arial" panose="020B0604020202020204" pitchFamily="34" charset="0"/>
              <a:buChar char="•"/>
            </a:pPr>
            <a:r>
              <a:rPr lang="en-US" altLang="en-US" sz="2500">
                <a:latin typeface="Arial" panose="020B0604020202020204" pitchFamily="34" charset="0"/>
                <a:ea typeface="Tw Cen MT" panose="020B0602020104020603" pitchFamily="34" charset="0"/>
                <a:cs typeface="Arial" panose="020B0604020202020204" pitchFamily="34" charset="0"/>
              </a:rPr>
              <a:t>Registration instructions are found in the EIR Application Packages. (Register </a:t>
            </a:r>
            <a:r>
              <a:rPr lang="en-US" altLang="en-US" sz="2500" b="1">
                <a:solidFill>
                  <a:srgbClr val="FF0000"/>
                </a:solidFill>
                <a:latin typeface="Arial" panose="020B0604020202020204" pitchFamily="34" charset="0"/>
                <a:ea typeface="Tw Cen MT" panose="020B0602020104020603" pitchFamily="34" charset="0"/>
                <a:cs typeface="Arial" panose="020B0604020202020204" pitchFamily="34" charset="0"/>
              </a:rPr>
              <a:t>TODAY!</a:t>
            </a:r>
            <a:r>
              <a:rPr lang="en-US" altLang="en-US" sz="2500">
                <a:latin typeface="Arial" panose="020B0604020202020204" pitchFamily="34" charset="0"/>
                <a:ea typeface="Tw Cen MT" panose="020B0602020104020603" pitchFamily="34" charset="0"/>
                <a:cs typeface="Arial" panose="020B0604020202020204" pitchFamily="34" charset="0"/>
              </a:rPr>
              <a:t>).</a:t>
            </a:r>
          </a:p>
          <a:p>
            <a:pPr marL="593725" indent="-365125" eaLnBrk="1" hangingPunct="1">
              <a:buClr>
                <a:srgbClr val="0070C0"/>
              </a:buClr>
              <a:buFont typeface="Arial" panose="020B0604020202020204" pitchFamily="34" charset="0"/>
              <a:buChar char="•"/>
            </a:pPr>
            <a:r>
              <a:rPr lang="en-US" altLang="en-US" sz="2500">
                <a:latin typeface="Arial" panose="020B0604020202020204" pitchFamily="34" charset="0"/>
                <a:ea typeface="Tw Cen MT" panose="020B0602020104020603" pitchFamily="34" charset="0"/>
                <a:cs typeface="Arial" panose="020B0604020202020204" pitchFamily="34" charset="0"/>
              </a:rPr>
              <a:t>Current registrants should confirm that your Grants.gov and SAM accounts are active and up to date.</a:t>
            </a:r>
          </a:p>
        </p:txBody>
      </p:sp>
      <p:sp>
        <p:nvSpPr>
          <p:cNvPr id="8196" name="Slide Number Placeholder 4">
            <a:extLst>
              <a:ext uri="{FF2B5EF4-FFF2-40B4-BE49-F238E27FC236}">
                <a16:creationId xmlns:a16="http://schemas.microsoft.com/office/drawing/2014/main" id="{3CA31005-BA9C-4B11-AA79-9A70694E9F0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6EE0A46-5D42-4691-8DBA-84313074E274}" type="slidenum">
              <a:rPr lang="en-US" altLang="en-US" smtClean="0">
                <a:solidFill>
                  <a:srgbClr val="666666"/>
                </a:solidFill>
              </a:rPr>
              <a:pPr fontAlgn="base">
                <a:spcBef>
                  <a:spcPct val="0"/>
                </a:spcBef>
                <a:spcAft>
                  <a:spcPct val="0"/>
                </a:spcAft>
              </a:pPr>
              <a:t>2</a:t>
            </a:fld>
            <a:endParaRPr lang="en-US" altLang="en-US">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D61F-549C-4266-A905-63D102B022CC}"/>
              </a:ext>
            </a:extLst>
          </p:cNvPr>
          <p:cNvSpPr>
            <a:spLocks noGrp="1"/>
          </p:cNvSpPr>
          <p:nvPr>
            <p:ph type="title"/>
          </p:nvPr>
        </p:nvSpPr>
        <p:spPr>
          <a:xfrm>
            <a:off x="457200" y="228600"/>
            <a:ext cx="8229600" cy="563563"/>
          </a:xfrm>
        </p:spPr>
        <p:txBody>
          <a:bodyPr/>
          <a:lstStyle/>
          <a:p>
            <a:pPr algn="ctr" eaLnBrk="1" hangingPunct="1">
              <a:defRPr/>
            </a:pPr>
            <a:r>
              <a:rPr lang="en-US" sz="2900" dirty="0">
                <a:solidFill>
                  <a:srgbClr val="0070C0"/>
                </a:solidFill>
                <a:latin typeface="Arial" panose="020B0604020202020204" pitchFamily="34" charset="0"/>
                <a:cs typeface="Arial" panose="020B0604020202020204" pitchFamily="34" charset="0"/>
              </a:rPr>
              <a:t>System for award Management (SAM)</a:t>
            </a:r>
          </a:p>
        </p:txBody>
      </p:sp>
      <p:sp>
        <p:nvSpPr>
          <p:cNvPr id="3" name="Content Placeholder 2">
            <a:extLst>
              <a:ext uri="{FF2B5EF4-FFF2-40B4-BE49-F238E27FC236}">
                <a16:creationId xmlns:a16="http://schemas.microsoft.com/office/drawing/2014/main" id="{95B644AA-5307-49ED-B6AA-FC5C83D6DC96}"/>
              </a:ext>
            </a:extLst>
          </p:cNvPr>
          <p:cNvSpPr>
            <a:spLocks noGrp="1"/>
          </p:cNvSpPr>
          <p:nvPr>
            <p:ph idx="1"/>
          </p:nvPr>
        </p:nvSpPr>
        <p:spPr>
          <a:xfrm>
            <a:off x="428625" y="1639888"/>
            <a:ext cx="8229600" cy="4449762"/>
          </a:xfrm>
        </p:spPr>
        <p:txBody>
          <a:bodyPr/>
          <a:lstStyle/>
          <a:p>
            <a:pPr marL="274320" indent="0" eaLnBrk="1" hangingPunct="1">
              <a:buFont typeface="Wingdings" charset="2"/>
              <a:buNone/>
              <a:defRPr/>
            </a:pPr>
            <a:r>
              <a:rPr lang="en-US" dirty="0">
                <a:latin typeface="Arial" panose="020B0604020202020204" pitchFamily="34" charset="0"/>
                <a:cs typeface="Arial" panose="020B0604020202020204" pitchFamily="34" charset="0"/>
              </a:rPr>
              <a:t>To register with SAM, applicants will need to complete the steps outlined below. Applicants should allot appropriate time to complete the registration process:</a:t>
            </a:r>
          </a:p>
          <a:p>
            <a:pPr eaLnBrk="1" hangingPunct="1">
              <a:defRPr/>
            </a:pPr>
            <a:r>
              <a:rPr lang="en-US" dirty="0">
                <a:latin typeface="Arial" panose="020B0604020202020204" pitchFamily="34" charset="0"/>
                <a:cs typeface="Arial" panose="020B0604020202020204" pitchFamily="34" charset="0"/>
              </a:rPr>
              <a:t>Go to </a:t>
            </a:r>
            <a:r>
              <a:rPr lang="en-US" u="sng" dirty="0">
                <a:latin typeface="Arial" panose="020B0604020202020204" pitchFamily="34" charset="0"/>
                <a:cs typeface="Arial" panose="020B0604020202020204" pitchFamily="34" charset="0"/>
                <a:hlinkClick r:id="rId3"/>
              </a:rPr>
              <a:t>https://sam.gov</a:t>
            </a:r>
            <a:endParaRPr lang="en-US" dirty="0">
              <a:latin typeface="Arial" panose="020B0604020202020204" pitchFamily="34" charset="0"/>
              <a:cs typeface="Arial" panose="020B0604020202020204" pitchFamily="34" charset="0"/>
            </a:endParaRPr>
          </a:p>
          <a:p>
            <a:pPr eaLnBrk="1" hangingPunct="1">
              <a:defRPr/>
            </a:pPr>
            <a:r>
              <a:rPr lang="en-US" dirty="0">
                <a:latin typeface="Arial" panose="020B0604020202020204" pitchFamily="34" charset="0"/>
                <a:cs typeface="Arial" panose="020B0604020202020204" pitchFamily="34" charset="0"/>
              </a:rPr>
              <a:t>Click on Create an Account </a:t>
            </a:r>
          </a:p>
          <a:p>
            <a:pPr eaLnBrk="1" hangingPunct="1">
              <a:defRPr/>
            </a:pPr>
            <a:r>
              <a:rPr lang="en-US" dirty="0">
                <a:latin typeface="Arial" panose="020B0604020202020204" pitchFamily="34" charset="0"/>
                <a:cs typeface="Arial" panose="020B0604020202020204" pitchFamily="34" charset="0"/>
              </a:rPr>
              <a:t>Choose Individual account </a:t>
            </a:r>
          </a:p>
          <a:p>
            <a:pPr eaLnBrk="1" hangingPunct="1">
              <a:defRPr/>
            </a:pPr>
            <a:r>
              <a:rPr lang="en-US" dirty="0">
                <a:latin typeface="Arial" panose="020B0604020202020204" pitchFamily="34" charset="0"/>
                <a:cs typeface="Arial" panose="020B0604020202020204" pitchFamily="34" charset="0"/>
              </a:rPr>
              <a:t>Provide the requested information and submit </a:t>
            </a:r>
          </a:p>
          <a:p>
            <a:pPr eaLnBrk="1" hangingPunct="1">
              <a:defRPr/>
            </a:pPr>
            <a:r>
              <a:rPr lang="en-US" dirty="0">
                <a:latin typeface="Arial" panose="020B0604020202020204" pitchFamily="34" charset="0"/>
                <a:cs typeface="Arial" panose="020B0604020202020204" pitchFamily="34" charset="0"/>
              </a:rPr>
              <a:t>Receive the email from “notifications” and click through the sam.gov link to validate your account </a:t>
            </a:r>
          </a:p>
          <a:p>
            <a:pPr eaLnBrk="1" hangingPunct="1">
              <a:defRPr/>
            </a:pPr>
            <a:r>
              <a:rPr lang="en-US" dirty="0">
                <a:latin typeface="Arial" panose="020B0604020202020204" pitchFamily="34" charset="0"/>
                <a:cs typeface="Arial" panose="020B0604020202020204" pitchFamily="34" charset="0"/>
              </a:rPr>
              <a:t>Log in at </a:t>
            </a:r>
            <a:r>
              <a:rPr lang="en-US" u="sng" dirty="0">
                <a:latin typeface="Arial" panose="020B0604020202020204" pitchFamily="34" charset="0"/>
                <a:cs typeface="Arial" panose="020B0604020202020204" pitchFamily="34" charset="0"/>
                <a:hlinkClick r:id="rId3"/>
              </a:rPr>
              <a:t>https://sam.gov</a:t>
            </a:r>
            <a:r>
              <a:rPr lang="en-US" dirty="0">
                <a:latin typeface="Arial" panose="020B0604020202020204" pitchFamily="34" charset="0"/>
                <a:cs typeface="Arial" panose="020B0604020202020204" pitchFamily="34" charset="0"/>
              </a:rPr>
              <a:t> with the username and password you created</a:t>
            </a:r>
          </a:p>
          <a:p>
            <a:pPr marL="274320" indent="0" eaLnBrk="1" hangingPunct="1">
              <a:buFont typeface="Wingdings" charset="2"/>
              <a:buNone/>
              <a:defRPr/>
            </a:pPr>
            <a:endParaRPr lang="en-US" dirty="0"/>
          </a:p>
          <a:p>
            <a:pPr marL="274320" indent="0" eaLnBrk="1" hangingPunct="1">
              <a:buFont typeface="Wingdings" charset="2"/>
              <a:buNone/>
              <a:defRPr/>
            </a:pPr>
            <a:endParaRPr lang="en-US" dirty="0"/>
          </a:p>
        </p:txBody>
      </p:sp>
      <p:sp>
        <p:nvSpPr>
          <p:cNvPr id="4" name="Text Placeholder 3">
            <a:extLst>
              <a:ext uri="{FF2B5EF4-FFF2-40B4-BE49-F238E27FC236}">
                <a16:creationId xmlns:a16="http://schemas.microsoft.com/office/drawing/2014/main" id="{3ACF54B5-2EBA-421C-B7DF-B174700C4ACB}"/>
              </a:ext>
            </a:extLst>
          </p:cNvPr>
          <p:cNvSpPr>
            <a:spLocks noGrp="1"/>
          </p:cNvSpPr>
          <p:nvPr>
            <p:ph type="body" sz="quarter" idx="10"/>
          </p:nvPr>
        </p:nvSpPr>
        <p:spPr>
          <a:xfrm>
            <a:off x="304800" y="792163"/>
            <a:ext cx="8534400" cy="503237"/>
          </a:xfrm>
        </p:spPr>
        <p:txBody>
          <a:bodyPr/>
          <a:lstStyle/>
          <a:p>
            <a:pPr algn="ctr" eaLnBrk="1" hangingPunct="1">
              <a:defRPr/>
            </a:pPr>
            <a:r>
              <a:rPr lang="en-US" sz="1800" dirty="0">
                <a:solidFill>
                  <a:srgbClr val="0070C0"/>
                </a:solidFill>
                <a:latin typeface="Arial" panose="020B0604020202020204" pitchFamily="34" charset="0"/>
                <a:cs typeface="Arial" panose="020B0604020202020204" pitchFamily="34" charset="0"/>
              </a:rPr>
              <a:t>How does an entity register, </a:t>
            </a:r>
          </a:p>
          <a:p>
            <a:pPr algn="ctr" eaLnBrk="1" hangingPunct="1">
              <a:defRPr/>
            </a:pPr>
            <a:r>
              <a:rPr lang="en-US" sz="1800" dirty="0">
                <a:solidFill>
                  <a:srgbClr val="0070C0"/>
                </a:solidFill>
                <a:latin typeface="Arial" panose="020B0604020202020204" pitchFamily="34" charset="0"/>
                <a:cs typeface="Arial" panose="020B0604020202020204" pitchFamily="34" charset="0"/>
              </a:rPr>
              <a:t>or update its registration with Sam</a:t>
            </a:r>
          </a:p>
        </p:txBody>
      </p:sp>
      <p:sp>
        <p:nvSpPr>
          <p:cNvPr id="10245" name="Slide Number Placeholder 4">
            <a:extLst>
              <a:ext uri="{FF2B5EF4-FFF2-40B4-BE49-F238E27FC236}">
                <a16:creationId xmlns:a16="http://schemas.microsoft.com/office/drawing/2014/main" id="{FC1DD453-FA26-4D1B-9901-D8C50E0C56D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61EC599-115A-4C93-A5CF-55D0F434BE42}" type="slidenum">
              <a:rPr lang="en-US" altLang="en-US" smtClean="0">
                <a:solidFill>
                  <a:srgbClr val="666666"/>
                </a:solidFill>
              </a:rPr>
              <a:pPr fontAlgn="base">
                <a:spcBef>
                  <a:spcPct val="0"/>
                </a:spcBef>
                <a:spcAft>
                  <a:spcPct val="0"/>
                </a:spcAft>
              </a:pPr>
              <a:t>3</a:t>
            </a:fld>
            <a:endParaRPr lang="en-US" altLang="en-US">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4DA2-FDE5-4478-9338-B0BE42C57BDE}"/>
              </a:ext>
            </a:extLst>
          </p:cNvPr>
          <p:cNvSpPr>
            <a:spLocks noGrp="1"/>
          </p:cNvSpPr>
          <p:nvPr>
            <p:ph type="title"/>
          </p:nvPr>
        </p:nvSpPr>
        <p:spPr>
          <a:xfrm>
            <a:off x="457200" y="228600"/>
            <a:ext cx="8229600" cy="563563"/>
          </a:xfrm>
        </p:spPr>
        <p:txBody>
          <a:bodyPr/>
          <a:lstStyle/>
          <a:p>
            <a:pPr algn="ctr" eaLnBrk="1" hangingPunct="1">
              <a:defRPr/>
            </a:pPr>
            <a:r>
              <a:rPr lang="en-US" sz="4000" dirty="0">
                <a:solidFill>
                  <a:srgbClr val="FF0000"/>
                </a:solidFill>
                <a:latin typeface="Arial" panose="020B0604020202020204" pitchFamily="34" charset="0"/>
                <a:cs typeface="Arial" panose="020B0604020202020204" pitchFamily="34" charset="0"/>
              </a:rPr>
              <a:t>SAM.GOV ALERT</a:t>
            </a:r>
          </a:p>
        </p:txBody>
      </p:sp>
      <p:sp>
        <p:nvSpPr>
          <p:cNvPr id="12291" name="Content Placeholder 2">
            <a:extLst>
              <a:ext uri="{FF2B5EF4-FFF2-40B4-BE49-F238E27FC236}">
                <a16:creationId xmlns:a16="http://schemas.microsoft.com/office/drawing/2014/main" id="{CD875A86-35FD-4908-B464-EE298EEE95C2}"/>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73050" indent="0" eaLnBrk="1" hangingPunct="1">
              <a:buFont typeface="Wingdings" panose="05000000000000000000" pitchFamily="2" charset="2"/>
              <a:buNone/>
            </a:pPr>
            <a:r>
              <a:rPr lang="en-US" altLang="en-US" sz="2500">
                <a:latin typeface="Arial" panose="020B0604020202020204" pitchFamily="34" charset="0"/>
                <a:ea typeface="Tw Cen MT" panose="020B0602020104020603" pitchFamily="34" charset="0"/>
                <a:cs typeface="Arial" panose="020B0604020202020204" pitchFamily="34" charset="0"/>
              </a:rPr>
              <a:t>If you are registering a new entity in SAM.gov, you must provide an original, signed </a:t>
            </a:r>
            <a:r>
              <a:rPr lang="en-US" altLang="en-US" sz="2500" u="sng">
                <a:latin typeface="Arial" panose="020B0604020202020204" pitchFamily="34" charset="0"/>
                <a:ea typeface="Tw Cen MT" panose="020B0602020104020603" pitchFamily="34" charset="0"/>
                <a:cs typeface="Arial" panose="020B0604020202020204" pitchFamily="34" charset="0"/>
                <a:hlinkClick r:id="rId3"/>
              </a:rPr>
              <a:t>notarized letter</a:t>
            </a:r>
            <a:r>
              <a:rPr lang="en-US" altLang="en-US" sz="2500">
                <a:latin typeface="Arial" panose="020B0604020202020204" pitchFamily="34" charset="0"/>
                <a:ea typeface="Tw Cen MT" panose="020B0602020104020603" pitchFamily="34" charset="0"/>
                <a:cs typeface="Arial" panose="020B0604020202020204" pitchFamily="34" charset="0"/>
              </a:rPr>
              <a:t> stating that you are the authorized Entity Administrator.  This letter, while it must be submitted, is not required to activate an entities registration.  Read </a:t>
            </a:r>
            <a:r>
              <a:rPr lang="en-US" altLang="en-US" sz="2500" u="sng">
                <a:latin typeface="Arial" panose="020B0604020202020204" pitchFamily="34" charset="0"/>
                <a:ea typeface="Tw Cen MT" panose="020B0602020104020603" pitchFamily="34" charset="0"/>
                <a:cs typeface="Arial" panose="020B0604020202020204" pitchFamily="34" charset="0"/>
                <a:hlinkClick r:id="rId4"/>
              </a:rPr>
              <a:t>the FAQs</a:t>
            </a:r>
            <a:r>
              <a:rPr lang="en-US" altLang="en-US" sz="2500">
                <a:latin typeface="Arial" panose="020B0604020202020204" pitchFamily="34" charset="0"/>
                <a:ea typeface="Tw Cen MT" panose="020B0602020104020603" pitchFamily="34" charset="0"/>
                <a:cs typeface="Arial" panose="020B0604020202020204" pitchFamily="34" charset="0"/>
              </a:rPr>
              <a:t> to learn more about this process change. Entities creating or renewing</a:t>
            </a:r>
            <a:r>
              <a:rPr lang="en-US" altLang="en-US" sz="2500" b="1">
                <a:latin typeface="Arial" panose="020B0604020202020204" pitchFamily="34" charset="0"/>
                <a:ea typeface="Tw Cen MT" panose="020B0602020104020603" pitchFamily="34" charset="0"/>
                <a:cs typeface="Arial" panose="020B0604020202020204" pitchFamily="34" charset="0"/>
              </a:rPr>
              <a:t> </a:t>
            </a:r>
            <a:r>
              <a:rPr lang="en-US" altLang="en-US" sz="2500">
                <a:latin typeface="Arial" panose="020B0604020202020204" pitchFamily="34" charset="0"/>
                <a:ea typeface="Tw Cen MT" panose="020B0602020104020603" pitchFamily="34" charset="0"/>
                <a:cs typeface="Arial" panose="020B0604020202020204" pitchFamily="34" charset="0"/>
              </a:rPr>
              <a:t>their registration will be required to submit an original, signed notarized letter confirming the authorized Entity Administrator.</a:t>
            </a:r>
          </a:p>
          <a:p>
            <a:pPr marL="273050" indent="0" eaLnBrk="1" hangingPunct="1">
              <a:buFont typeface="Wingdings" panose="05000000000000000000" pitchFamily="2" charset="2"/>
              <a:buNone/>
            </a:pPr>
            <a:endParaRPr lang="en-US" altLang="en-US">
              <a:latin typeface="Arial" panose="020B0604020202020204" pitchFamily="34" charset="0"/>
              <a:ea typeface="Tw Cen MT" panose="020B0602020104020603" pitchFamily="34" charset="0"/>
              <a:cs typeface="Arial" panose="020B0604020202020204" pitchFamily="34" charset="0"/>
            </a:endParaRPr>
          </a:p>
        </p:txBody>
      </p:sp>
      <p:sp>
        <p:nvSpPr>
          <p:cNvPr id="12292" name="Slide Number Placeholder 4">
            <a:extLst>
              <a:ext uri="{FF2B5EF4-FFF2-40B4-BE49-F238E27FC236}">
                <a16:creationId xmlns:a16="http://schemas.microsoft.com/office/drawing/2014/main" id="{53945D7E-61C0-4427-955E-3A923F5C603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339B78B7-D0ED-4188-BFA3-387B0242BC0E}" type="slidenum">
              <a:rPr lang="en-US" altLang="en-US" smtClean="0">
                <a:solidFill>
                  <a:srgbClr val="666666"/>
                </a:solidFill>
              </a:rPr>
              <a:pPr fontAlgn="base">
                <a:spcBef>
                  <a:spcPct val="0"/>
                </a:spcBef>
                <a:spcAft>
                  <a:spcPct val="0"/>
                </a:spcAft>
              </a:pPr>
              <a:t>4</a:t>
            </a:fld>
            <a:endParaRPr lang="en-US" altLang="en-US">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949F-95B8-4663-A9C8-FE6D929A96E9}"/>
              </a:ext>
            </a:extLst>
          </p:cNvPr>
          <p:cNvSpPr>
            <a:spLocks noGrp="1"/>
          </p:cNvSpPr>
          <p:nvPr>
            <p:ph type="title"/>
          </p:nvPr>
        </p:nvSpPr>
        <p:spPr>
          <a:xfrm>
            <a:off x="457200" y="228600"/>
            <a:ext cx="8229600" cy="563563"/>
          </a:xfrm>
        </p:spPr>
        <p:txBody>
          <a:bodyPr/>
          <a:lstStyle/>
          <a:p>
            <a:pPr algn="ctr" eaLnBrk="1" hangingPunct="1">
              <a:defRPr/>
            </a:pPr>
            <a:r>
              <a:rPr lang="en-US" dirty="0">
                <a:solidFill>
                  <a:srgbClr val="0070C0"/>
                </a:solidFill>
                <a:latin typeface="Arial" panose="020B0604020202020204" pitchFamily="34" charset="0"/>
                <a:cs typeface="Arial" panose="020B0604020202020204" pitchFamily="34" charset="0"/>
              </a:rPr>
              <a:t>Search Grants</a:t>
            </a:r>
          </a:p>
        </p:txBody>
      </p:sp>
      <p:sp>
        <p:nvSpPr>
          <p:cNvPr id="3" name="Content Placeholder 2">
            <a:extLst>
              <a:ext uri="{FF2B5EF4-FFF2-40B4-BE49-F238E27FC236}">
                <a16:creationId xmlns:a16="http://schemas.microsoft.com/office/drawing/2014/main" id="{6F0C3D3A-CE21-47B7-A5E1-0AC66EA6429B}"/>
              </a:ext>
            </a:extLst>
          </p:cNvPr>
          <p:cNvSpPr>
            <a:spLocks noGrp="1"/>
          </p:cNvSpPr>
          <p:nvPr>
            <p:ph idx="1"/>
          </p:nvPr>
        </p:nvSpPr>
        <p:spPr>
          <a:xfrm>
            <a:off x="457200" y="1295400"/>
            <a:ext cx="8382000" cy="5410200"/>
          </a:xfrm>
        </p:spPr>
        <p:txBody>
          <a:bodyPr/>
          <a:lstStyle/>
          <a:p>
            <a:pPr marL="571500" indent="-342900" eaLnBrk="1" hangingPunct="1">
              <a:buClr>
                <a:srgbClr val="0070C0"/>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In the “Search Grants” tab, search by:</a:t>
            </a:r>
          </a:p>
          <a:p>
            <a:pPr marL="1147572" lvl="1" indent="-342900" eaLnBrk="1" hangingPunct="1">
              <a:buClr>
                <a:srgbClr val="0070C0"/>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CFDA Number: </a:t>
            </a:r>
            <a:r>
              <a:rPr lang="en-US" sz="2200" b="1" dirty="0">
                <a:solidFill>
                  <a:srgbClr val="FF0000"/>
                </a:solidFill>
                <a:latin typeface="Arial" panose="020B0604020202020204" pitchFamily="34" charset="0"/>
                <a:cs typeface="Arial" panose="020B0604020202020204" pitchFamily="34" charset="0"/>
              </a:rPr>
              <a:t>84.411</a:t>
            </a:r>
          </a:p>
          <a:p>
            <a:pPr marL="1147572" lvl="1" indent="-342900" eaLnBrk="1" hangingPunct="1">
              <a:buClr>
                <a:srgbClr val="0070C0"/>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Opportunity Number: </a:t>
            </a:r>
            <a:r>
              <a:rPr lang="en-US" sz="2200" b="1" dirty="0">
                <a:latin typeface="Arial" panose="020B0604020202020204" pitchFamily="34" charset="0"/>
                <a:cs typeface="Arial" panose="020B0604020202020204" pitchFamily="34" charset="0"/>
              </a:rPr>
              <a:t>See application package. </a:t>
            </a:r>
          </a:p>
          <a:p>
            <a:pPr marL="571500" indent="-342900" eaLnBrk="1" hangingPunct="1">
              <a:buClr>
                <a:srgbClr val="0070C0"/>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Once in the Grant Opportunity you would like to apply for, click on “Package” tab to view the application package and apply</a:t>
            </a:r>
          </a:p>
          <a:p>
            <a:pPr marL="228600" indent="0" eaLnBrk="1" hangingPunct="1">
              <a:buFont typeface="+mj-lt"/>
              <a:buNone/>
              <a:defRPr/>
            </a:pPr>
            <a:r>
              <a:rPr lang="en-US" sz="2200" dirty="0">
                <a:latin typeface="Arial" panose="020B0604020202020204" pitchFamily="34" charset="0"/>
                <a:cs typeface="Arial" panose="020B0604020202020204" pitchFamily="34" charset="0"/>
              </a:rPr>
              <a:t>	</a:t>
            </a:r>
            <a:r>
              <a:rPr lang="en-US" sz="2200" dirty="0">
                <a:solidFill>
                  <a:srgbClr val="FF0000"/>
                </a:solidFill>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Applicants should be careful that they download the intended EIR application package and that they submit their application under the intended EIR competition.  </a:t>
            </a:r>
            <a:r>
              <a:rPr lang="en-US" sz="2200" dirty="0">
                <a:latin typeface="Arial" panose="020B0604020202020204" pitchFamily="34" charset="0"/>
                <a:cs typeface="Arial" panose="020B0604020202020204" pitchFamily="34" charset="0"/>
              </a:rPr>
              <a:t>Your application will be reviewed under the 	competition it was submitted under, and only applications that are successfully submitted by the established deadline will be peer reviewed</a:t>
            </a:r>
            <a:r>
              <a:rPr lang="en-US" sz="2200" dirty="0">
                <a:solidFill>
                  <a:srgbClr val="FF0000"/>
                </a:solidFill>
                <a:latin typeface="Arial" panose="020B0604020202020204" pitchFamily="34" charset="0"/>
                <a:cs typeface="Arial" panose="020B0604020202020204" pitchFamily="34" charset="0"/>
              </a:rPr>
              <a:t>.**</a:t>
            </a:r>
          </a:p>
          <a:p>
            <a:pPr marL="571500" indent="-342900" eaLnBrk="1" hangingPunct="1">
              <a:buClr>
                <a:srgbClr val="0070C0"/>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Click “Apply” to apply</a:t>
            </a:r>
          </a:p>
          <a:p>
            <a:pPr marL="571500" indent="-342900" eaLnBrk="1" hangingPunct="1">
              <a:buClr>
                <a:srgbClr val="0070C0"/>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Log in to create a Workspace to apply on Grants.gov</a:t>
            </a:r>
          </a:p>
          <a:p>
            <a:pPr marL="571500" indent="-342900" eaLnBrk="1" hangingPunct="1">
              <a:buFont typeface="Arial" panose="020B0604020202020204" pitchFamily="34" charset="0"/>
              <a:buChar char="•"/>
              <a:defRPr/>
            </a:pPr>
            <a:endParaRPr lang="en-US" dirty="0"/>
          </a:p>
        </p:txBody>
      </p:sp>
      <p:sp>
        <p:nvSpPr>
          <p:cNvPr id="4" name="Text Placeholder 3">
            <a:extLst>
              <a:ext uri="{FF2B5EF4-FFF2-40B4-BE49-F238E27FC236}">
                <a16:creationId xmlns:a16="http://schemas.microsoft.com/office/drawing/2014/main" id="{9C6A0719-DB0B-4B45-9810-68081727CFC1}"/>
              </a:ext>
            </a:extLst>
          </p:cNvPr>
          <p:cNvSpPr>
            <a:spLocks noGrp="1"/>
          </p:cNvSpPr>
          <p:nvPr>
            <p:ph type="body" sz="quarter" idx="10"/>
          </p:nvPr>
        </p:nvSpPr>
        <p:spPr/>
        <p:txBody>
          <a:bodyPr/>
          <a:lstStyle/>
          <a:p>
            <a:pPr algn="ctr" eaLnBrk="1" hangingPunct="1">
              <a:defRPr/>
            </a:pPr>
            <a:r>
              <a:rPr lang="en-US" b="1" dirty="0">
                <a:solidFill>
                  <a:srgbClr val="0070C0"/>
                </a:solidFill>
                <a:latin typeface="Arial" panose="020B0604020202020204" pitchFamily="34" charset="0"/>
                <a:cs typeface="Arial" panose="020B0604020202020204" pitchFamily="34" charset="0"/>
              </a:rPr>
              <a:t>Searching for Funding Opportunities </a:t>
            </a:r>
          </a:p>
        </p:txBody>
      </p:sp>
      <p:sp>
        <p:nvSpPr>
          <p:cNvPr id="14341" name="Slide Number Placeholder 4">
            <a:extLst>
              <a:ext uri="{FF2B5EF4-FFF2-40B4-BE49-F238E27FC236}">
                <a16:creationId xmlns:a16="http://schemas.microsoft.com/office/drawing/2014/main" id="{873CF6B7-DC3F-41D3-A555-B94BC91BA5B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3B925841-D868-418A-A10A-457924A5B053}" type="slidenum">
              <a:rPr lang="en-US" altLang="en-US" smtClean="0">
                <a:solidFill>
                  <a:srgbClr val="666666"/>
                </a:solidFill>
              </a:rPr>
              <a:pPr fontAlgn="base">
                <a:spcBef>
                  <a:spcPct val="0"/>
                </a:spcBef>
                <a:spcAft>
                  <a:spcPct val="0"/>
                </a:spcAft>
              </a:pPr>
              <a:t>5</a:t>
            </a:fld>
            <a:endParaRPr lang="en-US" altLang="en-US">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FB9C-FA58-42FC-A2DC-666A4A72B00B}"/>
              </a:ext>
            </a:extLst>
          </p:cNvPr>
          <p:cNvSpPr>
            <a:spLocks noGrp="1"/>
          </p:cNvSpPr>
          <p:nvPr>
            <p:ph type="title"/>
          </p:nvPr>
        </p:nvSpPr>
        <p:spPr>
          <a:xfrm>
            <a:off x="457200" y="228600"/>
            <a:ext cx="8229600" cy="563563"/>
          </a:xfrm>
        </p:spPr>
        <p:txBody>
          <a:bodyPr/>
          <a:lstStyle/>
          <a:p>
            <a:pPr algn="ctr" eaLnBrk="1" hangingPunct="1">
              <a:defRPr/>
            </a:pPr>
            <a:r>
              <a:rPr lang="en-US" dirty="0">
                <a:solidFill>
                  <a:srgbClr val="0070C0"/>
                </a:solidFill>
                <a:latin typeface="Arial" panose="020B0604020202020204" pitchFamily="34" charset="0"/>
                <a:cs typeface="Arial" panose="020B0604020202020204" pitchFamily="34" charset="0"/>
              </a:rPr>
              <a:t>Apply using workspace</a:t>
            </a:r>
          </a:p>
        </p:txBody>
      </p:sp>
      <p:sp>
        <p:nvSpPr>
          <p:cNvPr id="16387" name="Content Placeholder 2">
            <a:extLst>
              <a:ext uri="{FF2B5EF4-FFF2-40B4-BE49-F238E27FC236}">
                <a16:creationId xmlns:a16="http://schemas.microsoft.com/office/drawing/2014/main" id="{2F852BC3-0C1C-4BB3-8E6D-8DE4C7D947EE}"/>
              </a:ext>
            </a:extLst>
          </p:cNvPr>
          <p:cNvSpPr>
            <a:spLocks noGrp="1" noChangeArrowheads="1"/>
          </p:cNvSpPr>
          <p:nvPr>
            <p:ph idx="1"/>
          </p:nvPr>
        </p:nvSpPr>
        <p:spPr bwMode="auto">
          <a:xfrm>
            <a:off x="457200" y="1066800"/>
            <a:ext cx="8229600" cy="422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71500" indent="-3429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rPr>
              <a:t>Workspace is the online space on Grants.gov where you work on your grant application. </a:t>
            </a:r>
          </a:p>
          <a:p>
            <a:pPr marL="571500" indent="-3429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rPr>
              <a:t>Workspace is a shared, online environment where members of a grant team may simultaneously access and fill out forms within an application. </a:t>
            </a:r>
          </a:p>
          <a:p>
            <a:pPr marL="571500" indent="-3429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rPr>
              <a:t>Further Resources: </a:t>
            </a:r>
          </a:p>
          <a:p>
            <a:pPr marL="1146175" lvl="1" indent="-3429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hlinkClick r:id="rId3"/>
              </a:rPr>
              <a:t>Workspace Overview</a:t>
            </a:r>
            <a:r>
              <a:rPr lang="en-US" altLang="en-US" sz="2600">
                <a:latin typeface="Arial" panose="020B0604020202020204" pitchFamily="34" charset="0"/>
                <a:ea typeface="Tw Cen MT" panose="020B0602020104020603" pitchFamily="34" charset="0"/>
                <a:cs typeface="Arial" panose="020B0604020202020204" pitchFamily="34" charset="0"/>
              </a:rPr>
              <a:t> page on Grants.gov</a:t>
            </a:r>
          </a:p>
          <a:p>
            <a:pPr marL="1146175" lvl="1" indent="-3429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hlinkClick r:id="rId4"/>
              </a:rPr>
              <a:t>Video: Learning Workspace Series</a:t>
            </a:r>
            <a:r>
              <a:rPr lang="en-US" altLang="en-US" sz="2600">
                <a:latin typeface="Arial" panose="020B0604020202020204" pitchFamily="34" charset="0"/>
                <a:ea typeface="Tw Cen MT" panose="020B0602020104020603" pitchFamily="34" charset="0"/>
                <a:cs typeface="Arial" panose="020B0604020202020204" pitchFamily="34" charset="0"/>
              </a:rPr>
              <a:t> on Grants.gov YouTube</a:t>
            </a:r>
          </a:p>
          <a:p>
            <a:pPr marL="1146175" lvl="1" indent="-3429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hlinkClick r:id="rId5"/>
              </a:rPr>
              <a:t>Manage Workspace</a:t>
            </a:r>
            <a:r>
              <a:rPr lang="en-US" altLang="en-US" sz="2600">
                <a:latin typeface="Arial" panose="020B0604020202020204" pitchFamily="34" charset="0"/>
                <a:ea typeface="Tw Cen MT" panose="020B0602020104020603" pitchFamily="34" charset="0"/>
                <a:cs typeface="Arial" panose="020B0604020202020204" pitchFamily="34" charset="0"/>
              </a:rPr>
              <a:t> help articles</a:t>
            </a:r>
          </a:p>
          <a:p>
            <a:pPr marL="1146175" lvl="1" indent="-342900" eaLnBrk="1" hangingPunct="1">
              <a:buClr>
                <a:srgbClr val="0070C0"/>
              </a:buClr>
              <a:buFont typeface="Arial" panose="020B0604020202020204" pitchFamily="34" charset="0"/>
              <a:buChar char="•"/>
            </a:pPr>
            <a:r>
              <a:rPr lang="en-US" altLang="en-US" sz="2600">
                <a:latin typeface="Arial" panose="020B0604020202020204" pitchFamily="34" charset="0"/>
                <a:ea typeface="Tw Cen MT" panose="020B0602020104020603" pitchFamily="34" charset="0"/>
                <a:cs typeface="Arial" panose="020B0604020202020204" pitchFamily="34" charset="0"/>
                <a:hlinkClick r:id="rId6"/>
              </a:rPr>
              <a:t>Latest Blog Posts about Workspace</a:t>
            </a:r>
            <a:r>
              <a:rPr lang="en-US" altLang="en-US" sz="2600">
                <a:latin typeface="Arial" panose="020B0604020202020204" pitchFamily="34" charset="0"/>
                <a:ea typeface="Tw Cen MT" panose="020B0602020104020603" pitchFamily="34" charset="0"/>
                <a:cs typeface="Arial" panose="020B0604020202020204" pitchFamily="34" charset="0"/>
              </a:rPr>
              <a:t> at Blog.Grants.gov</a:t>
            </a:r>
          </a:p>
          <a:p>
            <a:pPr marL="571500" indent="-342900" eaLnBrk="1" hangingPunct="1">
              <a:buFont typeface="Arial" panose="020B0604020202020204" pitchFamily="34" charset="0"/>
              <a:buChar char="•"/>
            </a:pPr>
            <a:endParaRPr lang="en-US" altLang="en-US">
              <a:latin typeface="Tw Cen MT" panose="020B0602020104020603" pitchFamily="34" charset="0"/>
              <a:ea typeface="Tw Cen MT" panose="020B0602020104020603" pitchFamily="34" charset="0"/>
              <a:cs typeface="Arial" panose="020B0604020202020204" pitchFamily="34" charset="0"/>
            </a:endParaRPr>
          </a:p>
        </p:txBody>
      </p:sp>
      <p:sp>
        <p:nvSpPr>
          <p:cNvPr id="16388" name="Slide Number Placeholder 4">
            <a:extLst>
              <a:ext uri="{FF2B5EF4-FFF2-40B4-BE49-F238E27FC236}">
                <a16:creationId xmlns:a16="http://schemas.microsoft.com/office/drawing/2014/main" id="{56481B9E-1F52-4137-9683-43D909B497C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5806F80A-1397-4A49-87B1-F155ED9B0BE6}" type="slidenum">
              <a:rPr lang="en-US" altLang="en-US" smtClean="0">
                <a:solidFill>
                  <a:srgbClr val="666666"/>
                </a:solidFill>
              </a:rPr>
              <a:pPr fontAlgn="base">
                <a:spcBef>
                  <a:spcPct val="0"/>
                </a:spcBef>
                <a:spcAft>
                  <a:spcPct val="0"/>
                </a:spcAft>
              </a:pPr>
              <a:t>6</a:t>
            </a:fld>
            <a:endParaRPr lang="en-US" altLang="en-US">
              <a:solidFill>
                <a:srgbClr val="66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D29B-BC84-430F-9DFE-22E361A11A97}"/>
              </a:ext>
            </a:extLst>
          </p:cNvPr>
          <p:cNvSpPr>
            <a:spLocks noGrp="1"/>
          </p:cNvSpPr>
          <p:nvPr>
            <p:ph type="title"/>
          </p:nvPr>
        </p:nvSpPr>
        <p:spPr>
          <a:xfrm>
            <a:off x="457200" y="228600"/>
            <a:ext cx="8229600" cy="563563"/>
          </a:xfrm>
        </p:spPr>
        <p:txBody>
          <a:bodyPr/>
          <a:lstStyle/>
          <a:p>
            <a:pPr algn="ctr" eaLnBrk="1" hangingPunct="1">
              <a:defRPr/>
            </a:pPr>
            <a:r>
              <a:rPr lang="en-US" dirty="0">
                <a:solidFill>
                  <a:srgbClr val="0070C0"/>
                </a:solidFill>
                <a:latin typeface="Arial" panose="020B0604020202020204" pitchFamily="34" charset="0"/>
                <a:cs typeface="Arial" panose="020B0604020202020204" pitchFamily="34" charset="0"/>
              </a:rPr>
              <a:t>Tracking your Application Submission</a:t>
            </a:r>
          </a:p>
        </p:txBody>
      </p:sp>
      <p:sp>
        <p:nvSpPr>
          <p:cNvPr id="18435" name="Content Placeholder 2">
            <a:extLst>
              <a:ext uri="{FF2B5EF4-FFF2-40B4-BE49-F238E27FC236}">
                <a16:creationId xmlns:a16="http://schemas.microsoft.com/office/drawing/2014/main" id="{585B644F-B5EA-4865-AC5A-1B269524EFE4}"/>
              </a:ext>
            </a:extLst>
          </p:cNvPr>
          <p:cNvSpPr>
            <a:spLocks noGrp="1" noChangeArrowheads="1"/>
          </p:cNvSpPr>
          <p:nvPr>
            <p:ph idx="1"/>
          </p:nvPr>
        </p:nvSpPr>
        <p:spPr bwMode="auto">
          <a:xfrm>
            <a:off x="304800" y="1447800"/>
            <a:ext cx="8382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47688" indent="-273050" eaLnBrk="1" hangingPunct="1">
              <a:buClr>
                <a:srgbClr val="0070C0"/>
              </a:buClr>
              <a:buFont typeface="Arial" panose="020B0604020202020204" pitchFamily="34" charset="0"/>
              <a:buChar char="•"/>
            </a:pPr>
            <a:r>
              <a:rPr lang="en-US" altLang="en-US" sz="1900">
                <a:latin typeface="Arial" panose="020B0604020202020204" pitchFamily="34" charset="0"/>
                <a:ea typeface="Tw Cen MT" panose="020B0602020104020603" pitchFamily="34" charset="0"/>
                <a:cs typeface="Arial" panose="020B0604020202020204" pitchFamily="34" charset="0"/>
              </a:rPr>
              <a:t>After submitting your application</a:t>
            </a:r>
          </a:p>
          <a:p>
            <a:pPr marL="1096963" lvl="1" indent="-292100" eaLnBrk="1" hangingPunct="1">
              <a:buClr>
                <a:srgbClr val="0070C0"/>
              </a:buClr>
              <a:buFont typeface="Arial" panose="020B0604020202020204" pitchFamily="34" charset="0"/>
              <a:buChar char="•"/>
            </a:pPr>
            <a:r>
              <a:rPr lang="en-US" altLang="en-US" sz="1900">
                <a:latin typeface="Arial" panose="020B0604020202020204" pitchFamily="34" charset="0"/>
                <a:ea typeface="Tw Cen MT" panose="020B0602020104020603" pitchFamily="34" charset="0"/>
                <a:cs typeface="Arial" panose="020B0604020202020204" pitchFamily="34" charset="0"/>
              </a:rPr>
              <a:t>Make sure you receive an on-screen confirmation receipt</a:t>
            </a:r>
          </a:p>
          <a:p>
            <a:pPr marL="1096963" lvl="1" indent="-292100" eaLnBrk="1" hangingPunct="1">
              <a:buClr>
                <a:srgbClr val="0070C0"/>
              </a:buClr>
              <a:buFont typeface="Arial" panose="020B0604020202020204" pitchFamily="34" charset="0"/>
              <a:buChar char="•"/>
            </a:pPr>
            <a:r>
              <a:rPr lang="en-US" altLang="en-US" sz="1900">
                <a:latin typeface="Arial" panose="020B0604020202020204" pitchFamily="34" charset="0"/>
                <a:ea typeface="Tw Cen MT" panose="020B0602020104020603" pitchFamily="34" charset="0"/>
                <a:cs typeface="Arial" panose="020B0604020202020204" pitchFamily="34" charset="0"/>
              </a:rPr>
              <a:t>Document your Grants.gov Tracking Number</a:t>
            </a:r>
          </a:p>
          <a:p>
            <a:pPr marL="1096963" lvl="1" indent="-292100" eaLnBrk="1" hangingPunct="1">
              <a:buClr>
                <a:srgbClr val="0070C0"/>
              </a:buClr>
              <a:buFont typeface="Arial" panose="020B0604020202020204" pitchFamily="34" charset="0"/>
              <a:buChar char="•"/>
            </a:pPr>
            <a:r>
              <a:rPr lang="en-US" altLang="en-US" sz="1900">
                <a:latin typeface="Arial" panose="020B0604020202020204" pitchFamily="34" charset="0"/>
                <a:ea typeface="Tw Cen MT" panose="020B0602020104020603" pitchFamily="34" charset="0"/>
                <a:cs typeface="Arial" panose="020B0604020202020204" pitchFamily="34" charset="0"/>
              </a:rPr>
              <a:t>The date/time stamp is the official time of submission</a:t>
            </a:r>
          </a:p>
          <a:p>
            <a:pPr marL="1096963" lvl="1" indent="-292100" eaLnBrk="1" hangingPunct="1">
              <a:buClr>
                <a:srgbClr val="0070C0"/>
              </a:buClr>
              <a:buFont typeface="Arial" panose="020B0604020202020204" pitchFamily="34" charset="0"/>
              <a:buChar char="•"/>
            </a:pPr>
            <a:r>
              <a:rPr lang="en-US" altLang="en-US" sz="1900">
                <a:latin typeface="Arial" panose="020B0604020202020204" pitchFamily="34" charset="0"/>
                <a:ea typeface="Tw Cen MT" panose="020B0602020104020603" pitchFamily="34" charset="0"/>
                <a:cs typeface="Arial" panose="020B0604020202020204" pitchFamily="34" charset="0"/>
              </a:rPr>
              <a:t>You will also receive email confirmations from Grants.gov and the Department</a:t>
            </a:r>
          </a:p>
          <a:p>
            <a:pPr marL="547688" indent="-273050" eaLnBrk="1" hangingPunct="1">
              <a:buClr>
                <a:srgbClr val="0070C0"/>
              </a:buClr>
              <a:buFont typeface="Arial" panose="020B0604020202020204" pitchFamily="34" charset="0"/>
              <a:buChar char="•"/>
            </a:pPr>
            <a:r>
              <a:rPr lang="en-US" altLang="en-US" sz="1900">
                <a:latin typeface="Arial" panose="020B0604020202020204" pitchFamily="34" charset="0"/>
                <a:ea typeface="Tw Cen MT" panose="020B0602020104020603" pitchFamily="34" charset="0"/>
                <a:cs typeface="Arial" panose="020B0604020202020204" pitchFamily="34" charset="0"/>
              </a:rPr>
              <a:t>Track your application status and information by accessing the “Details” tab of the submitted Workspace, or you may track your application status by entering your Grant Tracking Number in the “Track My Application” page on Grants.gov. </a:t>
            </a:r>
            <a:endParaRPr lang="en-US" altLang="en-US" sz="1900" b="1">
              <a:latin typeface="Arial" panose="020B0604020202020204" pitchFamily="34" charset="0"/>
              <a:ea typeface="Tw Cen MT" panose="020B0602020104020603" pitchFamily="34" charset="0"/>
              <a:cs typeface="Arial" panose="020B0604020202020204" pitchFamily="34" charset="0"/>
            </a:endParaRPr>
          </a:p>
          <a:p>
            <a:pPr marL="547688" indent="-273050" eaLnBrk="1" hangingPunct="1">
              <a:spcBef>
                <a:spcPct val="0"/>
              </a:spcBef>
              <a:buClr>
                <a:srgbClr val="0070C0"/>
              </a:buClr>
              <a:buFont typeface="Arial" panose="020B0604020202020204" pitchFamily="34" charset="0"/>
              <a:buChar char="•"/>
            </a:pPr>
            <a:r>
              <a:rPr lang="en-US" altLang="en-US" sz="1900" b="1">
                <a:latin typeface="Arial" panose="020B0604020202020204" pitchFamily="34" charset="0"/>
                <a:ea typeface="Tw Cen MT" panose="020B0602020104020603" pitchFamily="34" charset="0"/>
                <a:cs typeface="Arial" panose="020B0604020202020204" pitchFamily="34" charset="0"/>
              </a:rPr>
              <a:t>Problems With Submission</a:t>
            </a:r>
            <a:r>
              <a:rPr lang="en-US" altLang="en-US" sz="1900">
                <a:latin typeface="Arial" panose="020B0604020202020204" pitchFamily="34" charset="0"/>
                <a:ea typeface="Tw Cen MT" panose="020B0602020104020603" pitchFamily="34" charset="0"/>
                <a:cs typeface="Arial" panose="020B0604020202020204" pitchFamily="34" charset="0"/>
              </a:rPr>
              <a:t>: Contact the Grants.gov Help Desk at </a:t>
            </a:r>
          </a:p>
          <a:p>
            <a:pPr marL="547688" indent="-273050" eaLnBrk="1" hangingPunct="1">
              <a:spcBef>
                <a:spcPct val="0"/>
              </a:spcBef>
              <a:buClr>
                <a:srgbClr val="0070C0"/>
              </a:buClr>
              <a:buFont typeface="Arial" panose="020B0604020202020204" pitchFamily="34" charset="0"/>
              <a:buChar char="•"/>
            </a:pPr>
            <a:r>
              <a:rPr lang="en-US" altLang="en-US" sz="1900" b="1">
                <a:solidFill>
                  <a:srgbClr val="CC0000"/>
                </a:solidFill>
                <a:latin typeface="Arial" panose="020B0604020202020204" pitchFamily="34" charset="0"/>
                <a:ea typeface="Tw Cen MT" panose="020B0602020104020603" pitchFamily="34" charset="0"/>
                <a:cs typeface="Arial" panose="020B0604020202020204" pitchFamily="34" charset="0"/>
              </a:rPr>
              <a:t>1-800-518-4726 </a:t>
            </a:r>
            <a:r>
              <a:rPr lang="en-US" altLang="en-US" sz="1900">
                <a:latin typeface="Arial" panose="020B0604020202020204" pitchFamily="34" charset="0"/>
                <a:ea typeface="Tw Cen MT" panose="020B0602020104020603" pitchFamily="34" charset="0"/>
                <a:cs typeface="Arial" panose="020B0604020202020204" pitchFamily="34" charset="0"/>
              </a:rPr>
              <a:t>or at </a:t>
            </a:r>
            <a:r>
              <a:rPr lang="en-US" altLang="en-US" sz="1900">
                <a:latin typeface="Arial" panose="020B0604020202020204" pitchFamily="34" charset="0"/>
                <a:ea typeface="Tw Cen MT" panose="020B0602020104020603" pitchFamily="34" charset="0"/>
                <a:cs typeface="Arial" panose="020B0604020202020204" pitchFamily="34" charset="0"/>
                <a:hlinkClick r:id="rId3"/>
              </a:rPr>
              <a:t>support@grants.gov</a:t>
            </a:r>
            <a:r>
              <a:rPr lang="en-US" altLang="en-US" sz="1900">
                <a:latin typeface="Arial" panose="020B0604020202020204" pitchFamily="34" charset="0"/>
                <a:ea typeface="Tw Cen MT" panose="020B0602020104020603" pitchFamily="34" charset="0"/>
                <a:cs typeface="Arial" panose="020B0604020202020204" pitchFamily="34" charset="0"/>
              </a:rPr>
              <a:t>.</a:t>
            </a:r>
            <a:endParaRPr lang="en-US" altLang="en-US" sz="1900" b="1">
              <a:latin typeface="Arial" panose="020B0604020202020204" pitchFamily="34" charset="0"/>
              <a:ea typeface="Tw Cen MT" panose="020B0602020104020603" pitchFamily="34" charset="0"/>
              <a:cs typeface="Arial" panose="020B0604020202020204" pitchFamily="34" charset="0"/>
            </a:endParaRPr>
          </a:p>
          <a:p>
            <a:pPr marL="547688" indent="-273050" eaLnBrk="1" hangingPunct="1">
              <a:spcBef>
                <a:spcPct val="0"/>
              </a:spcBef>
              <a:buClr>
                <a:srgbClr val="0070C0"/>
              </a:buClr>
              <a:buFont typeface="Arial" panose="020B0604020202020204" pitchFamily="34" charset="0"/>
              <a:buChar char="•"/>
            </a:pPr>
            <a:r>
              <a:rPr lang="en-US" altLang="en-US" sz="1900">
                <a:latin typeface="Arial" panose="020B0604020202020204" pitchFamily="34" charset="0"/>
                <a:ea typeface="Tw Cen MT" panose="020B0602020104020603" pitchFamily="34" charset="0"/>
                <a:cs typeface="Arial" panose="020B0604020202020204" pitchFamily="34" charset="0"/>
              </a:rPr>
              <a:t>You must obtain a Grants.gov Help Desk Case Number and keep track of your progress to resolve the issue</a:t>
            </a:r>
          </a:p>
          <a:p>
            <a:pPr marL="547688" indent="-273050" eaLnBrk="1" hangingPunct="1">
              <a:spcBef>
                <a:spcPct val="0"/>
              </a:spcBef>
              <a:buClr>
                <a:srgbClr val="0070C0"/>
              </a:buClr>
              <a:buFont typeface="Arial" panose="020B0604020202020204" pitchFamily="34" charset="0"/>
              <a:buChar char="•"/>
            </a:pPr>
            <a:r>
              <a:rPr lang="en-US" altLang="en-US" sz="1900">
                <a:latin typeface="Arial" panose="020B0604020202020204" pitchFamily="34" charset="0"/>
                <a:ea typeface="Tw Cen MT" panose="020B0602020104020603" pitchFamily="34" charset="0"/>
                <a:cs typeface="Arial" panose="020B0604020202020204" pitchFamily="34" charset="0"/>
              </a:rPr>
              <a:t>Additional submission instructions are found in the EIR Application Packages.</a:t>
            </a:r>
          </a:p>
          <a:p>
            <a:pPr marL="547688" indent="-273050" eaLnBrk="1" hangingPunct="1">
              <a:buFont typeface="Arial" panose="020B0604020202020204" pitchFamily="34" charset="0"/>
              <a:buChar char="•"/>
            </a:pPr>
            <a:endParaRPr lang="en-US" altLang="en-US">
              <a:latin typeface="Tw Cen MT" panose="020B0602020104020603" pitchFamily="34" charset="0"/>
              <a:ea typeface="Tw Cen MT" panose="020B0602020104020603" pitchFamily="34" charset="0"/>
              <a:cs typeface="Arial" panose="020B0604020202020204" pitchFamily="34" charset="0"/>
            </a:endParaRPr>
          </a:p>
          <a:p>
            <a:pPr marL="547688" indent="-273050" eaLnBrk="1" hangingPunct="1">
              <a:buFont typeface="Wingdings" panose="05000000000000000000" pitchFamily="2" charset="2"/>
              <a:buChar char="§"/>
            </a:pPr>
            <a:endParaRPr lang="en-US" altLang="en-US">
              <a:latin typeface="Tw Cen MT" panose="020B0602020104020603" pitchFamily="34" charset="0"/>
              <a:ea typeface="Tw Cen MT" panose="020B0602020104020603" pitchFamily="34" charset="0"/>
              <a:cs typeface="Arial" panose="020B0604020202020204" pitchFamily="34" charset="0"/>
            </a:endParaRPr>
          </a:p>
        </p:txBody>
      </p:sp>
      <p:sp>
        <p:nvSpPr>
          <p:cNvPr id="18436" name="Slide Number Placeholder 4">
            <a:extLst>
              <a:ext uri="{FF2B5EF4-FFF2-40B4-BE49-F238E27FC236}">
                <a16:creationId xmlns:a16="http://schemas.microsoft.com/office/drawing/2014/main" id="{12335A7A-71A5-4011-A685-CBDCDA250C9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F985D962-4C61-47D1-BE1D-12A4A9F3FF4D}" type="slidenum">
              <a:rPr lang="en-US" altLang="en-US" smtClean="0">
                <a:solidFill>
                  <a:srgbClr val="666666"/>
                </a:solidFill>
              </a:rPr>
              <a:pPr fontAlgn="base">
                <a:spcBef>
                  <a:spcPct val="0"/>
                </a:spcBef>
                <a:spcAft>
                  <a:spcPct val="0"/>
                </a:spcAft>
              </a:pPr>
              <a:t>7</a:t>
            </a:fld>
            <a:endParaRPr lang="en-US" altLang="en-US">
              <a:solidFill>
                <a:srgbClr val="6666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8AB4-ECE5-43DE-890B-929D375195D9}"/>
              </a:ext>
            </a:extLst>
          </p:cNvPr>
          <p:cNvSpPr>
            <a:spLocks noGrp="1"/>
          </p:cNvSpPr>
          <p:nvPr>
            <p:ph type="title"/>
          </p:nvPr>
        </p:nvSpPr>
        <p:spPr>
          <a:xfrm>
            <a:off x="457200" y="228600"/>
            <a:ext cx="8229600" cy="563563"/>
          </a:xfrm>
        </p:spPr>
        <p:txBody>
          <a:bodyPr/>
          <a:lstStyle/>
          <a:p>
            <a:pPr algn="ctr" eaLnBrk="1" hangingPunct="1">
              <a:defRPr/>
            </a:pPr>
            <a:r>
              <a:rPr lang="en-US" sz="3200" dirty="0">
                <a:solidFill>
                  <a:srgbClr val="0070C0"/>
                </a:solidFill>
                <a:latin typeface="Arial" panose="020B0604020202020204" pitchFamily="34" charset="0"/>
                <a:cs typeface="Arial" panose="020B0604020202020204" pitchFamily="34" charset="0"/>
              </a:rPr>
              <a:t>Grants.gov Submission Tips</a:t>
            </a:r>
          </a:p>
        </p:txBody>
      </p:sp>
      <p:sp>
        <p:nvSpPr>
          <p:cNvPr id="3" name="Content Placeholder 2">
            <a:extLst>
              <a:ext uri="{FF2B5EF4-FFF2-40B4-BE49-F238E27FC236}">
                <a16:creationId xmlns:a16="http://schemas.microsoft.com/office/drawing/2014/main" id="{4F4C3BBF-CD7A-4017-BD0B-421F231558DA}"/>
              </a:ext>
            </a:extLst>
          </p:cNvPr>
          <p:cNvSpPr>
            <a:spLocks noGrp="1"/>
          </p:cNvSpPr>
          <p:nvPr>
            <p:ph idx="1"/>
          </p:nvPr>
        </p:nvSpPr>
        <p:spPr>
          <a:xfrm>
            <a:off x="387350" y="990600"/>
            <a:ext cx="8229600" cy="5303838"/>
          </a:xfrm>
        </p:spPr>
        <p:txBody>
          <a:bodyPr/>
          <a:lstStyle/>
          <a:p>
            <a:pPr marL="228600" indent="0" eaLnBrk="1" hangingPunct="1">
              <a:buFont typeface="+mj-lt"/>
              <a:buNone/>
              <a:defRPr/>
            </a:pPr>
            <a:r>
              <a:rPr lang="en-US" sz="2500" b="1" dirty="0">
                <a:latin typeface="Arial" panose="020B0604020202020204" pitchFamily="34" charset="0"/>
                <a:cs typeface="Arial" panose="020B0604020202020204" pitchFamily="34" charset="0"/>
              </a:rPr>
              <a:t>REGISTER EARLY </a:t>
            </a:r>
            <a:r>
              <a:rPr lang="en-US" sz="2500" dirty="0">
                <a:latin typeface="Arial" panose="020B0604020202020204" pitchFamily="34" charset="0"/>
                <a:cs typeface="Arial" panose="020B0604020202020204" pitchFamily="34" charset="0"/>
              </a:rPr>
              <a:t>for Grant.gov and SAM!  </a:t>
            </a:r>
          </a:p>
          <a:p>
            <a:pPr marL="685800" indent="-457200" eaLnBrk="1" hangingPunct="1">
              <a:buClr>
                <a:srgbClr val="0070C0"/>
              </a:buClr>
              <a:buFont typeface="Arial" panose="020B0604020202020204" pitchFamily="34" charset="0"/>
              <a:buChar char="•"/>
              <a:defRPr/>
            </a:pPr>
            <a:r>
              <a:rPr lang="en-US" sz="2500" dirty="0">
                <a:latin typeface="Arial" panose="020B0604020202020204" pitchFamily="34" charset="0"/>
                <a:cs typeface="Arial" panose="020B0604020202020204" pitchFamily="34" charset="0"/>
              </a:rPr>
              <a:t>Do It </a:t>
            </a:r>
            <a:r>
              <a:rPr lang="en-US" sz="2500" b="1" dirty="0">
                <a:solidFill>
                  <a:srgbClr val="FF0000"/>
                </a:solidFill>
                <a:latin typeface="Arial" panose="020B0604020202020204" pitchFamily="34" charset="0"/>
                <a:cs typeface="Arial" panose="020B0604020202020204" pitchFamily="34" charset="0"/>
              </a:rPr>
              <a:t>TODAY!</a:t>
            </a:r>
            <a:r>
              <a:rPr lang="en-US" sz="2500" b="1" dirty="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This process may take DAYS to WEEKS to complete. </a:t>
            </a:r>
          </a:p>
          <a:p>
            <a:pPr marL="228600" indent="0" eaLnBrk="1" hangingPunct="1">
              <a:buFont typeface="+mj-lt"/>
              <a:buNone/>
              <a:defRPr/>
            </a:pPr>
            <a:r>
              <a:rPr lang="en-US" sz="2500" b="1" dirty="0">
                <a:latin typeface="Arial" panose="020B0604020202020204" pitchFamily="34" charset="0"/>
                <a:cs typeface="Arial" panose="020B0604020202020204" pitchFamily="34" charset="0"/>
              </a:rPr>
              <a:t>SUMBIT EARLY</a:t>
            </a:r>
          </a:p>
          <a:p>
            <a:pPr marL="685800" indent="-457200" eaLnBrk="1" hangingPunct="1">
              <a:buClr>
                <a:srgbClr val="0070C0"/>
              </a:buClr>
              <a:buFont typeface="Arial" panose="020B0604020202020204" pitchFamily="34" charset="0"/>
              <a:buChar char="•"/>
              <a:defRPr/>
            </a:pPr>
            <a:r>
              <a:rPr lang="en-US" sz="2500" dirty="0">
                <a:latin typeface="Arial" panose="020B0604020202020204" pitchFamily="34" charset="0"/>
                <a:cs typeface="Arial" panose="020B0604020202020204" pitchFamily="34" charset="0"/>
              </a:rPr>
              <a:t>Depending on the size of the file, transmittal may take SEVERAL MINUTES to HOURS.</a:t>
            </a:r>
          </a:p>
          <a:p>
            <a:pPr marL="685800" indent="-457200" eaLnBrk="1" hangingPunct="1">
              <a:buClr>
                <a:srgbClr val="0070C0"/>
              </a:buClr>
              <a:buFont typeface="Arial" panose="020B0604020202020204" pitchFamily="34" charset="0"/>
              <a:buChar char="•"/>
              <a:defRPr/>
            </a:pPr>
            <a:r>
              <a:rPr lang="en-US" sz="2500" dirty="0">
                <a:latin typeface="Arial" panose="020B0604020202020204" pitchFamily="34" charset="0"/>
                <a:cs typeface="Arial" panose="020B0604020202020204" pitchFamily="34" charset="0"/>
              </a:rPr>
              <a:t>Don’t wait until the deadline date to submit.  The system will be slow due to last minute submissions.</a:t>
            </a:r>
          </a:p>
          <a:p>
            <a:pPr marL="228600" indent="0" eaLnBrk="1" hangingPunct="1">
              <a:buFont typeface="+mj-lt"/>
              <a:buNone/>
              <a:defRPr/>
            </a:pPr>
            <a:r>
              <a:rPr lang="en-US" sz="2500" b="1" dirty="0">
                <a:latin typeface="Arial" panose="020B0604020202020204" pitchFamily="34" charset="0"/>
                <a:cs typeface="Arial" panose="020B0604020202020204" pitchFamily="34" charset="0"/>
              </a:rPr>
              <a:t>LATE APPLICATIONS WILL NOT BE READ!</a:t>
            </a:r>
          </a:p>
          <a:p>
            <a:pPr marL="685800" indent="-457200" eaLnBrk="1" hangingPunct="1">
              <a:buClr>
                <a:srgbClr val="0070C0"/>
              </a:buClr>
              <a:buFont typeface="Arial" panose="020B0604020202020204" pitchFamily="34" charset="0"/>
              <a:buChar char="•"/>
              <a:defRPr/>
            </a:pPr>
            <a:r>
              <a:rPr lang="en-US" sz="2500" dirty="0">
                <a:latin typeface="Arial" panose="020B0604020202020204" pitchFamily="34" charset="0"/>
                <a:cs typeface="Arial" panose="020B0604020202020204" pitchFamily="34" charset="0"/>
              </a:rPr>
              <a:t>Applications that are time/date stamped after 11:59:59 p.m. Eastern Time on deadline date</a:t>
            </a:r>
            <a:r>
              <a:rPr lang="en-US" sz="2500" dirty="0">
                <a:solidFill>
                  <a:srgbClr val="FF0000"/>
                </a:solidFill>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will be marked late and will not be read. </a:t>
            </a:r>
          </a:p>
        </p:txBody>
      </p:sp>
      <p:sp>
        <p:nvSpPr>
          <p:cNvPr id="20484" name="Slide Number Placeholder 4">
            <a:extLst>
              <a:ext uri="{FF2B5EF4-FFF2-40B4-BE49-F238E27FC236}">
                <a16:creationId xmlns:a16="http://schemas.microsoft.com/office/drawing/2014/main" id="{9E05B422-BB49-412D-9C1B-6C4D537BA6B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F871969E-F45A-468D-B373-D855772A2F90}" type="slidenum">
              <a:rPr lang="en-US" altLang="en-US" smtClean="0">
                <a:solidFill>
                  <a:srgbClr val="666666"/>
                </a:solidFill>
              </a:rPr>
              <a:pPr fontAlgn="base">
                <a:spcBef>
                  <a:spcPct val="0"/>
                </a:spcBef>
                <a:spcAft>
                  <a:spcPct val="0"/>
                </a:spcAft>
              </a:pPr>
              <a:t>8</a:t>
            </a:fld>
            <a:endParaRPr lang="en-US" altLang="en-US">
              <a:solidFill>
                <a:srgbClr val="66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75CD-90C4-4D05-BA5D-85956AAF2432}"/>
              </a:ext>
            </a:extLst>
          </p:cNvPr>
          <p:cNvSpPr>
            <a:spLocks noGrp="1"/>
          </p:cNvSpPr>
          <p:nvPr>
            <p:ph type="title"/>
          </p:nvPr>
        </p:nvSpPr>
        <p:spPr>
          <a:xfrm>
            <a:off x="457200" y="228600"/>
            <a:ext cx="8229600" cy="563563"/>
          </a:xfrm>
        </p:spPr>
        <p:txBody>
          <a:bodyPr/>
          <a:lstStyle/>
          <a:p>
            <a:pPr algn="ctr" eaLnBrk="1" hangingPunct="1">
              <a:defRPr/>
            </a:pPr>
            <a:r>
              <a:rPr lang="en-US" sz="3000" dirty="0">
                <a:solidFill>
                  <a:srgbClr val="0070C0"/>
                </a:solidFill>
                <a:latin typeface="Arial" panose="020B0604020202020204" pitchFamily="34" charset="0"/>
                <a:cs typeface="Arial" panose="020B0604020202020204" pitchFamily="34" charset="0"/>
              </a:rPr>
              <a:t>Grants.gov Submission Tips	(cont.)</a:t>
            </a:r>
          </a:p>
        </p:txBody>
      </p:sp>
      <p:sp>
        <p:nvSpPr>
          <p:cNvPr id="22531" name="Content Placeholder 2">
            <a:extLst>
              <a:ext uri="{FF2B5EF4-FFF2-40B4-BE49-F238E27FC236}">
                <a16:creationId xmlns:a16="http://schemas.microsoft.com/office/drawing/2014/main" id="{7568BA64-8296-4F38-A14D-27E977B361C3}"/>
              </a:ext>
            </a:extLst>
          </p:cNvPr>
          <p:cNvSpPr>
            <a:spLocks noGrp="1" noChangeArrowheads="1"/>
          </p:cNvSpPr>
          <p:nvPr>
            <p:ph idx="1"/>
          </p:nvPr>
        </p:nvSpPr>
        <p:spPr bwMode="auto">
          <a:xfrm>
            <a:off x="280988" y="1101725"/>
            <a:ext cx="8382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71500" indent="-342900" eaLnBrk="1" hangingPunct="1">
              <a:buClr>
                <a:srgbClr val="0070C0"/>
              </a:buClr>
              <a:buFont typeface="Arial" panose="020B0604020202020204" pitchFamily="34" charset="0"/>
              <a:buChar char="•"/>
            </a:pPr>
            <a:r>
              <a:rPr lang="en-US" altLang="en-US" sz="2200">
                <a:latin typeface="Arial" panose="020B0604020202020204" pitchFamily="34" charset="0"/>
                <a:ea typeface="Tw Cen MT" panose="020B0602020104020603" pitchFamily="34" charset="0"/>
                <a:cs typeface="Arial" panose="020B0604020202020204" pitchFamily="34" charset="0"/>
              </a:rPr>
              <a:t>Carefully review the FY 2022 Notice Inviting Applications (NIA) and the application package. </a:t>
            </a:r>
          </a:p>
          <a:p>
            <a:pPr marL="571500" indent="-342900" eaLnBrk="1" hangingPunct="1">
              <a:buClr>
                <a:srgbClr val="0070C0"/>
              </a:buClr>
              <a:buFont typeface="Arial" panose="020B0604020202020204" pitchFamily="34" charset="0"/>
              <a:buChar char="•"/>
            </a:pPr>
            <a:r>
              <a:rPr lang="en-US" altLang="en-US" sz="2200">
                <a:latin typeface="Arial" panose="020B0604020202020204" pitchFamily="34" charset="0"/>
                <a:ea typeface="Tw Cen MT" panose="020B0602020104020603" pitchFamily="34" charset="0"/>
                <a:cs typeface="Arial" panose="020B0604020202020204" pitchFamily="34" charset="0"/>
              </a:rPr>
              <a:t>Applicants should be careful to download the intended EIR application package and that they submit their applications under the intended EIR competition. </a:t>
            </a:r>
            <a:r>
              <a:rPr lang="en-US" altLang="en-US" sz="2200" b="1">
                <a:latin typeface="Arial" panose="020B0604020202020204" pitchFamily="34" charset="0"/>
                <a:ea typeface="Tw Cen MT" panose="020B0602020104020603" pitchFamily="34" charset="0"/>
                <a:cs typeface="Arial" panose="020B0604020202020204" pitchFamily="34" charset="0"/>
              </a:rPr>
              <a:t>The application will be reviewed under the competition it was submitted under, and only applications that are successfully submitted by the established deadline will be peer reviewed. </a:t>
            </a:r>
          </a:p>
          <a:p>
            <a:pPr marL="571500" indent="-342900" eaLnBrk="1" hangingPunct="1">
              <a:buClr>
                <a:srgbClr val="0070C0"/>
              </a:buClr>
              <a:buFont typeface="Arial" panose="020B0604020202020204" pitchFamily="34" charset="0"/>
              <a:buChar char="•"/>
            </a:pPr>
            <a:r>
              <a:rPr lang="en-US" altLang="en-US" sz="2200">
                <a:latin typeface="Arial" panose="020B0604020202020204" pitchFamily="34" charset="0"/>
                <a:ea typeface="Tw Cen MT" panose="020B0602020104020603" pitchFamily="34" charset="0"/>
                <a:cs typeface="Arial" panose="020B0604020202020204" pitchFamily="34" charset="0"/>
              </a:rPr>
              <a:t>Ensure that you attach </a:t>
            </a:r>
            <a:r>
              <a:rPr lang="en-US" altLang="en-US" sz="2200" b="1" i="1" u="sng">
                <a:latin typeface="Arial" panose="020B0604020202020204" pitchFamily="34" charset="0"/>
                <a:ea typeface="Tw Cen MT" panose="020B0602020104020603" pitchFamily="34" charset="0"/>
                <a:cs typeface="Arial" panose="020B0604020202020204" pitchFamily="34" charset="0"/>
              </a:rPr>
              <a:t>.PDF files only</a:t>
            </a:r>
            <a:r>
              <a:rPr lang="en-US" altLang="en-US" sz="2200">
                <a:latin typeface="Arial" panose="020B0604020202020204" pitchFamily="34" charset="0"/>
                <a:ea typeface="Tw Cen MT" panose="020B0602020104020603" pitchFamily="34" charset="0"/>
                <a:cs typeface="Arial" panose="020B0604020202020204" pitchFamily="34" charset="0"/>
              </a:rPr>
              <a:t> for any attachments to your application, and they must be in a </a:t>
            </a:r>
            <a:r>
              <a:rPr lang="en-US" altLang="en-US" sz="2200" b="1">
                <a:latin typeface="Arial" panose="020B0604020202020204" pitchFamily="34" charset="0"/>
                <a:ea typeface="Tw Cen MT" panose="020B0602020104020603" pitchFamily="34" charset="0"/>
                <a:cs typeface="Arial" panose="020B0604020202020204" pitchFamily="34" charset="0"/>
              </a:rPr>
              <a:t>read-only, flattened format</a:t>
            </a:r>
            <a:r>
              <a:rPr lang="en-US" altLang="en-US" sz="2200">
                <a:latin typeface="Arial" panose="020B0604020202020204" pitchFamily="34" charset="0"/>
                <a:ea typeface="Tw Cen MT" panose="020B0602020104020603" pitchFamily="34" charset="0"/>
                <a:cs typeface="Arial" panose="020B0604020202020204" pitchFamily="34" charset="0"/>
              </a:rPr>
              <a:t>.  PDF files are the only Education approved file type accepted as detailed in the Federal Register application notice.  Applicants must submit individual .PDF files only when attaching files to their application. </a:t>
            </a:r>
            <a:endParaRPr lang="en-US" altLang="en-US" sz="2200" b="1">
              <a:latin typeface="Arial" panose="020B0604020202020204" pitchFamily="34" charset="0"/>
              <a:ea typeface="Tw Cen MT" panose="020B0602020104020603" pitchFamily="34" charset="0"/>
              <a:cs typeface="Arial" panose="020B0604020202020204" pitchFamily="34" charset="0"/>
            </a:endParaRPr>
          </a:p>
        </p:txBody>
      </p:sp>
      <p:sp>
        <p:nvSpPr>
          <p:cNvPr id="22532" name="Slide Number Placeholder 4">
            <a:extLst>
              <a:ext uri="{FF2B5EF4-FFF2-40B4-BE49-F238E27FC236}">
                <a16:creationId xmlns:a16="http://schemas.microsoft.com/office/drawing/2014/main" id="{9EE8E719-C626-40A5-A626-72AB8819940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5C56442-3989-4A67-97E6-712C8DD924E1}" type="slidenum">
              <a:rPr lang="en-US" altLang="en-US" smtClean="0">
                <a:solidFill>
                  <a:srgbClr val="666666"/>
                </a:solidFill>
              </a:rPr>
              <a:pPr fontAlgn="base">
                <a:spcBef>
                  <a:spcPct val="0"/>
                </a:spcBef>
                <a:spcAft>
                  <a:spcPct val="0"/>
                </a:spcAft>
              </a:pPr>
              <a:t>9</a:t>
            </a:fld>
            <a:endParaRPr lang="en-US" altLang="en-US">
              <a:solidFill>
                <a:srgbClr val="666666"/>
              </a:solidFill>
            </a:endParaRPr>
          </a:p>
        </p:txBody>
      </p:sp>
    </p:spTree>
  </p:cSld>
  <p:clrMapOvr>
    <a:masterClrMapping/>
  </p:clrMapOvr>
</p:sld>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57479ed-16e3-4c54-a34b-e226e0af443e" ContentTypeId="0x01010028670A239A4C7A4E9A68527307346D38"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48369bfb84241b2a4759ac5d306b738 xmlns="2a2db8c4-56ab-4882-a5d0-0fe8165c6658">
      <Terms xmlns="http://schemas.microsoft.com/office/infopath/2007/PartnerControls"/>
    </e48369bfb84241b2a4759ac5d306b738>
    <Approval_x0020_Comments xmlns="2a2db8c4-56ab-4882-a5d0-0fe8165c6658" xsi:nil="true"/>
    <TaxCatchAll xmlns="2a2db8c4-56ab-4882-a5d0-0fe8165c6658">
      <Value>14</Value>
      <Value>2</Value>
    </TaxCatchAll>
    <m1f13d32c4c342028b39326ee260c1ca xmlns="2a2db8c4-56ab-4882-a5d0-0fe8165c6658">
      <Terms xmlns="http://schemas.microsoft.com/office/infopath/2007/PartnerControls"/>
    </m1f13d32c4c342028b39326ee260c1ca>
    <cb2ef2bd509f47f39ea44b698c260c87 xmlns="2a2db8c4-56ab-4882-a5d0-0fe8165c6658">
      <Terms xmlns="http://schemas.microsoft.com/office/infopath/2007/PartnerControls">
        <TermInfo xmlns="http://schemas.microsoft.com/office/infopath/2007/PartnerControls">
          <TermName xmlns="http://schemas.microsoft.com/office/infopath/2007/PartnerControls">Innovation Programs</TermName>
          <TermId xmlns="http://schemas.microsoft.com/office/infopath/2007/PartnerControls">718c7670-3af9-4624-9d86-c653ef74cfc2</TermId>
        </TermInfo>
      </Terms>
    </cb2ef2bd509f47f39ea44b698c260c87>
    <a4530805a9a34cb996739ba2e241a970 xmlns="2a2db8c4-56ab-4882-a5d0-0fe8165c6658">
      <Terms xmlns="http://schemas.microsoft.com/office/infopath/2007/PartnerControls"/>
    </a4530805a9a34cb996739ba2e241a970>
    <m9ba678bb8414d77b73f31a6ff27f951 xmlns="2a2db8c4-56ab-4882-a5d0-0fe8165c665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a9b09679-9681-4840-9409-cc087bb840af</TermId>
        </TermInfo>
      </Terms>
    </m9ba678bb8414d77b73f31a6ff27f951>
    <paad1906247e4af69fbe65f2ace0923c xmlns="2a2db8c4-56ab-4882-a5d0-0fe8165c6658">
      <Terms xmlns="http://schemas.microsoft.com/office/infopath/2007/PartnerControls"/>
    </paad1906247e4af69fbe65f2ace0923c>
    <Approval_Status xmlns="2a2db8c4-56ab-4882-a5d0-0fe8165c6658" xsi:nil="true"/>
    <Date_x0020_of_x0020_Approval xmlns="2a2db8c4-56ab-4882-a5d0-0fe8165c6658" xsi:nil="true"/>
    <Get_Approval_Button xmlns="2a2db8c4-56ab-4882-a5d0-0fe8165c6658" xsi:nil="true"/>
    <privacy_flow xmlns="2a2db8c4-56ab-4882-a5d0-0fe8165c6658" xsi:nil="true"/>
    <Privacy xmlns="2a2db8c4-56ab-4882-a5d0-0fe8165c665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OESE OIGP Documents" ma:contentTypeID="0x01010028670A239A4C7A4E9A68527307346D380300A9F02BBE4CAC1B41B7C895972CA1FD92" ma:contentTypeVersion="87" ma:contentTypeDescription="" ma:contentTypeScope="" ma:versionID="f8155ddf78eec89dc5f6cc5d4bfc63da">
  <xsd:schema xmlns:xsd="http://www.w3.org/2001/XMLSchema" xmlns:xs="http://www.w3.org/2001/XMLSchema" xmlns:p="http://schemas.microsoft.com/office/2006/metadata/properties" xmlns:ns2="2a2db8c4-56ab-4882-a5d0-0fe8165c6658" targetNamespace="http://schemas.microsoft.com/office/2006/metadata/properties" ma:root="true" ma:fieldsID="706c93177afec4c1bde608001ec25920" ns2:_="">
    <xsd:import namespace="2a2db8c4-56ab-4882-a5d0-0fe8165c6658"/>
    <xsd:element name="properties">
      <xsd:complexType>
        <xsd:sequence>
          <xsd:element name="documentManagement">
            <xsd:complexType>
              <xsd:all>
                <xsd:element ref="ns2:Date_x0020_of_x0020_Approval" minOccurs="0"/>
                <xsd:element ref="ns2:m1f13d32c4c342028b39326ee260c1ca" minOccurs="0"/>
                <xsd:element ref="ns2:e48369bfb84241b2a4759ac5d306b738" minOccurs="0"/>
                <xsd:element ref="ns2:a4530805a9a34cb996739ba2e241a970" minOccurs="0"/>
                <xsd:element ref="ns2:m9ba678bb8414d77b73f31a6ff27f951" minOccurs="0"/>
                <xsd:element ref="ns2:paad1906247e4af69fbe65f2ace0923c" minOccurs="0"/>
                <xsd:element ref="ns2:TaxCatchAll" minOccurs="0"/>
                <xsd:element ref="ns2:cb2ef2bd509f47f39ea44b698c260c87" minOccurs="0"/>
                <xsd:element ref="ns2:TaxCatchAllLabel" minOccurs="0"/>
                <xsd:element ref="ns2:Approval_Status" minOccurs="0"/>
                <xsd:element ref="ns2:Approval_x0020_Comments" minOccurs="0"/>
                <xsd:element ref="ns2:Get_Approval_Button" minOccurs="0"/>
                <xsd:element ref="ns2:Privacy" minOccurs="0"/>
                <xsd:element ref="ns2:privacy_flo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db8c4-56ab-4882-a5d0-0fe8165c6658" elementFormDefault="qualified">
    <xsd:import namespace="http://schemas.microsoft.com/office/2006/documentManagement/types"/>
    <xsd:import namespace="http://schemas.microsoft.com/office/infopath/2007/PartnerControls"/>
    <xsd:element name="Date_x0020_of_x0020_Approval" ma:index="9" nillable="true" ma:displayName="Date of Publication" ma:format="DateOnly" ma:internalName="Date_x0020_of_x0020_Approval" ma:readOnly="false">
      <xsd:simpleType>
        <xsd:restriction base="dms:DateTime"/>
      </xsd:simpleType>
    </xsd:element>
    <xsd:element name="m1f13d32c4c342028b39326ee260c1ca" ma:index="13" nillable="true" ma:taxonomy="true" ma:internalName="m1f13d32c4c342028b39326ee260c1ca" ma:taxonomyFieldName="Secondary_x0020_Subject" ma:displayName="Primary Subject 2" ma:readOnly="false" ma:default="" ma:fieldId="{61f13d32-c4c3-4202-8b39-326ee260c1ca}"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e48369bfb84241b2a4759ac5d306b738" ma:index="15" nillable="true" ma:taxonomy="true" ma:internalName="e48369bfb84241b2a4759ac5d306b738" ma:taxonomyFieldName="Catagory" ma:displayName="Primary Subject 1" ma:readOnly="false" ma:default="" ma:fieldId="{e48369bf-b842-41b2-a475-9ac5d306b738}"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a4530805a9a34cb996739ba2e241a970" ma:index="17" nillable="true" ma:taxonomy="true" ma:internalName="a4530805a9a34cb996739ba2e241a970" ma:taxonomyFieldName="Document_x0020_Type" ma:displayName="Document Type" ma:readOnly="false" ma:default="" ma:fieldId="{a4530805-a9a3-4cb9-9673-9ba2e241a970}" ma:sspId="557479ed-16e3-4c54-a34b-e226e0af443e" ma:termSetId="39ac4e8d-e4c1-4f96-b421-6bcedb93d8ed" ma:anchorId="00000000-0000-0000-0000-000000000000" ma:open="false" ma:isKeyword="false">
      <xsd:complexType>
        <xsd:sequence>
          <xsd:element ref="pc:Terms" minOccurs="0" maxOccurs="1"/>
        </xsd:sequence>
      </xsd:complexType>
    </xsd:element>
    <xsd:element name="m9ba678bb8414d77b73f31a6ff27f951" ma:index="19" nillable="true" ma:taxonomy="true" ma:internalName="m9ba678bb8414d77b73f31a6ff27f951" ma:taxonomyFieldName="Fiscal_x0020_Year" ma:displayName="Fiscal Year" ma:default="" ma:fieldId="{69ba678b-b841-4d77-b73f-31a6ff27f951}" ma:sspId="557479ed-16e3-4c54-a34b-e226e0af443e" ma:termSetId="a74938b7-838d-429a-85f6-4f7993f9a919" ma:anchorId="00000000-0000-0000-0000-000000000000" ma:open="false" ma:isKeyword="false">
      <xsd:complexType>
        <xsd:sequence>
          <xsd:element ref="pc:Terms" minOccurs="0" maxOccurs="1"/>
        </xsd:sequence>
      </xsd:complexType>
    </xsd:element>
    <xsd:element name="paad1906247e4af69fbe65f2ace0923c" ma:index="21" nillable="true" ma:taxonomy="true" ma:internalName="paad1906247e4af69fbe65f2ace0923c" ma:taxonomyFieldName="Approval_x0020_Status" ma:displayName="Highest Approval Level" ma:readOnly="false" ma:default="" ma:fieldId="{9aad1906-247e-4af6-9fbe-65f2ace0923c}" ma:sspId="557479ed-16e3-4c54-a34b-e226e0af443e" ma:termSetId="907e9040-1049-41d6-9954-246cec267fd5"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b579ce35-3fb0-44dc-a56a-e4fd33d4f086}" ma:internalName="TaxCatchAll" ma:showField="CatchAllData"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cb2ef2bd509f47f39ea44b698c260c87" ma:index="23" nillable="true" ma:taxonomy="true" ma:internalName="cb2ef2bd509f47f39ea44b698c260c87" ma:taxonomyFieldName="OESE_x0020_Office" ma:displayName="OESE Office" ma:default="" ma:fieldId="{cb2ef2bd-509f-47f3-9ea4-4b698c260c87}" ma:sspId="557479ed-16e3-4c54-a34b-e226e0af443e" ma:termSetId="2e6ce9bc-9286-4329-95f6-d0b2e2210cd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b579ce35-3fb0-44dc-a56a-e4fd33d4f086}" ma:internalName="TaxCatchAllLabel" ma:readOnly="true" ma:showField="CatchAllDataLabel"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Approval_Status" ma:index="25" nillable="true" ma:displayName="Approval_Status" ma:default="Not Started" ma:internalName="Approval_Status">
      <xsd:simpleType>
        <xsd:restriction base="dms:Unknown">
          <xsd:enumeration value="Not Started"/>
          <xsd:enumeration value="Pending"/>
          <xsd:enumeration value="Pending Team Leader Review"/>
          <xsd:enumeration value="Team Leader Approved"/>
          <xsd:enumeration value="Team Leader Disapproved"/>
          <xsd:enumeration value="Pending Group Leader Review"/>
          <xsd:enumeration value="Group Leader Approved"/>
          <xsd:enumeration value="Group Leader Disapproved"/>
          <xsd:enumeration value="Pending Director Review"/>
          <xsd:enumeration value="Director Approved"/>
          <xsd:enumeration value="Director Disapproved"/>
        </xsd:restriction>
      </xsd:simpleType>
    </xsd:element>
    <xsd:element name="Approval_x0020_Comments" ma:index="26" nillable="true" ma:displayName="Approval Comments" ma:internalName="Approval_x0020_Comments">
      <xsd:simpleType>
        <xsd:restriction base="dms:Note">
          <xsd:maxLength value="255"/>
        </xsd:restriction>
      </xsd:simpleType>
    </xsd:element>
    <xsd:element name="Get_Approval_Button" ma:index="27" nillable="true" ma:displayName="Get_Approval_Button" ma:internalName="Get_Approval_Button">
      <xsd:simpleType>
        <xsd:restriction base="dms:Text">
          <xsd:maxLength value="255"/>
        </xsd:restriction>
      </xsd:simpleType>
    </xsd:element>
    <xsd:element name="Privacy" ma:index="28" nillable="true" ma:displayName="Privacy" ma:internalName="Privacy">
      <xsd:simpleType>
        <xsd:restriction base="dms:Text">
          <xsd:maxLength value="255"/>
        </xsd:restriction>
      </xsd:simpleType>
    </xsd:element>
    <xsd:element name="privacy_flow" ma:index="29" nillable="true" ma:displayName="privacy_flow" ma:internalName="privacy_flow">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7" ma:displayName="Author"/>
        <xsd:element ref="dcterms:created" minOccurs="0" maxOccurs="1"/>
        <xsd:element ref="dc:identifier" minOccurs="0" maxOccurs="1"/>
        <xsd:element name="contentType" minOccurs="0" maxOccurs="1" type="xsd:string" ma:index="14" ma:displayName="Content Type"/>
        <xsd:element ref="dc:title" minOccurs="0" maxOccurs="1" ma:index="8"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EE06D97D-1426-4C58-828A-4B359C31D667}">
  <ds:schemaRefs>
    <ds:schemaRef ds:uri="Microsoft.SharePoint.Taxonomy.ContentTypeSync"/>
  </ds:schemaRefs>
</ds:datastoreItem>
</file>

<file path=customXml/itemProps2.xml><?xml version="1.0" encoding="utf-8"?>
<ds:datastoreItem xmlns:ds="http://schemas.openxmlformats.org/officeDocument/2006/customXml" ds:itemID="{1F23D695-7148-4872-945F-2000FDDAD691}">
  <ds:schemaRefs>
    <ds:schemaRef ds:uri="http://schemas.microsoft.com/sharepoint/v3/contenttype/forms"/>
  </ds:schemaRefs>
</ds:datastoreItem>
</file>

<file path=customXml/itemProps3.xml><?xml version="1.0" encoding="utf-8"?>
<ds:datastoreItem xmlns:ds="http://schemas.openxmlformats.org/officeDocument/2006/customXml" ds:itemID="{C6CBE7B4-8A7E-47B6-A22C-96A2D155602D}">
  <ds:schemaRefs>
    <ds:schemaRef ds:uri="http://schemas.microsoft.com/office/2006/metadata/properties"/>
    <ds:schemaRef ds:uri="http://schemas.microsoft.com/office/infopath/2007/PartnerControls"/>
    <ds:schemaRef ds:uri="2a2db8c4-56ab-4882-a5d0-0fe8165c6658"/>
  </ds:schemaRefs>
</ds:datastoreItem>
</file>

<file path=customXml/itemProps4.xml><?xml version="1.0" encoding="utf-8"?>
<ds:datastoreItem xmlns:ds="http://schemas.openxmlformats.org/officeDocument/2006/customXml" ds:itemID="{AE47E5EF-C6D2-4E27-BDF7-C574AF079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db8c4-56ab-4882-a5d0-0fe8165c6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84668F7-6937-44D0-9677-8E96FF43C9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3530</TotalTime>
  <Words>2044</Words>
  <Application>Microsoft Office PowerPoint</Application>
  <PresentationFormat>On-screen Show (4:3)</PresentationFormat>
  <Paragraphs>137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 Cen MT</vt:lpstr>
      <vt:lpstr>Arial</vt:lpstr>
      <vt:lpstr>Calibri</vt:lpstr>
      <vt:lpstr>Wingdings</vt:lpstr>
      <vt:lpstr>+mj-lt</vt:lpstr>
      <vt:lpstr>Dept of Ed</vt:lpstr>
      <vt:lpstr>Education Innovation and Research (EIR) Applying in Grants.gov</vt:lpstr>
      <vt:lpstr>Registering for Grants.gov</vt:lpstr>
      <vt:lpstr>System for award Management (SAM)</vt:lpstr>
      <vt:lpstr>SAM.GOV ALERT</vt:lpstr>
      <vt:lpstr>Search Grants</vt:lpstr>
      <vt:lpstr>Apply using workspace</vt:lpstr>
      <vt:lpstr>Tracking your Application Submission</vt:lpstr>
      <vt:lpstr>Grants.gov Submission Tips</vt:lpstr>
      <vt:lpstr>Grants.gov Submission Tips (cont.)</vt:lpstr>
      <vt:lpstr>EIR Competition Resources</vt:lpstr>
      <vt:lpstr>Grants.gov Applicant  support &amp; Resources</vt:lpstr>
      <vt:lpstr>Thank you!</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Department of Education</dc:creator>
  <dc:description/>
  <cp:lastModifiedBy>Turner, Dramon</cp:lastModifiedBy>
  <cp:revision>203</cp:revision>
  <cp:lastPrinted>2019-01-23T21:43:42Z</cp:lastPrinted>
  <dcterms:created xsi:type="dcterms:W3CDTF">2013-08-12T19:53:34Z</dcterms:created>
  <dcterms:modified xsi:type="dcterms:W3CDTF">2022-04-26T17:48:10Z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0x01010028670A239A4C7A4E9A68527307346D380300A9F02BBE4CAC1B41B7C895972CA1FD92</vt:lpwstr>
  </property>
  <property fmtid="{D5CDD505-2E9C-101B-9397-08002B2CF9AE}" pid="3" name="Secondary Subject">
    <vt:lpwstr/>
  </property>
  <property fmtid="{D5CDD505-2E9C-101B-9397-08002B2CF9AE}" pid="4" name="Catagory">
    <vt:lpwstr/>
  </property>
  <property fmtid="{D5CDD505-2E9C-101B-9397-08002B2CF9AE}" pid="5" name="Fiscal Year">
    <vt:lpwstr>2;#2021|a9b09679-9681-4840-9409-cc087bb840af</vt:lpwstr>
  </property>
  <property fmtid="{D5CDD505-2E9C-101B-9397-08002B2CF9AE}" pid="6" name="Get Approval_">
    <vt:lpwstr/>
  </property>
  <property fmtid="{D5CDD505-2E9C-101B-9397-08002B2CF9AE}" pid="7" name="_ExtendedDescription">
    <vt:lpwstr/>
  </property>
  <property fmtid="{D5CDD505-2E9C-101B-9397-08002B2CF9AE}" pid="8" name="Approval Status">
    <vt:lpwstr/>
  </property>
  <property fmtid="{D5CDD505-2E9C-101B-9397-08002B2CF9AE}" pid="9" name="OESE Office">
    <vt:lpwstr>14;#Innovation Programs|718c7670-3af9-4624-9d86-c653ef74cfc2</vt:lpwstr>
  </property>
  <property fmtid="{D5CDD505-2E9C-101B-9397-08002B2CF9AE}" pid="10" name="Document Type">
    <vt:lpwstr/>
  </property>
</Properties>
</file>