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5"/>
  </p:notesMasterIdLst>
  <p:handoutMasterIdLst>
    <p:handoutMasterId r:id="rId26"/>
  </p:handoutMasterIdLst>
  <p:sldIdLst>
    <p:sldId id="458" r:id="rId6"/>
    <p:sldId id="496" r:id="rId7"/>
    <p:sldId id="319" r:id="rId8"/>
    <p:sldId id="320" r:id="rId9"/>
    <p:sldId id="489" r:id="rId10"/>
    <p:sldId id="492" r:id="rId11"/>
    <p:sldId id="493" r:id="rId12"/>
    <p:sldId id="494" r:id="rId13"/>
    <p:sldId id="498" r:id="rId14"/>
    <p:sldId id="499" r:id="rId15"/>
    <p:sldId id="482" r:id="rId16"/>
    <p:sldId id="479" r:id="rId17"/>
    <p:sldId id="476" r:id="rId18"/>
    <p:sldId id="477" r:id="rId19"/>
    <p:sldId id="478" r:id="rId20"/>
    <p:sldId id="480" r:id="rId21"/>
    <p:sldId id="500" r:id="rId22"/>
    <p:sldId id="472" r:id="rId23"/>
    <p:sldId id="450" r:id="rId2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lly Terpak" initials="" lastIdx="5" clrIdx="4"/>
  <p:cmAuthor id="1" name="Brizzo, Ashley" initials="" lastIdx="5" clrIdx="6"/>
  <p:cmAuthor id="8" name="Terpak, Kelly" initials="" lastIdx="1" clrIdx="0"/>
  <p:cmAuthor id="2" name="U.S. Department of Education" initials="" lastIdx="4" clrIdx="1"/>
  <p:cmAuthor id="3" name="Crockett, Yvonne" initials="" lastIdx="3" clrIdx="7"/>
  <p:cmAuthor id="4" name="OII" initials="" lastIdx="1" clrIdx="3"/>
  <p:cmAuthor id="5" name="Petracca, Ronald" initials="" lastIdx="6" clrIdx="2"/>
  <p:cmAuthor id="6" name="Folake Reed"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C4790"/>
    <a:srgbClr val="666666"/>
    <a:srgbClr val="03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39" d="100"/>
          <a:sy n="39" d="100"/>
        </p:scale>
        <p:origin x="1244"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B6AE5B-ACD1-42C3-B09D-689F568E996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24B62FE-72F4-4417-9F28-5F58F95718F0}"/>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E2169CA-1084-4A76-A86F-9E064F0874CF}" type="datetimeFigureOut">
              <a:rPr lang="en-US"/>
              <a:pPr>
                <a:defRPr/>
              </a:pPr>
              <a:t>4/26/2022</a:t>
            </a:fld>
            <a:endParaRPr lang="en-US"/>
          </a:p>
        </p:txBody>
      </p:sp>
      <p:sp>
        <p:nvSpPr>
          <p:cNvPr id="4" name="Footer Placeholder 3">
            <a:extLst>
              <a:ext uri="{FF2B5EF4-FFF2-40B4-BE49-F238E27FC236}">
                <a16:creationId xmlns:a16="http://schemas.microsoft.com/office/drawing/2014/main" id="{069D5665-989D-4505-A7DC-8D958A75A2EE}"/>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956FF7A-8A62-47B7-A315-41C753B2A9AB}"/>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263E1043-CB6A-4B91-8EAD-E111829DB66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F77A1-04A1-468B-B96A-D3D90F6D581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AB1560D-6D33-44E4-8935-EF1486B0C790}"/>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A341EF54-62CF-4DBB-A1C4-A52E2574CBC1}" type="datetimeFigureOut">
              <a:rPr lang="en-US"/>
              <a:pPr>
                <a:defRPr/>
              </a:pPr>
              <a:t>4/26/2022</a:t>
            </a:fld>
            <a:endParaRPr lang="en-US"/>
          </a:p>
        </p:txBody>
      </p:sp>
      <p:sp>
        <p:nvSpPr>
          <p:cNvPr id="4" name="Slide Image Placeholder 3">
            <a:extLst>
              <a:ext uri="{FF2B5EF4-FFF2-40B4-BE49-F238E27FC236}">
                <a16:creationId xmlns:a16="http://schemas.microsoft.com/office/drawing/2014/main" id="{5D895732-01B4-4A6C-AA9B-BF8F904FDCB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3F81DA5-7B91-46C1-A3D7-58C3C8113CF5}"/>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05F662-50A3-4AB9-9B96-3A9072DD1CB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193CD27-8A24-4594-981B-F1ABF582954B}"/>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4D583B12-B062-4CA1-B152-3C93483E4F7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AD25DA0-4520-4C5C-9084-6D9FE9AA06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9664EE8-6AD0-4A15-88A7-BF9752F7B3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informational slides provide an overview of the selection criteria for the Mid-phase competition, the points that are assigned to each selection criterion, and a brief overview of the review process.</a:t>
            </a:r>
          </a:p>
          <a:p>
            <a:pPr eaLnBrk="1" hangingPunct="1"/>
            <a:endParaRPr lang="en-US" altLang="en-US"/>
          </a:p>
          <a:p>
            <a:pPr eaLnBrk="1" hangingPunct="1"/>
            <a:r>
              <a:rPr lang="en-US" altLang="en-US"/>
              <a:t>If you are planning to apply to EIR, you should read carefully the specific notice inviting applications (NIA) and the specific application package for the competition to which you are applying.  These slides are for information purposes only, and applicants should rely upon the NIA for the official competition requirements.</a:t>
            </a:r>
          </a:p>
        </p:txBody>
      </p:sp>
      <p:sp>
        <p:nvSpPr>
          <p:cNvPr id="4" name="Slide Number Placeholder 3">
            <a:extLst>
              <a:ext uri="{FF2B5EF4-FFF2-40B4-BE49-F238E27FC236}">
                <a16:creationId xmlns:a16="http://schemas.microsoft.com/office/drawing/2014/main" id="{42BDD93B-D47C-4222-B6BD-E8D4C144F569}"/>
              </a:ext>
            </a:extLst>
          </p:cNvPr>
          <p:cNvSpPr>
            <a:spLocks noGrp="1"/>
          </p:cNvSpPr>
          <p:nvPr>
            <p:ph type="sldNum" sz="quarter" idx="5"/>
          </p:nvPr>
        </p:nvSpPr>
        <p:spPr/>
        <p:txBody>
          <a:bodyPr/>
          <a:lstStyle/>
          <a:p>
            <a:pPr>
              <a:defRPr/>
            </a:pPr>
            <a:fld id="{AAD9900F-E53D-4501-8114-9DCB179ECA8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311FD3B-4056-4D47-823E-E16B76C02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B4CF7D0-95C7-43B6-9B58-0D0419B17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alibri (Body)"/>
              </a:rPr>
              <a:t>Here’s what a sample management plan might look like.</a:t>
            </a:r>
          </a:p>
          <a:p>
            <a:pPr eaLnBrk="1" hangingPunct="1">
              <a:spcBef>
                <a:spcPct val="0"/>
              </a:spcBef>
            </a:pPr>
            <a:endParaRPr lang="en-US" altLang="en-US">
              <a:latin typeface="Calibri (Body)"/>
            </a:endParaRPr>
          </a:p>
          <a:p>
            <a:pPr eaLnBrk="1" hangingPunct="1">
              <a:spcBef>
                <a:spcPct val="0"/>
              </a:spcBef>
            </a:pPr>
            <a:r>
              <a:rPr lang="en-US" altLang="en-US">
                <a:latin typeface="Calibri (Body)"/>
              </a:rPr>
              <a:t>It wouldn’t be unusual for a management plan to take up several pages of a project narrative, but it’s up to you to decide the length and level of detail that would best communicate your plan to reviewers. </a:t>
            </a:r>
          </a:p>
        </p:txBody>
      </p:sp>
      <p:sp>
        <p:nvSpPr>
          <p:cNvPr id="25604" name="Slide Number Placeholder 3">
            <a:extLst>
              <a:ext uri="{FF2B5EF4-FFF2-40B4-BE49-F238E27FC236}">
                <a16:creationId xmlns:a16="http://schemas.microsoft.com/office/drawing/2014/main" id="{D23E491E-63F6-4054-87BF-509FAAF2AC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37928550" indent="-37471350">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1F7641E-DA72-4493-9978-9751910A24CE}" type="slidenum">
              <a:rPr lang="en-US" altLang="en-US" smtClean="0">
                <a:latin typeface="Franklin Gothic Book" panose="020B0503020102020204" pitchFamily="34" charset="0"/>
                <a:ea typeface="MS PGothic" panose="020B0600070205080204" pitchFamily="34" charset="-128"/>
                <a:cs typeface="Arial" panose="020B0604020202020204" pitchFamily="34" charset="0"/>
              </a:rPr>
              <a:pPr fontAlgn="base">
                <a:spcBef>
                  <a:spcPct val="0"/>
                </a:spcBef>
                <a:spcAft>
                  <a:spcPct val="0"/>
                </a:spcAft>
              </a:pPr>
              <a:t>10</a:t>
            </a:fld>
            <a:endParaRPr lang="en-US" altLang="en-US">
              <a:latin typeface="Franklin Gothic Book" panose="020B05030201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91F3728-0786-4BB2-B915-272F4562FE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1080B13-CE39-49A6-86C1-0D25DF80D4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800">
                <a:latin typeface="Times New Roman" panose="02020603050405020304" pitchFamily="18" charset="0"/>
                <a:cs typeface="Times New Roman" panose="02020603050405020304" pitchFamily="18" charset="0"/>
              </a:rPr>
              <a:t>The application package instructions includes more detail about factor 2. In an excellent response, an applicant might propose an evaluation plan that will produce details for </a:t>
            </a:r>
            <a:r>
              <a:rPr lang="en-US" altLang="en-US" sz="1800" b="1">
                <a:latin typeface="Times New Roman" panose="02020603050405020304" pitchFamily="18" charset="0"/>
                <a:cs typeface="Times New Roman" panose="02020603050405020304" pitchFamily="18" charset="0"/>
              </a:rPr>
              <a:t>other entities </a:t>
            </a:r>
            <a:r>
              <a:rPr lang="en-US" altLang="en-US" sz="1800">
                <a:latin typeface="Times New Roman" panose="02020603050405020304" pitchFamily="18" charset="0"/>
                <a:cs typeface="Times New Roman" panose="02020603050405020304" pitchFamily="18" charset="0"/>
              </a:rPr>
              <a:t>who might want to replicate all or part of the proposed project. Evaluation plan includes a robust implementation study to provide information on specific project components, lessons learned in implementation considerations, and other guidance to the field for other practitioners to replicate or test the project. </a:t>
            </a:r>
            <a:endParaRPr lang="en-US" altLang="en-US" sz="1800">
              <a:ea typeface="Calibri" panose="020F0502020204030204" pitchFamily="34" charset="0"/>
              <a:cs typeface="Times New Roman" panose="02020603050405020304" pitchFamily="18" charset="0"/>
            </a:endParaRP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08D761C3-FDDA-4209-91DF-F780AB4EAD77}"/>
              </a:ext>
            </a:extLst>
          </p:cNvPr>
          <p:cNvSpPr>
            <a:spLocks noGrp="1"/>
          </p:cNvSpPr>
          <p:nvPr>
            <p:ph type="sldNum" sz="quarter" idx="5"/>
          </p:nvPr>
        </p:nvSpPr>
        <p:spPr/>
        <p:txBody>
          <a:bodyPr/>
          <a:lstStyle/>
          <a:p>
            <a:pPr>
              <a:defRPr/>
            </a:pPr>
            <a:fld id="{5B6097D5-D95C-4731-93E1-5E26B8A9D09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91A5DCB-E045-4DCE-8C2C-7CCC6CB13E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EE06848-082F-4FC0-BBB2-A4A2E7F34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D3AA660D-3FCE-476D-8E86-1156F937B850}"/>
              </a:ext>
            </a:extLst>
          </p:cNvPr>
          <p:cNvSpPr>
            <a:spLocks noGrp="1"/>
          </p:cNvSpPr>
          <p:nvPr>
            <p:ph type="sldNum" sz="quarter" idx="5"/>
          </p:nvPr>
        </p:nvSpPr>
        <p:spPr/>
        <p:txBody>
          <a:bodyPr/>
          <a:lstStyle/>
          <a:p>
            <a:pPr>
              <a:defRPr/>
            </a:pPr>
            <a:fld id="{BB0B2491-BE6D-412B-964D-5DB7347DD14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601DE49-A0D7-4218-A951-6E7724362F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BF0EAA8-C28F-49D5-82B1-7CB4F36411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Here are some helpful resources that have been put together by the Department’s Institute of Education Sciences, (IES) that you may wish to consult in planning your project evaluation.   It’s particularly important that you become familiar with the first of these, the What Works Clearinghouse Procedures and Standards Handbooks, not only to make sure your evaluation meets What Works Clearinghouse standards, but also because the Handbook will help you to understand the EIR evidence requirements.</a:t>
            </a:r>
          </a:p>
        </p:txBody>
      </p:sp>
      <p:sp>
        <p:nvSpPr>
          <p:cNvPr id="4" name="Slide Number Placeholder 3">
            <a:extLst>
              <a:ext uri="{FF2B5EF4-FFF2-40B4-BE49-F238E27FC236}">
                <a16:creationId xmlns:a16="http://schemas.microsoft.com/office/drawing/2014/main" id="{95227721-97C2-46BF-8043-749B2E29B55C}"/>
              </a:ext>
            </a:extLst>
          </p:cNvPr>
          <p:cNvSpPr>
            <a:spLocks noGrp="1"/>
          </p:cNvSpPr>
          <p:nvPr>
            <p:ph type="sldNum" sz="quarter" idx="5"/>
          </p:nvPr>
        </p:nvSpPr>
        <p:spPr/>
        <p:txBody>
          <a:bodyPr/>
          <a:lstStyle/>
          <a:p>
            <a:pPr>
              <a:defRPr/>
            </a:pPr>
            <a:fld id="{0F302A00-0FAD-494A-B1DB-9E3ABD17110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8456729-A17D-40E3-B914-A2DF72F0A7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C7C81DA-F747-457A-8759-45262AD2C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39C879E-F996-4BD8-8443-E9B013A8C084}"/>
              </a:ext>
            </a:extLst>
          </p:cNvPr>
          <p:cNvSpPr>
            <a:spLocks noGrp="1"/>
          </p:cNvSpPr>
          <p:nvPr>
            <p:ph type="sldNum" sz="quarter" idx="5"/>
          </p:nvPr>
        </p:nvSpPr>
        <p:spPr/>
        <p:txBody>
          <a:bodyPr/>
          <a:lstStyle/>
          <a:p>
            <a:pPr>
              <a:defRPr/>
            </a:pPr>
            <a:fld id="{3A649F20-B5F8-4AED-9596-E061C19181D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F354C1A-1DB5-4B26-AB3C-5E49987FDC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D581E5A-3136-44B9-9348-54FF43E3AF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FD13D7D6-5FCF-4F30-9BF4-BD43C4ACFFAB}"/>
              </a:ext>
            </a:extLst>
          </p:cNvPr>
          <p:cNvSpPr>
            <a:spLocks noGrp="1"/>
          </p:cNvSpPr>
          <p:nvPr>
            <p:ph type="sldNum" sz="quarter" idx="5"/>
          </p:nvPr>
        </p:nvSpPr>
        <p:spPr/>
        <p:txBody>
          <a:bodyPr/>
          <a:lstStyle/>
          <a:p>
            <a:pPr>
              <a:defRPr/>
            </a:pPr>
            <a:fld id="{1C6F2679-4074-40AC-8AC5-A322BF44072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AE8A676-80DC-44E8-9C39-2BB33C66E4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E789F32-F3F5-4165-8FDD-C29BA86FCD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91F85AD-8495-494F-B91F-02100931AA71}"/>
              </a:ext>
            </a:extLst>
          </p:cNvPr>
          <p:cNvSpPr>
            <a:spLocks noGrp="1"/>
          </p:cNvSpPr>
          <p:nvPr>
            <p:ph type="sldNum" sz="quarter" idx="5"/>
          </p:nvPr>
        </p:nvSpPr>
        <p:spPr/>
        <p:txBody>
          <a:bodyPr/>
          <a:lstStyle/>
          <a:p>
            <a:pPr>
              <a:defRPr/>
            </a:pPr>
            <a:fld id="{138BA91F-2F5E-4E53-922F-FDCBF2E29EA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50E55F2-E56A-412E-9174-BB67415A1C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D591849-3BC7-419E-8733-55D02FA77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CFACE09F-FF33-49A1-AFD7-7A0CC2E32F1B}"/>
              </a:ext>
            </a:extLst>
          </p:cNvPr>
          <p:cNvSpPr>
            <a:spLocks noGrp="1"/>
          </p:cNvSpPr>
          <p:nvPr>
            <p:ph type="sldNum" sz="quarter" idx="5"/>
          </p:nvPr>
        </p:nvSpPr>
        <p:spPr/>
        <p:txBody>
          <a:bodyPr/>
          <a:lstStyle/>
          <a:p>
            <a:pPr>
              <a:defRPr/>
            </a:pPr>
            <a:fld id="{D73CAC8E-23D5-43AD-B251-53EDFE6BDA6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8D1A663-D4FF-4625-A495-0F8220C8D5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4BA8E08-ABD7-4797-933E-0CA81CE16B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8CD5545E-5ADE-4778-B9D8-9AEB57C2719B}"/>
              </a:ext>
            </a:extLst>
          </p:cNvPr>
          <p:cNvSpPr>
            <a:spLocks noGrp="1"/>
          </p:cNvSpPr>
          <p:nvPr>
            <p:ph type="sldNum" sz="quarter" idx="5"/>
          </p:nvPr>
        </p:nvSpPr>
        <p:spPr/>
        <p:txBody>
          <a:bodyPr/>
          <a:lstStyle/>
          <a:p>
            <a:pPr>
              <a:defRPr/>
            </a:pPr>
            <a:fld id="{62E89F9F-97FC-47EB-9DF9-BFC7456BB72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B6119BE-6EB7-4CD3-8085-C83B65310A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4BA1724-256F-4BE0-8CEB-296AA59EE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closing, we also recommend that you not wait until the last minute to submit your application.   If your application is late, even by a few minutes, it will not be eligible for review and funding.</a:t>
            </a:r>
          </a:p>
          <a:p>
            <a:pPr eaLnBrk="1" hangingPunct="1"/>
            <a:endParaRPr lang="en-US" altLang="en-US"/>
          </a:p>
          <a:p>
            <a:pPr eaLnBrk="1" hangingPunct="1"/>
            <a:r>
              <a:rPr lang="en-US" altLang="en-US"/>
              <a:t>We cannot advise you regarding under which tier of grants you should apply--so we advise that you familiarize yourself with the tiers and requirements associated with each to help you determine which grant type most aligns with your proposed project. </a:t>
            </a:r>
          </a:p>
          <a:p>
            <a:pPr eaLnBrk="1" hangingPunct="1"/>
            <a:endParaRPr lang="en-US" altLang="en-US"/>
          </a:p>
          <a:p>
            <a:pPr eaLnBrk="1" hangingPunct="1"/>
            <a:r>
              <a:rPr lang="en-US" altLang="en-US"/>
              <a:t>So please familiarize yourself now with the application package and the Grants.gov system; make sure now that your passwords are up to date and working; and allow plenty of time before the deadline to submit your application. </a:t>
            </a:r>
          </a:p>
          <a:p>
            <a:pPr eaLnBrk="1" hangingPunct="1"/>
            <a:endParaRPr lang="en-US" altLang="en-US"/>
          </a:p>
          <a:p>
            <a:pPr eaLnBrk="1" hangingPunct="1"/>
            <a:r>
              <a:rPr lang="en-US" altLang="en-US"/>
              <a:t>Thank you for your time today. Please contact us if you have additional questions. </a:t>
            </a:r>
          </a:p>
        </p:txBody>
      </p:sp>
      <p:sp>
        <p:nvSpPr>
          <p:cNvPr id="4" name="Slide Number Placeholder 3">
            <a:extLst>
              <a:ext uri="{FF2B5EF4-FFF2-40B4-BE49-F238E27FC236}">
                <a16:creationId xmlns:a16="http://schemas.microsoft.com/office/drawing/2014/main" id="{B4B83614-827F-4DB0-9DB1-4FF54197AC0F}"/>
              </a:ext>
            </a:extLst>
          </p:cNvPr>
          <p:cNvSpPr>
            <a:spLocks noGrp="1"/>
          </p:cNvSpPr>
          <p:nvPr>
            <p:ph type="sldNum" sz="quarter" idx="5"/>
          </p:nvPr>
        </p:nvSpPr>
        <p:spPr/>
        <p:txBody>
          <a:bodyPr/>
          <a:lstStyle/>
          <a:p>
            <a:pPr>
              <a:defRPr/>
            </a:pPr>
            <a:fld id="{3C2C787D-C56C-4A28-A012-13970B492B5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1097D8C-228B-4ED0-AFCF-A3DCD231FC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7ABDB9B-7E11-468A-80B5-6DA89DAA0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endParaRPr lang="en-US" altLang="en-US"/>
          </a:p>
        </p:txBody>
      </p:sp>
      <p:sp>
        <p:nvSpPr>
          <p:cNvPr id="4" name="Slide Number Placeholder 3">
            <a:extLst>
              <a:ext uri="{FF2B5EF4-FFF2-40B4-BE49-F238E27FC236}">
                <a16:creationId xmlns:a16="http://schemas.microsoft.com/office/drawing/2014/main" id="{62DE9E22-33F9-442B-990E-0C4BEF768FBF}"/>
              </a:ext>
            </a:extLst>
          </p:cNvPr>
          <p:cNvSpPr>
            <a:spLocks noGrp="1"/>
          </p:cNvSpPr>
          <p:nvPr>
            <p:ph type="sldNum" sz="quarter" idx="5"/>
          </p:nvPr>
        </p:nvSpPr>
        <p:spPr/>
        <p:txBody>
          <a:bodyPr/>
          <a:lstStyle/>
          <a:p>
            <a:pPr>
              <a:defRPr/>
            </a:pPr>
            <a:fld id="{EB120F66-A63A-4D04-9AC0-22FACC92C96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12A02FD-AEAE-4093-8296-BD2EB86F1A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FDE15B-82B6-4EBC-BDAE-8DD4000C082E}"/>
              </a:ext>
            </a:extLst>
          </p:cNvPr>
          <p:cNvSpPr>
            <a:spLocks noGrp="1"/>
          </p:cNvSpPr>
          <p:nvPr>
            <p:ph type="body" idx="1"/>
          </p:nvPr>
        </p:nvSpPr>
        <p:spPr/>
        <p:txBody>
          <a:bodyPr/>
          <a:lstStyle/>
          <a:p>
            <a:pPr eaLnBrk="1" hangingPunct="1">
              <a:defRPr/>
            </a:pPr>
            <a:endParaRPr lang="en-US"/>
          </a:p>
          <a:p>
            <a:pPr eaLnBrk="1" hangingPunct="1">
              <a:buFont typeface="+mj-lt"/>
              <a:buNone/>
              <a:defRPr/>
            </a:pPr>
            <a:endParaRPr lang="en-US"/>
          </a:p>
          <a:p>
            <a:pPr marL="457200" indent="-457200" eaLnBrk="1" hangingPunct="1">
              <a:buFont typeface="+mj-lt"/>
              <a:buAutoNum type="arabicParenR"/>
              <a:defRPr/>
            </a:pPr>
            <a:endParaRPr lang="en-US"/>
          </a:p>
          <a:p>
            <a:pPr eaLnBrk="1" hangingPunct="1">
              <a:defRPr/>
            </a:pPr>
            <a:endParaRPr lang="en-US"/>
          </a:p>
        </p:txBody>
      </p:sp>
      <p:sp>
        <p:nvSpPr>
          <p:cNvPr id="4" name="Slide Number Placeholder 3">
            <a:extLst>
              <a:ext uri="{FF2B5EF4-FFF2-40B4-BE49-F238E27FC236}">
                <a16:creationId xmlns:a16="http://schemas.microsoft.com/office/drawing/2014/main" id="{5E557B94-DC63-47CC-BE6F-AB31723AA4D0}"/>
              </a:ext>
            </a:extLst>
          </p:cNvPr>
          <p:cNvSpPr>
            <a:spLocks noGrp="1"/>
          </p:cNvSpPr>
          <p:nvPr>
            <p:ph type="sldNum" sz="quarter" idx="5"/>
          </p:nvPr>
        </p:nvSpPr>
        <p:spPr/>
        <p:txBody>
          <a:bodyPr/>
          <a:lstStyle/>
          <a:p>
            <a:pPr>
              <a:defRPr/>
            </a:pPr>
            <a:fld id="{152C5E85-A096-4B84-9427-5C617618D95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85C2ACB-76F8-4DC3-8EC6-0EBD5BE71E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B8F7750-8105-42E3-B0E8-5FAEFFF551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5101F98B-02B3-4531-B38A-98D709DD7BBE}"/>
              </a:ext>
            </a:extLst>
          </p:cNvPr>
          <p:cNvSpPr>
            <a:spLocks noGrp="1"/>
          </p:cNvSpPr>
          <p:nvPr>
            <p:ph type="sldNum" sz="quarter" idx="5"/>
          </p:nvPr>
        </p:nvSpPr>
        <p:spPr/>
        <p:txBody>
          <a:bodyPr/>
          <a:lstStyle/>
          <a:p>
            <a:pPr>
              <a:defRPr/>
            </a:pPr>
            <a:fld id="{77047B0E-2E87-42A8-84D1-8B1FC458132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EF5D885-4102-450D-BF19-83D4FD6EAE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84515B3-27CA-4659-AF55-D86E7C263C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D9C5263D-7D09-4B2B-B050-CD9A0FD2EF69}"/>
              </a:ext>
            </a:extLst>
          </p:cNvPr>
          <p:cNvSpPr>
            <a:spLocks noGrp="1"/>
          </p:cNvSpPr>
          <p:nvPr>
            <p:ph type="sldNum" sz="quarter" idx="5"/>
          </p:nvPr>
        </p:nvSpPr>
        <p:spPr/>
        <p:txBody>
          <a:bodyPr/>
          <a:lstStyle/>
          <a:p>
            <a:pPr>
              <a:defRPr/>
            </a:pPr>
            <a:fld id="{118720A5-8EDF-4B93-BB3B-51FC6427309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FA50EEF-B381-4120-AC83-6B9249CA6D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D496ACD-696D-4F04-9F64-2781A4C093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Applicants are encouraged to develop a logic model (as defined in the notice) which may be one way to outline  the goals, objectives, outcomes and key project components (as defined in the notice) of the project. </a:t>
            </a:r>
          </a:p>
        </p:txBody>
      </p:sp>
      <p:sp>
        <p:nvSpPr>
          <p:cNvPr id="4" name="Slide Number Placeholder 3">
            <a:extLst>
              <a:ext uri="{FF2B5EF4-FFF2-40B4-BE49-F238E27FC236}">
                <a16:creationId xmlns:a16="http://schemas.microsoft.com/office/drawing/2014/main" id="{3622DE89-7A74-496A-9656-F3E126AF53F3}"/>
              </a:ext>
            </a:extLst>
          </p:cNvPr>
          <p:cNvSpPr>
            <a:spLocks noGrp="1"/>
          </p:cNvSpPr>
          <p:nvPr>
            <p:ph type="sldNum" sz="quarter" idx="5"/>
          </p:nvPr>
        </p:nvSpPr>
        <p:spPr/>
        <p:txBody>
          <a:bodyPr/>
          <a:lstStyle/>
          <a:p>
            <a:pPr>
              <a:defRPr/>
            </a:pPr>
            <a:fld id="{8985F395-C6AF-4031-8E73-CA544802F9C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CAF82D8-5056-4C6A-AA78-A07F9A3A30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437EB7A-F44D-4DF3-AAAC-AD90CA9201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Here is a sample logic model.   If you look around at various sources, you’ll see that logic models vary from one another, and we do not require any particular format.   However, this one makes sense because it shows clearly the logical relationship between the resources you have available and the activities you’ll be conducting (i.e. the inputs) and the expected outcomes of the project.  This example includes inputs; activities; outputs; and short, mid, and long-term outcomes.</a:t>
            </a:r>
          </a:p>
        </p:txBody>
      </p:sp>
      <p:sp>
        <p:nvSpPr>
          <p:cNvPr id="4" name="Slide Number Placeholder 3">
            <a:extLst>
              <a:ext uri="{FF2B5EF4-FFF2-40B4-BE49-F238E27FC236}">
                <a16:creationId xmlns:a16="http://schemas.microsoft.com/office/drawing/2014/main" id="{72CFCE1E-78F5-4ACE-9A0E-12C51C9BFE0A}"/>
              </a:ext>
            </a:extLst>
          </p:cNvPr>
          <p:cNvSpPr>
            <a:spLocks noGrp="1"/>
          </p:cNvSpPr>
          <p:nvPr>
            <p:ph type="sldNum" sz="quarter" idx="5"/>
          </p:nvPr>
        </p:nvSpPr>
        <p:spPr/>
        <p:txBody>
          <a:bodyPr/>
          <a:lstStyle/>
          <a:p>
            <a:pPr>
              <a:defRPr/>
            </a:pPr>
            <a:fld id="{C30E29A6-3EA1-4718-840A-8825467EABB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C5F83D3-0CEB-41B1-B5E3-6E7745EDA0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DFCF1CD-63ED-4E14-A453-9AD511577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Regional Educational Laboratories have developed a number of resources that you can use to help you produce a logic model of your own.  These are useful because they can walk you through the process of creating a logic model and show you some examples along the way.</a:t>
            </a:r>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FE63B763-576E-400C-8E1E-039F8BC9A304}"/>
              </a:ext>
            </a:extLst>
          </p:cNvPr>
          <p:cNvSpPr>
            <a:spLocks noGrp="1"/>
          </p:cNvSpPr>
          <p:nvPr>
            <p:ph type="sldNum" sz="quarter" idx="5"/>
          </p:nvPr>
        </p:nvSpPr>
        <p:spPr/>
        <p:txBody>
          <a:bodyPr/>
          <a:lstStyle/>
          <a:p>
            <a:pPr>
              <a:defRPr/>
            </a:pPr>
            <a:fld id="{7B35CDB8-9397-4871-A52F-67AB0A2FA07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E3ADF65-9990-4A5D-A0EE-925FE82A3D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1452AF1-C819-4A12-9736-50A339925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Here are some key components of a typical well-designed management plan.   You may find it helpful to use this format – or something similar.</a:t>
            </a:r>
          </a:p>
        </p:txBody>
      </p:sp>
      <p:sp>
        <p:nvSpPr>
          <p:cNvPr id="4" name="Slide Number Placeholder 3">
            <a:extLst>
              <a:ext uri="{FF2B5EF4-FFF2-40B4-BE49-F238E27FC236}">
                <a16:creationId xmlns:a16="http://schemas.microsoft.com/office/drawing/2014/main" id="{5450013D-0FE2-416D-9204-360390569DF9}"/>
              </a:ext>
            </a:extLst>
          </p:cNvPr>
          <p:cNvSpPr>
            <a:spLocks noGrp="1"/>
          </p:cNvSpPr>
          <p:nvPr>
            <p:ph type="sldNum" sz="quarter" idx="5"/>
          </p:nvPr>
        </p:nvSpPr>
        <p:spPr/>
        <p:txBody>
          <a:bodyPr/>
          <a:lstStyle/>
          <a:p>
            <a:pPr>
              <a:defRPr/>
            </a:pPr>
            <a:fld id="{40BC2D41-6B3A-4297-83C9-CE996EF2326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1944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4B61B03-BF88-4BC5-8837-80E28C260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28B6B93-D1DE-42E3-9DCB-973AB5865B18}"/>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081CEB30-CE1D-4B56-B4E6-D58134610012}" type="slidenum">
              <a:rPr lang="en-US"/>
              <a:pPr>
                <a:defRPr/>
              </a:pPr>
              <a:t>‹#›</a:t>
            </a:fld>
            <a:endParaRPr lang="en-US"/>
          </a:p>
        </p:txBody>
      </p:sp>
    </p:spTree>
    <p:extLst>
      <p:ext uri="{BB962C8B-B14F-4D97-AF65-F5344CB8AC3E}">
        <p14:creationId xmlns:p14="http://schemas.microsoft.com/office/powerpoint/2010/main" val="18988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Image of the U.S. Department of Education seal.&#10;">
            <a:extLst>
              <a:ext uri="{FF2B5EF4-FFF2-40B4-BE49-F238E27FC236}">
                <a16:creationId xmlns:a16="http://schemas.microsoft.com/office/drawing/2014/main" id="{F6E95119-535D-4D59-9FEA-C33376563F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897F654E-D44E-4B62-B0B2-3B1603CBEE3B}"/>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135CA306-1221-4CF7-A1B9-F1FB46E7B413}" type="slidenum">
              <a:rPr lang="en-US"/>
              <a:pPr>
                <a:defRPr/>
              </a:pPr>
              <a:t>‹#›</a:t>
            </a:fld>
            <a:endParaRPr lang="en-US"/>
          </a:p>
        </p:txBody>
      </p:sp>
    </p:spTree>
    <p:extLst>
      <p:ext uri="{BB962C8B-B14F-4D97-AF65-F5344CB8AC3E}">
        <p14:creationId xmlns:p14="http://schemas.microsoft.com/office/powerpoint/2010/main" val="426301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DDD0184-6470-48C9-A840-6B63D8F7E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93EE134-D400-48AC-8C15-50DFA7025683}"/>
              </a:ext>
            </a:extLst>
          </p:cNvPr>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89AF6EE3-3988-4D84-A520-12B40D93203A}" type="slidenum">
              <a:rPr lang="en-US"/>
              <a:pPr>
                <a:defRPr/>
              </a:pPr>
              <a:t>‹#›</a:t>
            </a:fld>
            <a:endParaRPr lang="en-US"/>
          </a:p>
        </p:txBody>
      </p:sp>
    </p:spTree>
    <p:extLst>
      <p:ext uri="{BB962C8B-B14F-4D97-AF65-F5344CB8AC3E}">
        <p14:creationId xmlns:p14="http://schemas.microsoft.com/office/powerpoint/2010/main" val="269286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85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03545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79604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83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24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ncee/wwc/Handbook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ies.ed.gov/ncee/wwc/Multimedia/18" TargetMode="External"/><Relationship Id="rId5" Type="http://schemas.openxmlformats.org/officeDocument/2006/relationships/hyperlink" Target="https://ies.ed.gov/ncee/tech_methods/" TargetMode="External"/><Relationship Id="rId4" Type="http://schemas.openxmlformats.org/officeDocument/2006/relationships/hyperlink" Target="https://ies.ed.gov/ncee/projects/evaluationTA.as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eir@ed.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ric.ed.gov/?q=investing+in+innovation&amp;id=ED5770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relpacific.mcrel.org/resources/elm-ap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es.ed.gov/ncee/edlabs/regions/northeast/pdf/REL_2015057.pdf" TargetMode="External"/><Relationship Id="rId5" Type="http://schemas.openxmlformats.org/officeDocument/2006/relationships/hyperlink" Target="https://ies.ed.gov/ncee/edlabs/regions/pacific/pdf/REL_2014007.pdf" TargetMode="External"/><Relationship Id="rId4" Type="http://schemas.openxmlformats.org/officeDocument/2006/relationships/hyperlink" Target="https://ies.ed.gov/ncee/edlabs/regions/pacific/pdf/REL_2014025.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29824-F516-4634-BAB3-A92C729569C8}"/>
              </a:ext>
            </a:extLst>
          </p:cNvPr>
          <p:cNvSpPr>
            <a:spLocks noGrp="1"/>
          </p:cNvSpPr>
          <p:nvPr>
            <p:ph type="ctrTitle"/>
          </p:nvPr>
        </p:nvSpPr>
        <p:spPr>
          <a:xfrm>
            <a:off x="155575" y="3660775"/>
            <a:ext cx="8832850" cy="1447800"/>
          </a:xfrm>
        </p:spPr>
        <p:txBody>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Education Innovation and Research (EIR)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Mid-Phase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selection criteria and scoring</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FY 2022</a:t>
            </a:r>
          </a:p>
        </p:txBody>
      </p:sp>
      <p:sp>
        <p:nvSpPr>
          <p:cNvPr id="5" name="Subtitle 4">
            <a:extLst>
              <a:ext uri="{FF2B5EF4-FFF2-40B4-BE49-F238E27FC236}">
                <a16:creationId xmlns:a16="http://schemas.microsoft.com/office/drawing/2014/main" id="{C0A3CB4A-9BB3-4D4C-9F13-9AAE40B21BC2}"/>
              </a:ext>
            </a:extLst>
          </p:cNvPr>
          <p:cNvSpPr>
            <a:spLocks noGrp="1"/>
          </p:cNvSpPr>
          <p:nvPr>
            <p:ph type="subTitle" idx="1"/>
          </p:nvPr>
        </p:nvSpPr>
        <p:spPr>
          <a:xfrm>
            <a:off x="2092325" y="5641975"/>
            <a:ext cx="5413375" cy="914400"/>
          </a:xfrm>
        </p:spPr>
        <p:txBody>
          <a:bodyPr lIns="91440" tIns="45720" rIns="91440" bIns="45720" anchor="t"/>
          <a:lstStyle/>
          <a:p>
            <a:pPr eaLnBrk="1" hangingPunct="1">
              <a:spcAft>
                <a:spcPts val="0"/>
              </a:spcAft>
              <a:buFont typeface="Arial" charset="0"/>
              <a:buNone/>
              <a:defRPr/>
            </a:pPr>
            <a:r>
              <a:rPr lang="en-US" sz="1800" dirty="0">
                <a:latin typeface="Arial" panose="020B0604020202020204" pitchFamily="34" charset="0"/>
                <a:cs typeface="Arial" panose="020B0604020202020204" pitchFamily="34" charset="0"/>
              </a:rPr>
              <a:t>NOTE: THESE SLIDES ARE INTENDED AS GUIDANCE ONLY. PLEASE REFER TO THE OFFICIAL NOTICES AS THEY ARE PUBLISHED IN THE </a:t>
            </a:r>
            <a:r>
              <a:rPr lang="en-US" sz="1800" i="1" dirty="0">
                <a:latin typeface="Arial" panose="020B0604020202020204" pitchFamily="34" charset="0"/>
                <a:cs typeface="Arial" panose="020B0604020202020204" pitchFamily="34" charset="0"/>
              </a:rPr>
              <a:t>FEDERAL REGISTER</a:t>
            </a:r>
            <a:r>
              <a:rPr lang="en-US" sz="1800" dirty="0">
                <a:latin typeface="Arial" panose="020B0604020202020204" pitchFamily="34" charset="0"/>
                <a:cs typeface="Arial" panose="020B06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60B5427-9D1D-476E-9DDF-FC598BB986E2}"/>
              </a:ext>
            </a:extLst>
          </p:cNvPr>
          <p:cNvSpPr>
            <a:spLocks noGrp="1"/>
          </p:cNvSpPr>
          <p:nvPr>
            <p:ph type="title"/>
          </p:nvPr>
        </p:nvSpPr>
        <p:spPr>
          <a:xfrm>
            <a:off x="457200" y="76200"/>
            <a:ext cx="8229600" cy="563563"/>
          </a:xfrm>
        </p:spPr>
        <p:txBody>
          <a:bodyPr/>
          <a:lstStyle/>
          <a:p>
            <a:pPr algn="ctr" eaLnBrk="1" hangingPunct="1">
              <a:defRPr/>
            </a:pPr>
            <a:r>
              <a:rPr lang="en-US" altLang="en-US" sz="3200" dirty="0">
                <a:solidFill>
                  <a:srgbClr val="0070C0"/>
                </a:solidFill>
                <a:latin typeface="Arial" panose="020B0604020202020204" pitchFamily="34" charset="0"/>
                <a:ea typeface="ＭＳ Ｐゴシック" pitchFamily="34" charset="-128"/>
                <a:cs typeface="Arial" panose="020B0604020202020204" pitchFamily="34" charset="0"/>
              </a:rPr>
              <a:t>Management Plan</a:t>
            </a:r>
            <a:r>
              <a:rPr lang="en-US" altLang="en-US" sz="4000" dirty="0">
                <a:ea typeface="ＭＳ Ｐゴシック" pitchFamily="34" charset="-128"/>
              </a:rPr>
              <a:t>	</a:t>
            </a:r>
          </a:p>
        </p:txBody>
      </p:sp>
      <p:sp>
        <p:nvSpPr>
          <p:cNvPr id="3" name="Text Placeholder 2">
            <a:extLst>
              <a:ext uri="{FF2B5EF4-FFF2-40B4-BE49-F238E27FC236}">
                <a16:creationId xmlns:a16="http://schemas.microsoft.com/office/drawing/2014/main" id="{6E7C8C49-CBA5-4AE0-854F-F6C4EEAB4DA2}"/>
              </a:ext>
            </a:extLst>
          </p:cNvPr>
          <p:cNvSpPr>
            <a:spLocks noGrp="1"/>
          </p:cNvSpPr>
          <p:nvPr>
            <p:ph type="body" sz="quarter" idx="10"/>
          </p:nvPr>
        </p:nvSpPr>
        <p:spPr>
          <a:xfrm>
            <a:off x="457200" y="685800"/>
            <a:ext cx="8229600" cy="381000"/>
          </a:xfrm>
        </p:spPr>
        <p:txBody>
          <a:bodyPr/>
          <a:lstStyle/>
          <a:p>
            <a:pPr algn="ctr" eaLnBrk="1" hangingPunct="1">
              <a:defRPr/>
            </a:pPr>
            <a:r>
              <a:rPr lang="en-US" b="1" dirty="0">
                <a:solidFill>
                  <a:srgbClr val="0070C0"/>
                </a:solidFill>
                <a:latin typeface="Arial" panose="020B0604020202020204" pitchFamily="34" charset="0"/>
                <a:cs typeface="Arial" panose="020B0604020202020204" pitchFamily="34" charset="0"/>
              </a:rPr>
              <a:t>Example</a:t>
            </a:r>
          </a:p>
        </p:txBody>
      </p:sp>
      <p:sp>
        <p:nvSpPr>
          <p:cNvPr id="24580" name="Slide Number Placeholder 3">
            <a:extLst>
              <a:ext uri="{FF2B5EF4-FFF2-40B4-BE49-F238E27FC236}">
                <a16:creationId xmlns:a16="http://schemas.microsoft.com/office/drawing/2014/main" id="{A9BE7727-89D0-435A-9103-AF9AF2AA560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37931725" indent="-37474525">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2804F92-364E-4649-AF59-6EF336092179}" type="slidenum">
              <a:rPr lang="en-US" altLang="en-US" sz="1200" smtClean="0">
                <a:solidFill>
                  <a:srgbClr val="000000"/>
                </a:solidFill>
                <a:latin typeface="Calibri" panose="020F0502020204030204" pitchFamily="34" charset="0"/>
                <a:ea typeface="MS PGothic" panose="020B0600070205080204" pitchFamily="34" charset="-128"/>
              </a:rPr>
              <a:pPr fontAlgn="base">
                <a:spcBef>
                  <a:spcPct val="0"/>
                </a:spcBef>
                <a:spcAft>
                  <a:spcPct val="0"/>
                </a:spcAft>
              </a:pPr>
              <a:t>10</a:t>
            </a:fld>
            <a:endParaRPr lang="en-US" altLang="en-US" sz="1200">
              <a:solidFill>
                <a:srgbClr val="000000"/>
              </a:solidFill>
              <a:latin typeface="Calibri" panose="020F0502020204030204" pitchFamily="34" charset="0"/>
              <a:ea typeface="MS PGothic" panose="020B0600070205080204" pitchFamily="34" charset="-128"/>
            </a:endParaRPr>
          </a:p>
        </p:txBody>
      </p:sp>
      <p:graphicFrame>
        <p:nvGraphicFramePr>
          <p:cNvPr id="6" name="Table 5" descr="Image of sample management plan. Goal, objectives, measures, activities, start date, end date, status and notes headline the columns in the sample Excel. ">
            <a:extLst>
              <a:ext uri="{FF2B5EF4-FFF2-40B4-BE49-F238E27FC236}">
                <a16:creationId xmlns:a16="http://schemas.microsoft.com/office/drawing/2014/main" id="{1D6F3F60-A3BB-49AF-8A01-5F1A20FA9F87}"/>
              </a:ext>
            </a:extLst>
          </p:cNvPr>
          <p:cNvGraphicFramePr>
            <a:graphicFrameLocks noGrp="1"/>
          </p:cNvGraphicFramePr>
          <p:nvPr/>
        </p:nvGraphicFramePr>
        <p:xfrm>
          <a:off x="457200" y="1066800"/>
          <a:ext cx="8229600" cy="5172075"/>
        </p:xfrm>
        <a:graphic>
          <a:graphicData uri="http://schemas.openxmlformats.org/drawingml/2006/table">
            <a:tbl>
              <a:tblPr/>
              <a:tblGrid>
                <a:gridCol w="1357146">
                  <a:extLst>
                    <a:ext uri="{9D8B030D-6E8A-4147-A177-3AD203B41FA5}">
                      <a16:colId xmlns:a16="http://schemas.microsoft.com/office/drawing/2014/main" val="20000"/>
                    </a:ext>
                  </a:extLst>
                </a:gridCol>
                <a:gridCol w="772904">
                  <a:extLst>
                    <a:ext uri="{9D8B030D-6E8A-4147-A177-3AD203B41FA5}">
                      <a16:colId xmlns:a16="http://schemas.microsoft.com/office/drawing/2014/main" val="20001"/>
                    </a:ext>
                  </a:extLst>
                </a:gridCol>
                <a:gridCol w="1357146">
                  <a:extLst>
                    <a:ext uri="{9D8B030D-6E8A-4147-A177-3AD203B41FA5}">
                      <a16:colId xmlns:a16="http://schemas.microsoft.com/office/drawing/2014/main" val="20002"/>
                    </a:ext>
                  </a:extLst>
                </a:gridCol>
                <a:gridCol w="1357146">
                  <a:extLst>
                    <a:ext uri="{9D8B030D-6E8A-4147-A177-3AD203B41FA5}">
                      <a16:colId xmlns:a16="http://schemas.microsoft.com/office/drawing/2014/main" val="20003"/>
                    </a:ext>
                  </a:extLst>
                </a:gridCol>
                <a:gridCol w="565858">
                  <a:extLst>
                    <a:ext uri="{9D8B030D-6E8A-4147-A177-3AD203B41FA5}">
                      <a16:colId xmlns:a16="http://schemas.microsoft.com/office/drawing/2014/main" val="20004"/>
                    </a:ext>
                  </a:extLst>
                </a:gridCol>
                <a:gridCol w="493082">
                  <a:extLst>
                    <a:ext uri="{9D8B030D-6E8A-4147-A177-3AD203B41FA5}">
                      <a16:colId xmlns:a16="http://schemas.microsoft.com/office/drawing/2014/main" val="20005"/>
                    </a:ext>
                  </a:extLst>
                </a:gridCol>
                <a:gridCol w="878518">
                  <a:extLst>
                    <a:ext uri="{9D8B030D-6E8A-4147-A177-3AD203B41FA5}">
                      <a16:colId xmlns:a16="http://schemas.microsoft.com/office/drawing/2014/main" val="20006"/>
                    </a:ext>
                  </a:extLst>
                </a:gridCol>
                <a:gridCol w="630775">
                  <a:extLst>
                    <a:ext uri="{9D8B030D-6E8A-4147-A177-3AD203B41FA5}">
                      <a16:colId xmlns:a16="http://schemas.microsoft.com/office/drawing/2014/main" val="20007"/>
                    </a:ext>
                  </a:extLst>
                </a:gridCol>
                <a:gridCol w="817026">
                  <a:extLst>
                    <a:ext uri="{9D8B030D-6E8A-4147-A177-3AD203B41FA5}">
                      <a16:colId xmlns:a16="http://schemas.microsoft.com/office/drawing/2014/main" val="20008"/>
                    </a:ext>
                  </a:extLst>
                </a:gridCol>
              </a:tblGrid>
              <a:tr h="311116">
                <a:tc>
                  <a:txBody>
                    <a:bodyPr/>
                    <a:lstStyle/>
                    <a:p>
                      <a:pPr algn="l" fontAlgn="t"/>
                      <a:r>
                        <a:rPr lang="en-US" sz="1000" b="1" i="0" u="none" strike="noStrike">
                          <a:solidFill>
                            <a:srgbClr val="000000"/>
                          </a:solidFill>
                          <a:effectLst/>
                          <a:latin typeface="Calibri"/>
                        </a:rPr>
                        <a:t>Goals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Objectives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Measures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Activities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Start Date</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End Date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Responsible Personnel</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Status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a:rPr>
                        <a:t>Notes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2078">
                <a:tc rowSpan="11">
                  <a:txBody>
                    <a:bodyPr/>
                    <a:lstStyle/>
                    <a:p>
                      <a:pPr algn="l" fontAlgn="t"/>
                      <a:r>
                        <a:rPr lang="en-US" sz="800" b="1" i="0" u="none" strike="noStrike">
                          <a:solidFill>
                            <a:srgbClr val="000000"/>
                          </a:solidFill>
                          <a:effectLst/>
                          <a:latin typeface="Calibri"/>
                        </a:rPr>
                        <a:t>Goal 1</a:t>
                      </a:r>
                      <a:r>
                        <a:rPr lang="en-US" sz="800" b="0" i="0" u="none" strike="noStrike">
                          <a:solidFill>
                            <a:srgbClr val="000000"/>
                          </a:solidFill>
                          <a:effectLst/>
                          <a:latin typeface="Calibri"/>
                        </a:rPr>
                        <a:t>: Increase involvement of </a:t>
                      </a:r>
                      <a:r>
                        <a:rPr lang="en-US" sz="800" b="0" i="0" u="none" strike="noStrike" baseline="0">
                          <a:solidFill>
                            <a:srgbClr val="000000"/>
                          </a:solidFill>
                          <a:effectLst/>
                          <a:latin typeface="Calibri"/>
                        </a:rPr>
                        <a:t> Smith</a:t>
                      </a:r>
                      <a:r>
                        <a:rPr lang="en-US" sz="800" b="0" i="0" u="none" strike="noStrike">
                          <a:solidFill>
                            <a:srgbClr val="000000"/>
                          </a:solidFill>
                          <a:effectLst/>
                          <a:latin typeface="Calibri"/>
                        </a:rPr>
                        <a:t> Elementary School families in their students’ education.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8">
                  <a:txBody>
                    <a:bodyPr/>
                    <a:lstStyle/>
                    <a:p>
                      <a:pPr algn="l" fontAlgn="t"/>
                      <a:r>
                        <a:rPr lang="en-US" sz="800" b="1" i="0" u="none" strike="noStrike">
                          <a:solidFill>
                            <a:srgbClr val="000000"/>
                          </a:solidFill>
                          <a:effectLst/>
                          <a:latin typeface="Calibri"/>
                        </a:rPr>
                        <a:t>Objective 1.1</a:t>
                      </a:r>
                      <a:r>
                        <a:rPr lang="en-US" sz="800" b="0" i="0" u="none" strike="noStrike">
                          <a:solidFill>
                            <a:srgbClr val="000000"/>
                          </a:solidFill>
                          <a:effectLst/>
                          <a:latin typeface="Calibri"/>
                        </a:rPr>
                        <a:t>: Logins on the Smith Elementary School Online Parent Training</a:t>
                      </a:r>
                      <a:r>
                        <a:rPr lang="en-US" sz="800" b="0" i="0" u="none" strike="noStrike" baseline="0">
                          <a:solidFill>
                            <a:srgbClr val="000000"/>
                          </a:solidFill>
                          <a:effectLst/>
                          <a:latin typeface="Calibri"/>
                        </a:rPr>
                        <a:t> System </a:t>
                      </a:r>
                      <a:r>
                        <a:rPr lang="en-US" sz="800" b="0" i="0" u="none" strike="noStrike">
                          <a:solidFill>
                            <a:srgbClr val="000000"/>
                          </a:solidFill>
                          <a:effectLst/>
                          <a:latin typeface="Calibri"/>
                        </a:rPr>
                        <a:t>will increase 25% from baseline to the end of the grant.</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8">
                  <a:txBody>
                    <a:bodyPr/>
                    <a:lstStyle/>
                    <a:p>
                      <a:pPr algn="l" fontAlgn="t"/>
                      <a:r>
                        <a:rPr lang="en-US" sz="800" b="1" i="0" u="none" strike="noStrike">
                          <a:solidFill>
                            <a:srgbClr val="000000"/>
                          </a:solidFill>
                          <a:effectLst/>
                          <a:latin typeface="Calibri"/>
                        </a:rPr>
                        <a:t>Performance Measure 1.1a</a:t>
                      </a:r>
                      <a:r>
                        <a:rPr lang="en-US" sz="800" b="0" i="0" u="none" strike="noStrike">
                          <a:solidFill>
                            <a:srgbClr val="000000"/>
                          </a:solidFill>
                          <a:effectLst/>
                          <a:latin typeface="Calibri"/>
                        </a:rPr>
                        <a:t>: Parents reporting in an annual survey knowing about the Online Parent</a:t>
                      </a:r>
                      <a:r>
                        <a:rPr lang="en-US" sz="800" b="0" i="0" u="none" strike="noStrike" baseline="0">
                          <a:solidFill>
                            <a:srgbClr val="000000"/>
                          </a:solidFill>
                          <a:effectLst/>
                          <a:latin typeface="Calibri"/>
                        </a:rPr>
                        <a:t> Training System</a:t>
                      </a:r>
                      <a:r>
                        <a:rPr lang="en-US" sz="800" b="0" i="0" u="none" strike="noStrike">
                          <a:solidFill>
                            <a:srgbClr val="000000"/>
                          </a:solidFill>
                          <a:effectLst/>
                          <a:latin typeface="Calibri"/>
                        </a:rPr>
                        <a:t>.</a:t>
                      </a:r>
                      <a:br>
                        <a:rPr lang="en-US" sz="800" b="0" i="0" u="none" strike="noStrike">
                          <a:solidFill>
                            <a:srgbClr val="000000"/>
                          </a:solidFill>
                          <a:effectLst/>
                          <a:latin typeface="Calibri"/>
                        </a:rPr>
                      </a:br>
                      <a:br>
                        <a:rPr lang="en-US" sz="800" b="0" i="0" u="none" strike="noStrike">
                          <a:solidFill>
                            <a:srgbClr val="000000"/>
                          </a:solidFill>
                          <a:effectLst/>
                          <a:latin typeface="Calibri"/>
                        </a:rPr>
                      </a:br>
                      <a:r>
                        <a:rPr lang="en-US" sz="800" b="1" i="0" u="none" strike="noStrike">
                          <a:solidFill>
                            <a:srgbClr val="000000"/>
                          </a:solidFill>
                          <a:effectLst/>
                          <a:latin typeface="Calibri"/>
                        </a:rPr>
                        <a:t>Performance Measure 1.1b</a:t>
                      </a:r>
                      <a:r>
                        <a:rPr lang="en-US" sz="800" b="0" i="0" u="none" strike="noStrike">
                          <a:solidFill>
                            <a:srgbClr val="000000"/>
                          </a:solidFill>
                          <a:effectLst/>
                          <a:latin typeface="Calibri"/>
                        </a:rPr>
                        <a:t>: Number of logins per year.</a:t>
                      </a:r>
                      <a:br>
                        <a:rPr lang="en-US" sz="800" b="0" i="0" u="none" strike="noStrike">
                          <a:solidFill>
                            <a:srgbClr val="000000"/>
                          </a:solidFill>
                          <a:effectLst/>
                          <a:latin typeface="Calibri"/>
                        </a:rPr>
                      </a:br>
                      <a:endParaRPr lang="en-US" sz="800" b="0" i="0" u="none" strike="noStrike">
                        <a:solidFill>
                          <a:srgbClr val="000000"/>
                        </a:solidFill>
                        <a:effectLst/>
                        <a:latin typeface="Calibri"/>
                      </a:endParaRP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1" i="0" u="none" strike="noStrike">
                          <a:solidFill>
                            <a:srgbClr val="000000"/>
                          </a:solidFill>
                          <a:effectLst/>
                          <a:latin typeface="Calibri"/>
                        </a:rPr>
                        <a:t>Activity 1.1.1:</a:t>
                      </a:r>
                      <a:r>
                        <a:rPr lang="en-US" sz="800" b="0" i="0" u="none" strike="noStrike">
                          <a:solidFill>
                            <a:srgbClr val="000000"/>
                          </a:solidFill>
                          <a:effectLst/>
                          <a:latin typeface="Calibri"/>
                        </a:rPr>
                        <a:t> Administer parent survey to get baseline data.</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9/1/2016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9/15/2016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Evaluation Team</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Not Begun</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1"/>
                  </a:ext>
                </a:extLst>
              </a:tr>
              <a:tr h="5105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1.1.2:</a:t>
                      </a:r>
                      <a:r>
                        <a:rPr lang="en-US" sz="800" b="0" i="0" u="none" strike="noStrike">
                          <a:solidFill>
                            <a:srgbClr val="000000"/>
                          </a:solidFill>
                          <a:effectLst/>
                          <a:latin typeface="Calibri"/>
                        </a:rPr>
                        <a:t> Create a pamphlet for parents that describes how to access and use the Parent Portal.</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3/1/2016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3/15/2016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Project Director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Completed</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2"/>
                  </a:ext>
                </a:extLst>
              </a:tr>
              <a:tr h="5105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1.1.3</a:t>
                      </a:r>
                      <a:r>
                        <a:rPr lang="en-US" sz="800" b="0" i="0" u="none" strike="noStrike">
                          <a:solidFill>
                            <a:srgbClr val="000000"/>
                          </a:solidFill>
                          <a:effectLst/>
                          <a:latin typeface="Calibri"/>
                        </a:rPr>
                        <a:t>: Distribute pamphlet during school-wide events and parent-teacher conferences.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9/15/2016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dirty="0">
                          <a:solidFill>
                            <a:srgbClr val="000000"/>
                          </a:solidFill>
                          <a:effectLst/>
                          <a:latin typeface="Calibri"/>
                        </a:rPr>
                        <a:t>12/1/2016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Project Coordinator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Not Begun</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3"/>
                  </a:ext>
                </a:extLst>
              </a:tr>
              <a:tr h="3720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1.1.4:</a:t>
                      </a:r>
                      <a:r>
                        <a:rPr lang="en-US" sz="800" b="0" i="0" u="none" strike="noStrike">
                          <a:solidFill>
                            <a:srgbClr val="000000"/>
                          </a:solidFill>
                          <a:effectLst/>
                          <a:latin typeface="Calibri"/>
                        </a:rPr>
                        <a:t> Design a training for parents on using the Parent Portal</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2/1/2016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3/1/2016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Project Director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Completed</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4"/>
                  </a:ext>
                </a:extLst>
              </a:tr>
              <a:tr h="457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1.1.5:</a:t>
                      </a:r>
                      <a:r>
                        <a:rPr lang="en-US" sz="800" b="0" i="0" u="none" strike="noStrike">
                          <a:solidFill>
                            <a:srgbClr val="000000"/>
                          </a:solidFill>
                          <a:effectLst/>
                          <a:latin typeface="Calibri"/>
                        </a:rPr>
                        <a:t> Organize a focus group on the Parent Portal to gather parent feedback.</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11/15/2016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12/1/2016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Evaluation Team</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Not Begun</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5"/>
                  </a:ext>
                </a:extLst>
              </a:tr>
              <a:tr h="457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1.1.6: </a:t>
                      </a:r>
                      <a:r>
                        <a:rPr lang="en-US" sz="800" b="0" i="0" u="none" strike="noStrike">
                          <a:solidFill>
                            <a:srgbClr val="000000"/>
                          </a:solidFill>
                          <a:effectLst/>
                          <a:latin typeface="Calibri"/>
                        </a:rPr>
                        <a:t>Deliver  Parent Portal trainings.</a:t>
                      </a:r>
                      <a:endParaRPr lang="en-US" sz="800" b="1" i="0" u="none" strike="noStrike">
                        <a:solidFill>
                          <a:srgbClr val="000000"/>
                        </a:solidFill>
                        <a:effectLst/>
                        <a:latin typeface="Calibri"/>
                      </a:endParaRP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9/15/2016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12/1/2016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Project Director &amp; Project Coordinator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In Progress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Scheduled for 10/1 and 11/1.</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6"/>
                  </a:ext>
                </a:extLst>
              </a:tr>
              <a:tr h="30803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1.1.7</a:t>
                      </a:r>
                      <a:r>
                        <a:rPr lang="en-US" sz="800" b="0" i="0" u="none" strike="noStrike">
                          <a:solidFill>
                            <a:srgbClr val="000000"/>
                          </a:solidFill>
                          <a:effectLst/>
                          <a:latin typeface="Calibri"/>
                        </a:rPr>
                        <a:t>: Administer parent survey.</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5/1/2017</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6/1/2017</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Evaluation Team</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Not Begun</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7"/>
                  </a:ext>
                </a:extLst>
              </a:tr>
              <a:tr h="3403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1" i="0" u="none" strike="noStrike">
                          <a:solidFill>
                            <a:srgbClr val="000000"/>
                          </a:solidFill>
                          <a:effectLst/>
                          <a:latin typeface="Calibri"/>
                        </a:rPr>
                        <a:t>Activity 1.1.8: </a:t>
                      </a:r>
                      <a:r>
                        <a:rPr lang="en-US" sz="800" b="0" i="0" u="none" strike="noStrike">
                          <a:solidFill>
                            <a:srgbClr val="000000"/>
                          </a:solidFill>
                          <a:effectLst/>
                          <a:latin typeface="Calibri"/>
                        </a:rPr>
                        <a:t>Collect monthly reports on parent logins.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10/1/2016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12/1/2016</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Data Director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In Progress</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8"/>
                  </a:ext>
                </a:extLst>
              </a:tr>
              <a:tr h="170187">
                <a:tc vMerge="1">
                  <a:txBody>
                    <a:bodyPr/>
                    <a:lstStyle/>
                    <a:p>
                      <a:endParaRPr lang="en-US"/>
                    </a:p>
                  </a:txBody>
                  <a:tcPr/>
                </a:tc>
                <a:tc rowSpan="3">
                  <a:txBody>
                    <a:bodyPr/>
                    <a:lstStyle/>
                    <a:p>
                      <a:pPr algn="l" fontAlgn="t"/>
                      <a:r>
                        <a:rPr lang="en-US" sz="800" b="1" i="0" u="none" strike="noStrike">
                          <a:solidFill>
                            <a:srgbClr val="000000"/>
                          </a:solidFill>
                          <a:effectLst/>
                          <a:latin typeface="Calibri"/>
                        </a:rPr>
                        <a:t>Objective 1.2</a:t>
                      </a:r>
                      <a:r>
                        <a:rPr lang="en-US" sz="800" b="0" i="0" u="none" strike="noStrike">
                          <a:solidFill>
                            <a:srgbClr val="000000"/>
                          </a:solidFill>
                          <a:effectLst/>
                          <a:latin typeface="Calibri"/>
                        </a:rPr>
                        <a:t>: The percentage of students with parents regularly engaging with the school will  increase by 5% every school year.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3">
                  <a:txBody>
                    <a:bodyPr/>
                    <a:lstStyle/>
                    <a:p>
                      <a:pPr algn="l" fontAlgn="t"/>
                      <a:r>
                        <a:rPr lang="en-US" sz="800" b="1" i="0" u="none" strike="noStrike" dirty="0">
                          <a:solidFill>
                            <a:srgbClr val="000000"/>
                          </a:solidFill>
                          <a:effectLst/>
                          <a:latin typeface="Calibri"/>
                        </a:rPr>
                        <a:t>Performance Measure 1.2a</a:t>
                      </a:r>
                      <a:r>
                        <a:rPr lang="en-US" sz="800" b="0" i="0" u="none" strike="noStrike" dirty="0">
                          <a:solidFill>
                            <a:srgbClr val="000000"/>
                          </a:solidFill>
                          <a:effectLst/>
                          <a:latin typeface="Calibri"/>
                        </a:rPr>
                        <a:t>: Percentage of students that have at least 1 parent/guardian attend 1 parent-teacher conference per school year.</a:t>
                      </a:r>
                      <a:br>
                        <a:rPr lang="en-US" sz="800" b="0" i="0" u="none" strike="noStrike" dirty="0">
                          <a:solidFill>
                            <a:srgbClr val="000000"/>
                          </a:solidFill>
                          <a:effectLst/>
                          <a:latin typeface="Calibri"/>
                        </a:rPr>
                      </a:br>
                      <a:r>
                        <a:rPr lang="en-US" sz="800" b="1" i="0" u="none" strike="noStrike" dirty="0">
                          <a:solidFill>
                            <a:srgbClr val="000000"/>
                          </a:solidFill>
                          <a:effectLst/>
                          <a:latin typeface="Calibri"/>
                        </a:rPr>
                        <a:t>Performance Measure 1.2b</a:t>
                      </a:r>
                      <a:r>
                        <a:rPr lang="en-US" sz="800" b="0" i="0" u="none" strike="noStrike" dirty="0">
                          <a:solidFill>
                            <a:srgbClr val="000000"/>
                          </a:solidFill>
                          <a:effectLst/>
                          <a:latin typeface="Calibri"/>
                        </a:rPr>
                        <a:t>: Average parent attendance at school-wide events every school year.</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Activity 1.2.1</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09"/>
                  </a:ext>
                </a:extLst>
              </a:tr>
              <a:tr h="1701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0" i="0" u="none" strike="noStrike">
                          <a:solidFill>
                            <a:srgbClr val="000000"/>
                          </a:solidFill>
                          <a:effectLst/>
                          <a:latin typeface="Calibri"/>
                        </a:rPr>
                        <a:t>Activity 1.2.2</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10"/>
                  </a:ext>
                </a:extLst>
              </a:tr>
              <a:tr h="11913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800" b="0" i="0" u="none" strike="noStrike">
                          <a:solidFill>
                            <a:srgbClr val="000000"/>
                          </a:solidFill>
                          <a:effectLst/>
                          <a:latin typeface="Calibri"/>
                        </a:rPr>
                        <a:t>Activity 1.2.3</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t"/>
                      <a:r>
                        <a:rPr lang="en-US" sz="800" b="0" i="0" u="none" strike="noStrike" dirty="0">
                          <a:solidFill>
                            <a:srgbClr val="000000"/>
                          </a:solidFill>
                          <a:effectLst/>
                          <a:latin typeface="Calibri"/>
                        </a:rPr>
                        <a:t> </a:t>
                      </a:r>
                    </a:p>
                  </a:txBody>
                  <a:tcPr marL="6305" marR="6305" marT="6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1156-6830-4371-AC8F-2A5BBC3BF301}"/>
              </a:ext>
            </a:extLst>
          </p:cNvPr>
          <p:cNvSpPr>
            <a:spLocks noGrp="1"/>
          </p:cNvSpPr>
          <p:nvPr>
            <p:ph type="title"/>
          </p:nvPr>
        </p:nvSpPr>
        <p:spPr>
          <a:xfrm>
            <a:off x="241300" y="125413"/>
            <a:ext cx="8466138" cy="633412"/>
          </a:xfrm>
        </p:spPr>
        <p:txBody>
          <a:bodyPr lIns="91440" tIns="45720" rIns="91440" bIns="45720"/>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D. Quality of Project Evaluation (35 pts)</a:t>
            </a:r>
            <a:br>
              <a:rPr lang="en-US" dirty="0"/>
            </a:br>
            <a:endParaRPr lang="en-US" dirty="0"/>
          </a:p>
        </p:txBody>
      </p:sp>
      <p:sp>
        <p:nvSpPr>
          <p:cNvPr id="3" name="Content Placeholder 2">
            <a:extLst>
              <a:ext uri="{FF2B5EF4-FFF2-40B4-BE49-F238E27FC236}">
                <a16:creationId xmlns:a16="http://schemas.microsoft.com/office/drawing/2014/main" id="{4AD2F450-D1E9-4554-968F-03D9C1F0E102}"/>
              </a:ext>
            </a:extLst>
          </p:cNvPr>
          <p:cNvSpPr>
            <a:spLocks noGrp="1"/>
          </p:cNvSpPr>
          <p:nvPr>
            <p:ph idx="1"/>
          </p:nvPr>
        </p:nvSpPr>
        <p:spPr>
          <a:xfrm>
            <a:off x="323850" y="1509713"/>
            <a:ext cx="8537575" cy="4849812"/>
          </a:xfrm>
        </p:spPr>
        <p:txBody>
          <a:bodyPr lIns="91440" tIns="45720" rIns="91440" bIns="45720" anchor="t"/>
          <a:lstStyle/>
          <a:p>
            <a:pPr eaLnBrk="1" hangingPunct="1">
              <a:buClr>
                <a:srgbClr val="0070C0"/>
              </a:buClr>
              <a:defRPr/>
            </a:pPr>
            <a:r>
              <a:rPr lang="en-US" sz="2000" dirty="0">
                <a:latin typeface="Arial" panose="020B0604020202020204" pitchFamily="34" charset="0"/>
                <a:cs typeface="Arial" panose="020B0604020202020204" pitchFamily="34" charset="0"/>
              </a:rPr>
              <a:t>The extent to which the methods of evaluation will, if well implemented, produce evidence about the project's effectiveness that would meet the What Works Clearinghouse standards without reservations as described in the What Works Clearinghouse Handbook (as defined in 34 CFR 77.1(c)). (20 points)</a:t>
            </a:r>
          </a:p>
          <a:p>
            <a:pPr eaLnBrk="1" hangingPunct="1">
              <a:buClr>
                <a:srgbClr val="0070C0"/>
              </a:buClr>
              <a:defRPr/>
            </a:pPr>
            <a:r>
              <a:rPr lang="en-US" sz="2000" dirty="0">
                <a:latin typeface="Arial" panose="020B0604020202020204" pitchFamily="34" charset="0"/>
                <a:cs typeface="Arial" panose="020B0604020202020204" pitchFamily="34" charset="0"/>
              </a:rPr>
              <a:t>The extent to which the evaluation will provide guidance about effective strategies suitable for replication or testing in other settings. (5 points)</a:t>
            </a:r>
          </a:p>
          <a:p>
            <a:pPr eaLnBrk="1" hangingPunct="1">
              <a:buClr>
                <a:srgbClr val="0070C0"/>
              </a:buClr>
              <a:defRPr/>
            </a:pPr>
            <a:r>
              <a:rPr lang="en-US" sz="2000" dirty="0">
                <a:latin typeface="Arial" panose="020B0604020202020204" pitchFamily="34" charset="0"/>
                <a:cs typeface="Arial" panose="020B0604020202020204" pitchFamily="34" charset="0"/>
              </a:rPr>
              <a:t>The extent to which the evaluation plan clearly articulates the key project components, mediators, and outcomes, as well as a measurable threshold for acceptable implementation.  (5 points)</a:t>
            </a:r>
          </a:p>
          <a:p>
            <a:pPr eaLnBrk="1" hangingPunct="1">
              <a:buClr>
                <a:srgbClr val="0070C0"/>
              </a:buClr>
              <a:defRPr/>
            </a:pPr>
            <a:r>
              <a:rPr lang="en-US" sz="2000" dirty="0">
                <a:latin typeface="Arial" panose="020B0604020202020204" pitchFamily="34" charset="0"/>
                <a:cs typeface="Arial" panose="020B0604020202020204" pitchFamily="34" charset="0"/>
              </a:rPr>
              <a:t>The extent to which the methods of evaluation will provide performance feedback and permit periodic assessment of progress toward achieving intended outcomes. (5 points)</a:t>
            </a:r>
          </a:p>
          <a:p>
            <a:pPr marL="228600" indent="0" eaLnBrk="1" hangingPunct="1">
              <a:buFont typeface="+mj-lt"/>
              <a:buNone/>
              <a:defRPr/>
            </a:pPr>
            <a:endParaRPr lang="en-US" dirty="0"/>
          </a:p>
        </p:txBody>
      </p:sp>
      <p:sp>
        <p:nvSpPr>
          <p:cNvPr id="26628" name="Slide Number Placeholder 4">
            <a:extLst>
              <a:ext uri="{FF2B5EF4-FFF2-40B4-BE49-F238E27FC236}">
                <a16:creationId xmlns:a16="http://schemas.microsoft.com/office/drawing/2014/main" id="{72AB3D8D-F821-4EA6-B588-466360C376E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0807DB0-63B8-4DF6-A130-2446F1794F99}" type="slidenum">
              <a:rPr lang="en-US" altLang="en-US" smtClean="0">
                <a:solidFill>
                  <a:srgbClr val="666666"/>
                </a:solidFill>
              </a:rPr>
              <a:pPr fontAlgn="base">
                <a:spcBef>
                  <a:spcPct val="0"/>
                </a:spcBef>
                <a:spcAft>
                  <a:spcPct val="0"/>
                </a:spcAft>
              </a:pPr>
              <a:t>11</a:t>
            </a:fld>
            <a:endParaRPr lang="en-US" altLang="en-US">
              <a:solidFill>
                <a:srgbClr val="666666"/>
              </a:solidFill>
            </a:endParaRPr>
          </a:p>
        </p:txBody>
      </p:sp>
      <p:sp>
        <p:nvSpPr>
          <p:cNvPr id="4" name="Text Placeholder 3">
            <a:extLst>
              <a:ext uri="{FF2B5EF4-FFF2-40B4-BE49-F238E27FC236}">
                <a16:creationId xmlns:a16="http://schemas.microsoft.com/office/drawing/2014/main" id="{915BFD33-D64A-448C-83AC-3AF53F5163BA}"/>
              </a:ext>
            </a:extLst>
          </p:cNvPr>
          <p:cNvSpPr>
            <a:spLocks noGrp="1"/>
          </p:cNvSpPr>
          <p:nvPr>
            <p:ph type="body" sz="quarter" idx="10"/>
          </p:nvPr>
        </p:nvSpPr>
        <p:spPr>
          <a:xfrm>
            <a:off x="323850" y="1073150"/>
            <a:ext cx="8229600" cy="374650"/>
          </a:xfrm>
        </p:spPr>
        <p:txBody>
          <a:bodyPr lIns="91440" tIns="45720" rIns="91440" bIns="45720" anchor="t"/>
          <a:lstStyle/>
          <a:p>
            <a:pPr algn="ctr" eaLnBrk="1" hangingPunct="1">
              <a:defRPr/>
            </a:pPr>
            <a:r>
              <a:rPr lang="en-US" b="1" dirty="0">
                <a:solidFill>
                  <a:srgbClr val="0070C0"/>
                </a:solidFill>
                <a:latin typeface="Arial" panose="020B0604020202020204" pitchFamily="34" charset="0"/>
                <a:cs typeface="Arial" panose="020B0604020202020204" pitchFamily="34" charset="0"/>
              </a:rPr>
              <a:t>Mid-phase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F80E0-9E46-4416-A2A4-1A83161D77E1}"/>
              </a:ext>
            </a:extLst>
          </p:cNvPr>
          <p:cNvSpPr>
            <a:spLocks noGrp="1"/>
          </p:cNvSpPr>
          <p:nvPr>
            <p:ph idx="1"/>
          </p:nvPr>
        </p:nvSpPr>
        <p:spPr>
          <a:xfrm>
            <a:off x="457200" y="1539875"/>
            <a:ext cx="8229600" cy="4449763"/>
          </a:xfrm>
        </p:spPr>
        <p:txBody>
          <a:bodyPr/>
          <a:lstStyle/>
          <a:p>
            <a:pPr marL="571500" indent="-342900" eaLnBrk="1" hangingPunct="1">
              <a:buClr>
                <a:srgbClr val="0070C0"/>
              </a:buClr>
              <a:buFont typeface="Arial" panose="020B0604020202020204" pitchFamily="34" charset="0"/>
              <a:buChar char="•"/>
              <a:defRPr/>
            </a:pPr>
            <a:r>
              <a:rPr lang="en-US" sz="2600" dirty="0">
                <a:latin typeface="Arial" panose="020B0604020202020204" pitchFamily="34" charset="0"/>
                <a:cs typeface="Arial" panose="020B0604020202020204" pitchFamily="34" charset="0"/>
              </a:rPr>
              <a:t>Must be an independent evaluation.</a:t>
            </a:r>
          </a:p>
          <a:p>
            <a:pPr marL="571500" indent="-342900" eaLnBrk="1" hangingPunct="1">
              <a:buClr>
                <a:srgbClr val="0070C0"/>
              </a:buClr>
              <a:buFont typeface="Arial" panose="020B0604020202020204" pitchFamily="34" charset="0"/>
              <a:buChar char="•"/>
              <a:defRPr/>
            </a:pPr>
            <a:r>
              <a:rPr lang="en-US" sz="2600" dirty="0">
                <a:latin typeface="Arial" panose="020B0604020202020204" pitchFamily="34" charset="0"/>
                <a:cs typeface="Arial" panose="020B0604020202020204" pitchFamily="34" charset="0"/>
              </a:rPr>
              <a:t>Design must have potential to meet What Works Clearinghouse standards without reservations.</a:t>
            </a:r>
          </a:p>
          <a:p>
            <a:pPr marL="571500" indent="-342900" eaLnBrk="1" hangingPunct="1">
              <a:buClr>
                <a:srgbClr val="0070C0"/>
              </a:buClr>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Encouraged to examine cost-effectiveness of practices.</a:t>
            </a:r>
          </a:p>
          <a:p>
            <a:pPr marL="571500" indent="-342900" eaLnBrk="1" hangingPunct="1">
              <a:buClr>
                <a:srgbClr val="0070C0"/>
              </a:buClr>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Encouraged to include focus on the grant’s scaling strategy.</a:t>
            </a:r>
          </a:p>
          <a:p>
            <a:pPr marL="571500" indent="-342900" eaLnBrk="1" hangingPunct="1">
              <a:buClr>
                <a:srgbClr val="0070C0"/>
              </a:buClr>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Encouraged to identify potential obstacles and success factors to scaling.</a:t>
            </a:r>
          </a:p>
          <a:p>
            <a:pPr marL="228600" indent="0" eaLnBrk="1" hangingPunct="1">
              <a:buFont typeface="+mj-lt"/>
              <a:buNone/>
              <a:defRPr/>
            </a:pPr>
            <a:endParaRPr lang="en-US" dirty="0"/>
          </a:p>
        </p:txBody>
      </p:sp>
      <p:sp>
        <p:nvSpPr>
          <p:cNvPr id="4" name="Text Placeholder 3">
            <a:extLst>
              <a:ext uri="{FF2B5EF4-FFF2-40B4-BE49-F238E27FC236}">
                <a16:creationId xmlns:a16="http://schemas.microsoft.com/office/drawing/2014/main" id="{47C6DD30-237D-42F4-BCA6-E3DBBB717501}"/>
              </a:ext>
            </a:extLst>
          </p:cNvPr>
          <p:cNvSpPr>
            <a:spLocks noGrp="1"/>
          </p:cNvSpPr>
          <p:nvPr>
            <p:ph type="body" sz="quarter" idx="10"/>
          </p:nvPr>
        </p:nvSpPr>
        <p:spPr/>
        <p:txBody>
          <a:bodyPr lIns="91440" tIns="45720" rIns="91440" bIns="45720" anchor="t"/>
          <a:lstStyle/>
          <a:p>
            <a:pPr algn="ctr" eaLnBrk="1" hangingPunct="1">
              <a:defRPr/>
            </a:pPr>
            <a:r>
              <a:rPr lang="en-US" b="1" dirty="0">
                <a:solidFill>
                  <a:srgbClr val="0070C0"/>
                </a:solidFill>
                <a:latin typeface="Arial" panose="020B0604020202020204" pitchFamily="34" charset="0"/>
                <a:cs typeface="Arial" panose="020B0604020202020204" pitchFamily="34" charset="0"/>
              </a:rPr>
              <a:t>Mid-phase</a:t>
            </a:r>
          </a:p>
        </p:txBody>
      </p:sp>
      <p:sp>
        <p:nvSpPr>
          <p:cNvPr id="28676" name="Slide Number Placeholder 4">
            <a:extLst>
              <a:ext uri="{FF2B5EF4-FFF2-40B4-BE49-F238E27FC236}">
                <a16:creationId xmlns:a16="http://schemas.microsoft.com/office/drawing/2014/main" id="{A5CB7456-255E-4139-94E8-DE0AE84F93E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F3D59D4-CD67-463D-834D-06CF4332C5FA}" type="slidenum">
              <a:rPr lang="en-US" altLang="en-US" smtClean="0">
                <a:solidFill>
                  <a:srgbClr val="666666"/>
                </a:solidFill>
              </a:rPr>
              <a:pPr fontAlgn="base">
                <a:spcBef>
                  <a:spcPct val="0"/>
                </a:spcBef>
                <a:spcAft>
                  <a:spcPct val="0"/>
                </a:spcAft>
              </a:pPr>
              <a:t>12</a:t>
            </a:fld>
            <a:endParaRPr lang="en-US" altLang="en-US">
              <a:solidFill>
                <a:srgbClr val="666666"/>
              </a:solidFill>
            </a:endParaRPr>
          </a:p>
        </p:txBody>
      </p:sp>
      <p:sp>
        <p:nvSpPr>
          <p:cNvPr id="7" name="Title 1">
            <a:extLst>
              <a:ext uri="{FF2B5EF4-FFF2-40B4-BE49-F238E27FC236}">
                <a16:creationId xmlns:a16="http://schemas.microsoft.com/office/drawing/2014/main" id="{34519E23-0EE7-424E-BC7F-713394CB53C0}"/>
              </a:ext>
            </a:extLst>
          </p:cNvPr>
          <p:cNvSpPr>
            <a:spLocks noGrp="1"/>
          </p:cNvSpPr>
          <p:nvPr>
            <p:ph type="title"/>
          </p:nvPr>
        </p:nvSpPr>
        <p:spPr>
          <a:xfrm>
            <a:off x="304800" y="228600"/>
            <a:ext cx="8991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Evaluation Expectations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0A40-4D6F-486B-86C3-7202659AE1DD}"/>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Technical Assistance Resources on Evaluation</a:t>
            </a:r>
          </a:p>
        </p:txBody>
      </p:sp>
      <p:sp>
        <p:nvSpPr>
          <p:cNvPr id="30723" name="Content Placeholder 2">
            <a:extLst>
              <a:ext uri="{FF2B5EF4-FFF2-40B4-BE49-F238E27FC236}">
                <a16:creationId xmlns:a16="http://schemas.microsoft.com/office/drawing/2014/main" id="{90E18325-20EA-4DF1-B468-01B9937BD64F}"/>
              </a:ext>
            </a:extLst>
          </p:cNvPr>
          <p:cNvSpPr>
            <a:spLocks noGrp="1" noChangeArrowheads="1"/>
          </p:cNvSpPr>
          <p:nvPr>
            <p:ph idx="1"/>
          </p:nvPr>
        </p:nvSpPr>
        <p:spPr bwMode="auto">
          <a:xfrm>
            <a:off x="457200" y="14478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spcAft>
                <a:spcPts val="600"/>
              </a:spcAft>
              <a:buClr>
                <a:srgbClr val="0070C0"/>
              </a:buClr>
              <a:buFont typeface="Tw Cen MT" panose="020B0602020104020603" pitchFamily="34" charset="0"/>
              <a:buAutoNum type="arabicPeriod"/>
            </a:pPr>
            <a:r>
              <a:rPr lang="en-US" altLang="en-US" sz="2300">
                <a:latin typeface="Arial" panose="020B0604020202020204" pitchFamily="34" charset="0"/>
                <a:ea typeface="Tw Cen MT" panose="020B0602020104020603" pitchFamily="34" charset="0"/>
                <a:cs typeface="Arial" panose="020B0604020202020204" pitchFamily="34" charset="0"/>
                <a:hlinkClick r:id="rId3"/>
              </a:rPr>
              <a:t>WWC Procedures and Standards Handbooks</a:t>
            </a:r>
            <a:endParaRPr lang="en-US" altLang="en-US" sz="2300">
              <a:solidFill>
                <a:srgbClr val="0C4790"/>
              </a:solidFill>
              <a:latin typeface="Arial" panose="020B0604020202020204" pitchFamily="34" charset="0"/>
              <a:ea typeface="Tw Cen MT" panose="020B0602020104020603" pitchFamily="34" charset="0"/>
              <a:cs typeface="Arial" panose="020B0604020202020204" pitchFamily="34" charset="0"/>
            </a:endParaRPr>
          </a:p>
          <a:p>
            <a:pPr marL="593725" indent="-365125" eaLnBrk="1" hangingPunct="1">
              <a:spcAft>
                <a:spcPts val="600"/>
              </a:spcAft>
              <a:buClr>
                <a:srgbClr val="0070C0"/>
              </a:buClr>
              <a:buFont typeface="Tw Cen MT" panose="020B0602020104020603" pitchFamily="34" charset="0"/>
              <a:buAutoNum type="arabicPeriod"/>
            </a:pPr>
            <a:r>
              <a:rPr lang="en-US" altLang="en-US" sz="2300">
                <a:latin typeface="Arial" panose="020B0604020202020204" pitchFamily="34" charset="0"/>
                <a:ea typeface="Tw Cen MT" panose="020B0602020104020603" pitchFamily="34" charset="0"/>
                <a:cs typeface="Arial" panose="020B0604020202020204" pitchFamily="34" charset="0"/>
                <a:hlinkClick r:id="rId4"/>
              </a:rPr>
              <a:t>Technical Assistance Materials for Conducting Rigorous Impact Evaluations</a:t>
            </a:r>
          </a:p>
          <a:p>
            <a:pPr marL="593725" indent="-365125" eaLnBrk="1" hangingPunct="1">
              <a:spcAft>
                <a:spcPts val="600"/>
              </a:spcAft>
              <a:buClr>
                <a:srgbClr val="0070C0"/>
              </a:buClr>
              <a:buFont typeface="Tw Cen MT" panose="020B0602020104020603" pitchFamily="34" charset="0"/>
              <a:buAutoNum type="arabicPeriod"/>
            </a:pPr>
            <a:r>
              <a:rPr lang="en-US" altLang="en-US" sz="2300">
                <a:latin typeface="Arial" panose="020B0604020202020204" pitchFamily="34" charset="0"/>
                <a:ea typeface="Tw Cen MT" panose="020B0602020104020603" pitchFamily="34" charset="0"/>
                <a:cs typeface="Arial" panose="020B0604020202020204" pitchFamily="34" charset="0"/>
                <a:hlinkClick r:id="rId5"/>
              </a:rPr>
              <a:t>IES/NCEE Technical Methods papers</a:t>
            </a:r>
            <a:r>
              <a:rPr lang="en-US" altLang="en-US" sz="2300">
                <a:latin typeface="Arial" panose="020B0604020202020204" pitchFamily="34" charset="0"/>
                <a:ea typeface="Tw Cen MT" panose="020B0602020104020603" pitchFamily="34" charset="0"/>
                <a:cs typeface="Arial" panose="020B0604020202020204" pitchFamily="34" charset="0"/>
              </a:rPr>
              <a:t>  	</a:t>
            </a:r>
            <a:endParaRPr lang="en-US" altLang="en-US" sz="2300">
              <a:solidFill>
                <a:srgbClr val="0C4790"/>
              </a:solidFill>
              <a:latin typeface="Arial" panose="020B0604020202020204" pitchFamily="34" charset="0"/>
              <a:ea typeface="Tw Cen MT" panose="020B0602020104020603" pitchFamily="34" charset="0"/>
              <a:cs typeface="Arial" panose="020B0604020202020204" pitchFamily="34" charset="0"/>
            </a:endParaRPr>
          </a:p>
          <a:p>
            <a:pPr marL="593725" indent="-365125" eaLnBrk="1" hangingPunct="1">
              <a:buClr>
                <a:srgbClr val="0070C0"/>
              </a:buClr>
              <a:buFont typeface="Tw Cen MT" panose="020B0602020104020603" pitchFamily="34" charset="0"/>
              <a:buAutoNum type="arabicPeriod"/>
            </a:pPr>
            <a:r>
              <a:rPr lang="en-US" altLang="en-US" sz="2300">
                <a:latin typeface="Arial" panose="020B0604020202020204" pitchFamily="34" charset="0"/>
                <a:ea typeface="Tw Cen MT" panose="020B0602020104020603" pitchFamily="34" charset="0"/>
                <a:cs typeface="Arial" panose="020B0604020202020204" pitchFamily="34" charset="0"/>
              </a:rPr>
              <a:t>In addition,  applicants may view one optional webinar recording that were hosted by the Institute of Education Sciences:</a:t>
            </a:r>
          </a:p>
          <a:p>
            <a:pPr marL="1169988" lvl="1" indent="-346075" eaLnBrk="1" hangingPunct="1">
              <a:buClr>
                <a:srgbClr val="0070C0"/>
              </a:buClr>
              <a:buFont typeface="Tw Cen MT" panose="020B0602020104020603" pitchFamily="34" charset="0"/>
              <a:buAutoNum type="alphaLcPeriod"/>
            </a:pPr>
            <a:r>
              <a:rPr lang="en-US" altLang="en-US" sz="2300">
                <a:latin typeface="Arial" panose="020B0604020202020204" pitchFamily="34" charset="0"/>
                <a:ea typeface="Tw Cen MT" panose="020B0602020104020603" pitchFamily="34" charset="0"/>
                <a:cs typeface="Arial" panose="020B0604020202020204" pitchFamily="34" charset="0"/>
              </a:rPr>
              <a:t>Strategies for designing and executing experimental studies that meet What Works Clearinghouse evidence standards without reservations:   </a:t>
            </a:r>
            <a:r>
              <a:rPr lang="en-US" altLang="en-US" sz="2300">
                <a:latin typeface="Arial" panose="020B0604020202020204" pitchFamily="34" charset="0"/>
                <a:ea typeface="Tw Cen MT" panose="020B0602020104020603" pitchFamily="34" charset="0"/>
                <a:cs typeface="Arial" panose="020B0604020202020204" pitchFamily="34" charset="0"/>
                <a:hlinkClick r:id="rId6"/>
              </a:rPr>
              <a:t>WWC | Designing Strong Studies Webinar Video (ed.gov)</a:t>
            </a:r>
            <a:r>
              <a:rPr lang="en-US" altLang="en-US" sz="2300">
                <a:latin typeface="Arial" panose="020B0604020202020204" pitchFamily="34" charset="0"/>
                <a:ea typeface="Tw Cen MT" panose="020B0602020104020603" pitchFamily="34" charset="0"/>
                <a:cs typeface="Arial" panose="020B0604020202020204" pitchFamily="34" charset="0"/>
              </a:rPr>
              <a:t>   </a:t>
            </a:r>
            <a:endParaRPr lang="en-US" altLang="en-US" sz="2300">
              <a:solidFill>
                <a:srgbClr val="0C4790"/>
              </a:solidFill>
              <a:latin typeface="Arial" panose="020B0604020202020204" pitchFamily="34" charset="0"/>
              <a:ea typeface="Tw Cen MT" panose="020B0602020104020603" pitchFamily="34" charset="0"/>
              <a:cs typeface="Arial" panose="020B0604020202020204" pitchFamily="34" charset="0"/>
            </a:endParaRPr>
          </a:p>
        </p:txBody>
      </p:sp>
      <p:sp>
        <p:nvSpPr>
          <p:cNvPr id="30724" name="Slide Number Placeholder 4">
            <a:extLst>
              <a:ext uri="{FF2B5EF4-FFF2-40B4-BE49-F238E27FC236}">
                <a16:creationId xmlns:a16="http://schemas.microsoft.com/office/drawing/2014/main" id="{D25A2D16-8601-4383-B3C8-8C0518E5396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B8ED73CF-2A92-4A7C-9FCD-7AD69C07E76B}" type="slidenum">
              <a:rPr lang="en-US" altLang="en-US" smtClean="0">
                <a:solidFill>
                  <a:srgbClr val="666666"/>
                </a:solidFill>
              </a:rPr>
              <a:pPr fontAlgn="base">
                <a:spcBef>
                  <a:spcPct val="0"/>
                </a:spcBef>
                <a:spcAft>
                  <a:spcPct val="0"/>
                </a:spcAft>
              </a:pPr>
              <a:t>13</a:t>
            </a:fld>
            <a:endParaRPr lang="en-US" altLang="en-US">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1ED8-9A16-49F0-9780-D56DD49888FC}"/>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Suggestions for Selecting an Evaluator</a:t>
            </a:r>
          </a:p>
        </p:txBody>
      </p:sp>
      <p:sp>
        <p:nvSpPr>
          <p:cNvPr id="3" name="Content Placeholder 2">
            <a:extLst>
              <a:ext uri="{FF2B5EF4-FFF2-40B4-BE49-F238E27FC236}">
                <a16:creationId xmlns:a16="http://schemas.microsoft.com/office/drawing/2014/main" id="{24AC1ADE-E5AD-463C-ABC8-1D93314C2269}"/>
              </a:ext>
            </a:extLst>
          </p:cNvPr>
          <p:cNvSpPr>
            <a:spLocks noGrp="1"/>
          </p:cNvSpPr>
          <p:nvPr>
            <p:ph idx="1"/>
          </p:nvPr>
        </p:nvSpPr>
        <p:spPr>
          <a:xfrm>
            <a:off x="152400" y="1471613"/>
            <a:ext cx="8839200" cy="4797425"/>
          </a:xfrm>
        </p:spPr>
        <p:txBody>
          <a:bodyPr/>
          <a:lstStyle/>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Is the evaluator closely familiar with What Works Clearinghouse standards?</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Has the evaluator conducted evaluations using a variety of designs and methodologies?  Has the evaluator published?</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Does the evaluator have a team of qualified individuals? </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Is the evaluator independent?</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Does the evaluator have strategies for recruiting control sites and experience working with districts to gain appropriate consents and to share data? </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Does the evaluator have experience managing data records and protecting student privacy?</a:t>
            </a:r>
          </a:p>
          <a:p>
            <a:pPr marL="228600" indent="0" eaLnBrk="1" hangingPunct="1">
              <a:buFont typeface="+mj-lt"/>
              <a:buNone/>
              <a:defRPr/>
            </a:pPr>
            <a:endParaRPr lang="en-US" sz="2000" dirty="0"/>
          </a:p>
        </p:txBody>
      </p:sp>
      <p:sp>
        <p:nvSpPr>
          <p:cNvPr id="32772" name="Slide Number Placeholder 4">
            <a:extLst>
              <a:ext uri="{FF2B5EF4-FFF2-40B4-BE49-F238E27FC236}">
                <a16:creationId xmlns:a16="http://schemas.microsoft.com/office/drawing/2014/main" id="{06983358-7B1D-4F93-9170-42EFEAF45E2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BFC5FA43-20F9-419E-B159-D91F1B654B15}" type="slidenum">
              <a:rPr lang="en-US" altLang="en-US" smtClean="0">
                <a:solidFill>
                  <a:srgbClr val="666666"/>
                </a:solidFill>
              </a:rPr>
              <a:pPr fontAlgn="base">
                <a:spcBef>
                  <a:spcPct val="0"/>
                </a:spcBef>
                <a:spcAft>
                  <a:spcPct val="0"/>
                </a:spcAft>
              </a:pPr>
              <a:t>14</a:t>
            </a:fld>
            <a:endParaRPr lang="en-US" altLang="en-US">
              <a:solidFill>
                <a:srgbClr val="6666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D7B0-45E1-4285-9473-E615282B7B2E}"/>
              </a:ext>
            </a:extLst>
          </p:cNvPr>
          <p:cNvSpPr>
            <a:spLocks noGrp="1"/>
          </p:cNvSpPr>
          <p:nvPr>
            <p:ph type="title"/>
          </p:nvPr>
        </p:nvSpPr>
        <p:spPr>
          <a:xfrm>
            <a:off x="457200" y="228600"/>
            <a:ext cx="8229600" cy="563563"/>
          </a:xfrm>
        </p:spPr>
        <p:txBody>
          <a:bodyPr/>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Suggestions for Selecting an Evaluator (cont.)</a:t>
            </a:r>
          </a:p>
        </p:txBody>
      </p:sp>
      <p:sp>
        <p:nvSpPr>
          <p:cNvPr id="3" name="Content Placeholder 2">
            <a:extLst>
              <a:ext uri="{FF2B5EF4-FFF2-40B4-BE49-F238E27FC236}">
                <a16:creationId xmlns:a16="http://schemas.microsoft.com/office/drawing/2014/main" id="{A3FBD4A4-648E-47F7-B724-2E0427E4518A}"/>
              </a:ext>
            </a:extLst>
          </p:cNvPr>
          <p:cNvSpPr>
            <a:spLocks noGrp="1"/>
          </p:cNvSpPr>
          <p:nvPr>
            <p:ph idx="1"/>
          </p:nvPr>
        </p:nvSpPr>
        <p:spPr>
          <a:xfrm>
            <a:off x="76200" y="1295400"/>
            <a:ext cx="8839200" cy="5197475"/>
          </a:xfrm>
        </p:spPr>
        <p:txBody>
          <a:bodyPr/>
          <a:lstStyle/>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Is your evaluator familiar with the literature in the area in which you’re working?</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Do you see eye to eye on the goals of the evaluation, and would you have a good working relationship?</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Have you talked about what might happen to the design and/or the budget if things do not go as planned?</a:t>
            </a:r>
          </a:p>
          <a:p>
            <a:pPr marL="1147572" lvl="1" indent="-342900" eaLnBrk="1" hangingPunct="1">
              <a:buClr>
                <a:srgbClr val="0070C0"/>
              </a:buClr>
              <a:buFont typeface="Wingdings" panose="05000000000000000000" pitchFamily="2" charset="2"/>
              <a:buChar char="§"/>
              <a:defRPr/>
            </a:pPr>
            <a:r>
              <a:rPr lang="en-US" sz="2400" dirty="0">
                <a:latin typeface="Arial" panose="020B0604020202020204" pitchFamily="34" charset="0"/>
                <a:cs typeface="Arial" panose="020B0604020202020204" pitchFamily="34" charset="0"/>
              </a:rPr>
              <a:t>Problems with recruitment</a:t>
            </a:r>
          </a:p>
          <a:p>
            <a:pPr marL="1147572" lvl="1" indent="-342900" eaLnBrk="1" hangingPunct="1">
              <a:buClr>
                <a:srgbClr val="0070C0"/>
              </a:buClr>
              <a:buFont typeface="Wingdings" panose="05000000000000000000" pitchFamily="2" charset="2"/>
              <a:buChar char="§"/>
              <a:defRPr/>
            </a:pPr>
            <a:r>
              <a:rPr lang="en-US" sz="2400" dirty="0">
                <a:latin typeface="Arial" panose="020B0604020202020204" pitchFamily="34" charset="0"/>
                <a:cs typeface="Arial" panose="020B0604020202020204" pitchFamily="34" charset="0"/>
              </a:rPr>
              <a:t>Problems with attrition</a:t>
            </a:r>
          </a:p>
          <a:p>
            <a:pPr marL="1147572" lvl="1" indent="-342900" eaLnBrk="1" hangingPunct="1">
              <a:buClr>
                <a:srgbClr val="0070C0"/>
              </a:buClr>
              <a:buFont typeface="Wingdings" panose="05000000000000000000" pitchFamily="2" charset="2"/>
              <a:buChar char="§"/>
              <a:defRPr/>
            </a:pPr>
            <a:r>
              <a:rPr lang="en-US" sz="2400" dirty="0">
                <a:latin typeface="Arial" panose="020B0604020202020204" pitchFamily="34" charset="0"/>
                <a:cs typeface="Arial" panose="020B0604020202020204" pitchFamily="34" charset="0"/>
              </a:rPr>
              <a:t>Delays or changes to the program</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Are your expected deliverables clearly defined?</a:t>
            </a:r>
          </a:p>
          <a:p>
            <a:pPr marL="571500" indent="-342900" eaLnBrk="1" hangingPunct="1">
              <a:buClr>
                <a:srgbClr val="0070C0"/>
              </a:buClr>
              <a:buFont typeface="Arial" panose="020B0604020202020204" pitchFamily="34" charset="0"/>
              <a:buChar char="•"/>
              <a:defRPr/>
            </a:pPr>
            <a:r>
              <a:rPr lang="en-US" dirty="0">
                <a:latin typeface="Arial" panose="020B0604020202020204" pitchFamily="34" charset="0"/>
                <a:cs typeface="Arial" panose="020B0604020202020204" pitchFamily="34" charset="0"/>
              </a:rPr>
              <a:t>Have you clearly defined responsibilities of program staff vs. evaluators, or internal vs. independent evaluators?</a:t>
            </a:r>
          </a:p>
          <a:p>
            <a:pPr marL="228600" indent="0" eaLnBrk="1" hangingPunct="1">
              <a:buFont typeface="+mj-lt"/>
              <a:buNone/>
              <a:defRPr/>
            </a:pPr>
            <a:endParaRPr lang="en-US" sz="2000" dirty="0"/>
          </a:p>
        </p:txBody>
      </p:sp>
      <p:sp>
        <p:nvSpPr>
          <p:cNvPr id="34820" name="Slide Number Placeholder 4">
            <a:extLst>
              <a:ext uri="{FF2B5EF4-FFF2-40B4-BE49-F238E27FC236}">
                <a16:creationId xmlns:a16="http://schemas.microsoft.com/office/drawing/2014/main" id="{F0F806AF-B310-4335-A377-BFC62F13449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A8C8EBC-5801-4287-9EC7-2DF29E817CD8}" type="slidenum">
              <a:rPr lang="en-US" altLang="en-US" smtClean="0">
                <a:solidFill>
                  <a:srgbClr val="666666"/>
                </a:solidFill>
              </a:rPr>
              <a:pPr fontAlgn="base">
                <a:spcBef>
                  <a:spcPct val="0"/>
                </a:spcBef>
                <a:spcAft>
                  <a:spcPct val="0"/>
                </a:spcAft>
              </a:pPr>
              <a:t>15</a:t>
            </a:fld>
            <a:endParaRPr lang="en-US" altLang="en-US">
              <a:solidFill>
                <a:srgbClr val="6666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5489-BF6A-4ADB-9F57-93CCB391FBBF}"/>
              </a:ext>
            </a:extLst>
          </p:cNvPr>
          <p:cNvSpPr>
            <a:spLocks noGrp="1"/>
          </p:cNvSpPr>
          <p:nvPr>
            <p:ph type="title"/>
          </p:nvPr>
        </p:nvSpPr>
        <p:spPr>
          <a:xfrm>
            <a:off x="457200" y="1524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Overview of mid-Phase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Review Process</a:t>
            </a:r>
          </a:p>
        </p:txBody>
      </p:sp>
      <p:sp>
        <p:nvSpPr>
          <p:cNvPr id="36867" name="Content Placeholder 2">
            <a:extLst>
              <a:ext uri="{FF2B5EF4-FFF2-40B4-BE49-F238E27FC236}">
                <a16:creationId xmlns:a16="http://schemas.microsoft.com/office/drawing/2014/main" id="{64B14058-65AC-440B-9DC8-00D081D90A7B}"/>
              </a:ext>
            </a:extLst>
          </p:cNvPr>
          <p:cNvSpPr>
            <a:spLocks noGrp="1" noChangeArrowheads="1"/>
          </p:cNvSpPr>
          <p:nvPr>
            <p:ph idx="1"/>
          </p:nvPr>
        </p:nvSpPr>
        <p:spPr bwMode="auto">
          <a:xfrm>
            <a:off x="152400" y="1343025"/>
            <a:ext cx="8839200" cy="492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85800" indent="-457200" eaLnBrk="1" hangingPunct="1">
              <a:buClr>
                <a:srgbClr val="0070C0"/>
              </a:buClr>
              <a:buFont typeface="Arial" panose="020B0604020202020204" pitchFamily="34" charset="0"/>
              <a:buChar char="•"/>
            </a:pPr>
            <a:r>
              <a:rPr lang="en-US" altLang="en-US">
                <a:latin typeface="Arial" panose="020B0604020202020204" pitchFamily="34" charset="0"/>
                <a:ea typeface="Tw Cen MT" panose="020B0602020104020603" pitchFamily="34" charset="0"/>
                <a:cs typeface="Arial" panose="020B0604020202020204" pitchFamily="34" charset="0"/>
              </a:rPr>
              <a:t>Applications are sorted and placed in panels by Absolute Priority 2, Absolute Priority 3, or Absolute Priority 4</a:t>
            </a:r>
          </a:p>
          <a:p>
            <a:pPr marL="685800" indent="-457200" eaLnBrk="1" hangingPunct="1">
              <a:buClr>
                <a:srgbClr val="0070C0"/>
              </a:buClr>
              <a:buFont typeface="Arial" panose="020B0604020202020204" pitchFamily="34" charset="0"/>
              <a:buChar char="•"/>
            </a:pPr>
            <a:r>
              <a:rPr lang="en-US" altLang="en-US">
                <a:latin typeface="Arial" panose="020B0604020202020204" pitchFamily="34" charset="0"/>
                <a:ea typeface="Tw Cen MT" panose="020B0602020104020603" pitchFamily="34" charset="0"/>
                <a:cs typeface="Arial" panose="020B0604020202020204" pitchFamily="34" charset="0"/>
              </a:rPr>
              <a:t>Using the selection criteria, applications are scored by peer reviewers who:</a:t>
            </a:r>
          </a:p>
          <a:p>
            <a:pPr marL="1260475" lvl="1" indent="-457200" eaLnBrk="1" hangingPunct="1">
              <a:buClr>
                <a:srgbClr val="0070C0"/>
              </a:buClr>
              <a:buFont typeface="Courier New" panose="02070309020205020404" pitchFamily="49" charset="0"/>
              <a:buChar char="o"/>
            </a:pPr>
            <a:r>
              <a:rPr lang="en-US" altLang="en-US" sz="2400">
                <a:latin typeface="Arial" panose="020B0604020202020204" pitchFamily="34" charset="0"/>
                <a:ea typeface="Tw Cen MT" panose="020B0602020104020603" pitchFamily="34" charset="0"/>
                <a:cs typeface="Arial" panose="020B0604020202020204" pitchFamily="34" charset="0"/>
              </a:rPr>
              <a:t>Are independent, external experts (content and evaluation)</a:t>
            </a:r>
          </a:p>
          <a:p>
            <a:pPr marL="1260475" lvl="1" indent="-457200" eaLnBrk="1" hangingPunct="1">
              <a:buClr>
                <a:srgbClr val="0070C0"/>
              </a:buClr>
              <a:buFont typeface="Courier New" panose="02070309020205020404" pitchFamily="49" charset="0"/>
              <a:buChar char="o"/>
            </a:pPr>
            <a:r>
              <a:rPr lang="en-US" altLang="en-US" sz="2400">
                <a:latin typeface="Arial" panose="020B0604020202020204" pitchFamily="34" charset="0"/>
                <a:ea typeface="Tw Cen MT" panose="020B0602020104020603" pitchFamily="34" charset="0"/>
                <a:cs typeface="Arial" panose="020B0604020202020204" pitchFamily="34" charset="0"/>
              </a:rPr>
              <a:t>Undergo intensive vetting and rigorous training</a:t>
            </a:r>
          </a:p>
          <a:p>
            <a:pPr marL="1260475" lvl="1" indent="-457200" eaLnBrk="1" hangingPunct="1">
              <a:buClr>
                <a:srgbClr val="0070C0"/>
              </a:buClr>
              <a:buFont typeface="Courier New" panose="02070309020205020404" pitchFamily="49" charset="0"/>
              <a:buChar char="o"/>
            </a:pPr>
            <a:r>
              <a:rPr lang="en-US" altLang="en-US" sz="2400">
                <a:latin typeface="Arial" panose="020B0604020202020204" pitchFamily="34" charset="0"/>
                <a:ea typeface="Tw Cen MT" panose="020B0602020104020603" pitchFamily="34" charset="0"/>
                <a:cs typeface="Arial" panose="020B0604020202020204" pitchFamily="34" charset="0"/>
              </a:rPr>
              <a:t>Receive ongoing support during the review </a:t>
            </a:r>
          </a:p>
          <a:p>
            <a:pPr marL="685800" indent="-457200" eaLnBrk="1" hangingPunct="1">
              <a:buClr>
                <a:srgbClr val="0070C0"/>
              </a:buClr>
              <a:buFont typeface="Arial" panose="020B0604020202020204" pitchFamily="34" charset="0"/>
              <a:buChar char="•"/>
            </a:pPr>
            <a:r>
              <a:rPr lang="en-US" altLang="en-US">
                <a:latin typeface="Arial" panose="020B0604020202020204" pitchFamily="34" charset="0"/>
                <a:ea typeface="Tw Cen MT" panose="020B0602020104020603" pitchFamily="34" charset="0"/>
                <a:cs typeface="Arial" panose="020B0604020202020204" pitchFamily="34" charset="0"/>
              </a:rPr>
              <a:t>There will be three separate rankings for each absolute priority based on average peer review score.</a:t>
            </a:r>
          </a:p>
        </p:txBody>
      </p:sp>
      <p:sp>
        <p:nvSpPr>
          <p:cNvPr id="36868" name="Slide Number Placeholder 4">
            <a:extLst>
              <a:ext uri="{FF2B5EF4-FFF2-40B4-BE49-F238E27FC236}">
                <a16:creationId xmlns:a16="http://schemas.microsoft.com/office/drawing/2014/main" id="{D880B814-6572-4076-A2BD-52EB88794A8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427105BA-F40F-4351-A94D-F72D084FD22D}" type="slidenum">
              <a:rPr lang="en-US" altLang="en-US" smtClean="0">
                <a:solidFill>
                  <a:srgbClr val="666666"/>
                </a:solidFill>
              </a:rPr>
              <a:pPr fontAlgn="base">
                <a:spcBef>
                  <a:spcPct val="0"/>
                </a:spcBef>
                <a:spcAft>
                  <a:spcPct val="0"/>
                </a:spcAft>
              </a:pPr>
              <a:t>16</a:t>
            </a:fld>
            <a:endParaRPr lang="en-US" altLang="en-US">
              <a:solidFill>
                <a:srgbClr val="6666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529-FEB5-4282-975B-DC745F3F9CAE}"/>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Scoring the Competitive Preference Priority</a:t>
            </a:r>
          </a:p>
        </p:txBody>
      </p:sp>
      <p:sp>
        <p:nvSpPr>
          <p:cNvPr id="38915" name="Content Placeholder 2">
            <a:extLst>
              <a:ext uri="{FF2B5EF4-FFF2-40B4-BE49-F238E27FC236}">
                <a16:creationId xmlns:a16="http://schemas.microsoft.com/office/drawing/2014/main" id="{408C90BE-C59A-4572-98A9-FFBF30A305FC}"/>
              </a:ext>
            </a:extLst>
          </p:cNvPr>
          <p:cNvSpPr>
            <a:spLocks noGrp="1" noChangeArrowheads="1"/>
          </p:cNvSpPr>
          <p:nvPr>
            <p:ph idx="1"/>
          </p:nvPr>
        </p:nvSpPr>
        <p:spPr bwMode="auto">
          <a:xfrm>
            <a:off x="293688" y="1524000"/>
            <a:ext cx="8382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Arial" panose="020B0604020202020204" pitchFamily="34" charset="0"/>
              <a:buChar char="•"/>
            </a:pPr>
            <a:r>
              <a:rPr lang="en-US" altLang="en-US" sz="2300">
                <a:latin typeface="Arial" panose="020B0604020202020204" pitchFamily="34" charset="0"/>
                <a:ea typeface="Tw Cen MT" panose="020B0602020104020603" pitchFamily="34" charset="0"/>
                <a:cs typeface="Arial" panose="020B0604020202020204" pitchFamily="34" charset="0"/>
              </a:rPr>
              <a:t>Peer reviewers will determine how well the applicant addresses each competitive preference priority, as applicable and will use their own judgment to determine how many of the 3 possible competitive preference points, per priority addressed, will be assigned.</a:t>
            </a:r>
          </a:p>
          <a:p>
            <a:pPr marL="547688" indent="-273050" eaLnBrk="1" hangingPunct="1">
              <a:buClr>
                <a:srgbClr val="0070C0"/>
              </a:buClr>
              <a:buFont typeface="Arial" panose="020B0604020202020204" pitchFamily="34" charset="0"/>
              <a:buChar char="•"/>
            </a:pPr>
            <a:r>
              <a:rPr lang="en-US" altLang="en-US" sz="2300">
                <a:latin typeface="Arial" panose="020B0604020202020204" pitchFamily="34" charset="0"/>
                <a:ea typeface="Tw Cen MT" panose="020B0602020104020603" pitchFamily="34" charset="0"/>
                <a:cs typeface="Arial" panose="020B0604020202020204" pitchFamily="34" charset="0"/>
              </a:rPr>
              <a:t>Peer reviewers will write a justification of their scoring on the technical review form.</a:t>
            </a:r>
          </a:p>
          <a:p>
            <a:pPr marL="547688" indent="-273050" eaLnBrk="1" hangingPunct="1">
              <a:buClr>
                <a:srgbClr val="0070C0"/>
              </a:buClr>
              <a:buFont typeface="Arial" panose="020B0604020202020204" pitchFamily="34" charset="0"/>
              <a:buChar char="•"/>
            </a:pPr>
            <a:r>
              <a:rPr lang="en-US" altLang="en-US" sz="2300">
                <a:latin typeface="Arial" panose="020B0604020202020204" pitchFamily="34" charset="0"/>
                <a:ea typeface="Tw Cen MT" panose="020B0602020104020603" pitchFamily="34" charset="0"/>
                <a:cs typeface="Arial" panose="020B0604020202020204" pitchFamily="34" charset="0"/>
              </a:rPr>
              <a:t>Applicants should make clear in their application abstract, narrative, and eligibility checklist whether they are addressing a competitive preference priority.</a:t>
            </a:r>
          </a:p>
          <a:p>
            <a:pPr marL="547688" indent="-273050" eaLnBrk="1" hangingPunct="1">
              <a:buClr>
                <a:srgbClr val="0070C0"/>
              </a:buClr>
              <a:buFont typeface="Arial" panose="020B0604020202020204" pitchFamily="34" charset="0"/>
              <a:buChar char="•"/>
            </a:pPr>
            <a:r>
              <a:rPr lang="en-US" altLang="en-US" sz="2300">
                <a:latin typeface="Arial" panose="020B0604020202020204" pitchFamily="34" charset="0"/>
                <a:ea typeface="Tw Cen MT" panose="020B0602020104020603" pitchFamily="34" charset="0"/>
                <a:cs typeface="Arial" panose="020B0604020202020204" pitchFamily="34" charset="0"/>
              </a:rPr>
              <a:t>Applicants who do not address the competitive preference priority are not eligible to receive any additional points.</a:t>
            </a:r>
          </a:p>
        </p:txBody>
      </p:sp>
      <p:sp>
        <p:nvSpPr>
          <p:cNvPr id="38916" name="Slide Number Placeholder 4">
            <a:extLst>
              <a:ext uri="{FF2B5EF4-FFF2-40B4-BE49-F238E27FC236}">
                <a16:creationId xmlns:a16="http://schemas.microsoft.com/office/drawing/2014/main" id="{3C78F407-C3EA-4875-9E50-44A9294D8AB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56A50EB-2945-443F-BF71-E80DB839FAF6}" type="slidenum">
              <a:rPr lang="en-US" altLang="en-US" smtClean="0">
                <a:solidFill>
                  <a:srgbClr val="666666"/>
                </a:solidFill>
              </a:rPr>
              <a:pPr fontAlgn="base">
                <a:spcBef>
                  <a:spcPct val="0"/>
                </a:spcBef>
                <a:spcAft>
                  <a:spcPct val="0"/>
                </a:spcAft>
              </a:pPr>
              <a:t>17</a:t>
            </a:fld>
            <a:endParaRPr lang="en-US" altLang="en-US">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ED75-9C34-4F0F-80E0-D90AF4CB5CFC}"/>
              </a:ext>
            </a:extLst>
          </p:cNvPr>
          <p:cNvSpPr>
            <a:spLocks noGrp="1"/>
          </p:cNvSpPr>
          <p:nvPr>
            <p:ph type="title"/>
          </p:nvPr>
        </p:nvSpPr>
        <p:spPr>
          <a:xfrm>
            <a:off x="457200" y="228600"/>
            <a:ext cx="8229600" cy="1066800"/>
          </a:xfrm>
        </p:spPr>
        <p:txBody>
          <a:bodyPr/>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Recommendations For organizing your application</a:t>
            </a:r>
            <a:br>
              <a:rPr lang="en-US" dirty="0"/>
            </a:br>
            <a:endParaRPr lang="en-US" dirty="0"/>
          </a:p>
        </p:txBody>
      </p:sp>
      <p:sp>
        <p:nvSpPr>
          <p:cNvPr id="3" name="Content Placeholder 2">
            <a:extLst>
              <a:ext uri="{FF2B5EF4-FFF2-40B4-BE49-F238E27FC236}">
                <a16:creationId xmlns:a16="http://schemas.microsoft.com/office/drawing/2014/main" id="{85A3D240-464F-4ADB-BE66-93618F0B5FA3}"/>
              </a:ext>
            </a:extLst>
          </p:cNvPr>
          <p:cNvSpPr>
            <a:spLocks noGrp="1"/>
          </p:cNvSpPr>
          <p:nvPr>
            <p:ph idx="1"/>
          </p:nvPr>
        </p:nvSpPr>
        <p:spPr>
          <a:xfrm>
            <a:off x="457200" y="1447800"/>
            <a:ext cx="8229600" cy="4873625"/>
          </a:xfrm>
        </p:spPr>
        <p:txBody>
          <a:bodyPr/>
          <a:lstStyle/>
          <a:p>
            <a:pPr eaLnBrk="1" hangingPunct="1">
              <a:buClr>
                <a:srgbClr val="0070C0"/>
              </a:buClr>
              <a:defRPr/>
            </a:pPr>
            <a:r>
              <a:rPr lang="en-US" sz="2100" dirty="0">
                <a:latin typeface="Arial" panose="020B0604020202020204" pitchFamily="34" charset="0"/>
                <a:cs typeface="Arial" panose="020B0604020202020204" pitchFamily="34" charset="0"/>
              </a:rPr>
              <a:t>We recommend that you organize and sequence your application narrative using the selection criteria.</a:t>
            </a:r>
          </a:p>
          <a:p>
            <a:pPr eaLnBrk="1" hangingPunct="1">
              <a:buClr>
                <a:srgbClr val="0070C0"/>
              </a:buClr>
              <a:defRPr/>
            </a:pPr>
            <a:r>
              <a:rPr lang="en-US" sz="2100" dirty="0">
                <a:latin typeface="Arial" panose="020B0604020202020204" pitchFamily="34" charset="0"/>
                <a:cs typeface="Arial" panose="020B0604020202020204" pitchFamily="34" charset="0"/>
              </a:rPr>
              <a:t>Within each criterion, make sure that you include a direct response to each of the factors under that selection.</a:t>
            </a:r>
          </a:p>
          <a:p>
            <a:pPr eaLnBrk="1" hangingPunct="1">
              <a:buClr>
                <a:srgbClr val="0070C0"/>
              </a:buClr>
              <a:defRPr/>
            </a:pPr>
            <a:r>
              <a:rPr lang="en-US" sz="2100" dirty="0">
                <a:latin typeface="Arial" panose="020B0604020202020204" pitchFamily="34" charset="0"/>
                <a:cs typeface="Arial" panose="020B0604020202020204" pitchFamily="34" charset="0"/>
              </a:rPr>
              <a:t>Reviewers will be instructed that they may use material from anywhere in the application, including the appendices, to score and evaluate each criterion, but they will have an easier job if each section of your narrative is clear, well-organized, and complete – and doesn’t require them to search for information.</a:t>
            </a:r>
          </a:p>
          <a:p>
            <a:pPr eaLnBrk="1" hangingPunct="1">
              <a:buClr>
                <a:srgbClr val="0070C0"/>
              </a:buClr>
              <a:defRPr/>
            </a:pPr>
            <a:r>
              <a:rPr lang="en-US" sz="2100" dirty="0">
                <a:latin typeface="Arial" panose="020B0604020202020204" pitchFamily="34" charset="0"/>
                <a:cs typeface="Arial" panose="020B0604020202020204" pitchFamily="34" charset="0"/>
              </a:rPr>
              <a:t>When appropriate, use language from the selection criteria to help guide reviewers (For example, “This project will be nationally significant because…” or “This project represents an exceptional response to the Absolute Priority because…”).</a:t>
            </a:r>
          </a:p>
          <a:p>
            <a:pPr eaLnBrk="1" hangingPunct="1">
              <a:defRPr/>
            </a:pPr>
            <a:endParaRPr lang="en-US" sz="2000" dirty="0"/>
          </a:p>
          <a:p>
            <a:pPr marL="274320" indent="0" eaLnBrk="1" hangingPunct="1">
              <a:buFont typeface="Wingdings" charset="2"/>
              <a:buNone/>
              <a:defRPr/>
            </a:pPr>
            <a:endParaRPr lang="en-US" dirty="0"/>
          </a:p>
          <a:p>
            <a:pPr eaLnBrk="1" hangingPunct="1">
              <a:defRPr/>
            </a:pPr>
            <a:endParaRPr lang="en-US" dirty="0"/>
          </a:p>
          <a:p>
            <a:pPr eaLnBrk="1" hangingPunct="1">
              <a:defRPr/>
            </a:pPr>
            <a:endParaRPr lang="en-US" dirty="0"/>
          </a:p>
        </p:txBody>
      </p:sp>
      <p:sp>
        <p:nvSpPr>
          <p:cNvPr id="40964" name="Slide Number Placeholder 4">
            <a:extLst>
              <a:ext uri="{FF2B5EF4-FFF2-40B4-BE49-F238E27FC236}">
                <a16:creationId xmlns:a16="http://schemas.microsoft.com/office/drawing/2014/main" id="{BB65C221-CA7D-4F70-9E01-9D925221027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38B6AAA-B101-41F2-B96B-06591E0B46AC}" type="slidenum">
              <a:rPr lang="en-US" altLang="en-US" smtClean="0">
                <a:solidFill>
                  <a:srgbClr val="666666"/>
                </a:solidFill>
              </a:rPr>
              <a:pPr fontAlgn="base">
                <a:spcBef>
                  <a:spcPct val="0"/>
                </a:spcBef>
                <a:spcAft>
                  <a:spcPct val="0"/>
                </a:spcAft>
              </a:pPr>
              <a:t>18</a:t>
            </a:fld>
            <a:endParaRPr lang="en-US" altLang="en-US">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F4EEF-369A-4B05-9C2F-C3305BF87B1A}"/>
              </a:ext>
            </a:extLst>
          </p:cNvPr>
          <p:cNvSpPr>
            <a:spLocks noGrp="1"/>
          </p:cNvSpPr>
          <p:nvPr>
            <p:ph type="ctrTitle"/>
          </p:nvPr>
        </p:nvSpPr>
        <p:spPr>
          <a:xfrm>
            <a:off x="190500" y="3790950"/>
            <a:ext cx="8763000" cy="1066800"/>
          </a:xfrm>
        </p:spPr>
        <p:txBody>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Thank you!</a:t>
            </a:r>
          </a:p>
        </p:txBody>
      </p:sp>
      <p:sp>
        <p:nvSpPr>
          <p:cNvPr id="5" name="Subtitle 4">
            <a:extLst>
              <a:ext uri="{FF2B5EF4-FFF2-40B4-BE49-F238E27FC236}">
                <a16:creationId xmlns:a16="http://schemas.microsoft.com/office/drawing/2014/main" id="{A17842A3-A089-45FB-8350-D60A54F57771}"/>
              </a:ext>
            </a:extLst>
          </p:cNvPr>
          <p:cNvSpPr>
            <a:spLocks noGrp="1"/>
          </p:cNvSpPr>
          <p:nvPr>
            <p:ph type="subTitle" idx="1"/>
          </p:nvPr>
        </p:nvSpPr>
        <p:spPr/>
        <p:txBody>
          <a:bodyPr/>
          <a:lstStyle/>
          <a:p>
            <a:pPr marL="22860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EIR email:  </a:t>
            </a:r>
            <a:r>
              <a:rPr lang="en-US" dirty="0">
                <a:latin typeface="Arial" panose="020B0604020202020204" pitchFamily="34" charset="0"/>
                <a:cs typeface="Arial" panose="020B0604020202020204" pitchFamily="34" charset="0"/>
                <a:hlinkClick r:id="rId4"/>
              </a:rPr>
              <a:t>eir@ed.gov</a:t>
            </a:r>
            <a:r>
              <a:rPr lang="en-US" dirty="0">
                <a:latin typeface="Arial" panose="020B0604020202020204" pitchFamily="34" charset="0"/>
                <a:cs typeface="Arial" panose="020B0604020202020204" pitchFamily="34" charset="0"/>
              </a:rPr>
              <a:t> </a:t>
            </a:r>
          </a:p>
          <a:p>
            <a:pPr marL="22860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EIR phone:  (202) 453-7122</a:t>
            </a:r>
          </a:p>
          <a:p>
            <a:pPr eaLnBrk="1" fontAlgn="auto" hangingPunct="1">
              <a:spcAft>
                <a:spcPts val="0"/>
              </a:spcAft>
              <a:buFont typeface="Arial"/>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DB85BF17-2137-49B2-BDBF-66C4B964DC0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C3E32E8-6456-479A-9F59-CDF195D3CB85}" type="slidenum">
              <a:rPr lang="en-US" altLang="en-US" smtClean="0">
                <a:solidFill>
                  <a:srgbClr val="666666"/>
                </a:solidFill>
              </a:rPr>
              <a:pPr fontAlgn="base">
                <a:spcBef>
                  <a:spcPct val="0"/>
                </a:spcBef>
                <a:spcAft>
                  <a:spcPct val="0"/>
                </a:spcAft>
              </a:pPr>
              <a:t>2</a:t>
            </a:fld>
            <a:endParaRPr lang="en-US" altLang="en-US">
              <a:solidFill>
                <a:srgbClr val="666666"/>
              </a:solidFill>
            </a:endParaRPr>
          </a:p>
        </p:txBody>
      </p:sp>
      <p:graphicFrame>
        <p:nvGraphicFramePr>
          <p:cNvPr id="6" name="Table 5">
            <a:extLst>
              <a:ext uri="{FF2B5EF4-FFF2-40B4-BE49-F238E27FC236}">
                <a16:creationId xmlns:a16="http://schemas.microsoft.com/office/drawing/2014/main" id="{878492CE-9CDA-4A5F-905C-03A307F9B09B}"/>
              </a:ext>
            </a:extLst>
          </p:cNvPr>
          <p:cNvGraphicFramePr>
            <a:graphicFrameLocks noGrp="1"/>
          </p:cNvGraphicFramePr>
          <p:nvPr/>
        </p:nvGraphicFramePr>
        <p:xfrm>
          <a:off x="228600" y="381000"/>
          <a:ext cx="8686800" cy="5175250"/>
        </p:xfrm>
        <a:graphic>
          <a:graphicData uri="http://schemas.openxmlformats.org/drawingml/2006/table">
            <a:tbl>
              <a:tblPr firstRow="1" firstCol="1" bandRow="1">
                <a:tableStyleId>{5C22544A-7EE6-4342-B048-85BDC9FD1C3A}</a:tableStyleId>
              </a:tblPr>
              <a:tblGrid>
                <a:gridCol w="7315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288477">
                <a:tc gridSpan="2">
                  <a:txBody>
                    <a:bodyPr/>
                    <a:lstStyle/>
                    <a:p>
                      <a:pPr marL="0" marR="0" algn="ctr">
                        <a:spcBef>
                          <a:spcPts val="0"/>
                        </a:spcBef>
                        <a:spcAft>
                          <a:spcPts val="0"/>
                        </a:spcAft>
                      </a:pPr>
                      <a:r>
                        <a:rPr lang="en-US" sz="2400" dirty="0">
                          <a:solidFill>
                            <a:srgbClr val="3366CC"/>
                          </a:solidFill>
                          <a:effectLst/>
                          <a:latin typeface="Arial" panose="020B0604020202020204" pitchFamily="34" charset="0"/>
                          <a:cs typeface="Arial" panose="020B0604020202020204" pitchFamily="34" charset="0"/>
                        </a:rPr>
                        <a:t>MID-PHASE</a:t>
                      </a:r>
                    </a:p>
                    <a:p>
                      <a:pPr marL="0" marR="0" algn="ctr">
                        <a:spcBef>
                          <a:spcPts val="0"/>
                        </a:spcBef>
                        <a:spcAft>
                          <a:spcPts val="0"/>
                        </a:spcAft>
                      </a:pPr>
                      <a:r>
                        <a:rPr lang="en-US" sz="2400" dirty="0">
                          <a:solidFill>
                            <a:srgbClr val="3366CC"/>
                          </a:solidFill>
                          <a:effectLst/>
                          <a:latin typeface="Arial" panose="020B0604020202020204" pitchFamily="34" charset="0"/>
                          <a:cs typeface="Arial" panose="020B0604020202020204" pitchFamily="34" charset="0"/>
                        </a:rPr>
                        <a:t>Selection Criteria and </a:t>
                      </a:r>
                    </a:p>
                    <a:p>
                      <a:pPr marL="0" marR="0" algn="ctr">
                        <a:spcBef>
                          <a:spcPts val="0"/>
                        </a:spcBef>
                        <a:spcAft>
                          <a:spcPts val="0"/>
                        </a:spcAft>
                      </a:pPr>
                      <a:r>
                        <a:rPr lang="en-US" sz="2400" dirty="0">
                          <a:solidFill>
                            <a:srgbClr val="3366CC"/>
                          </a:solidFill>
                          <a:effectLst/>
                          <a:latin typeface="Arial" panose="020B0604020202020204" pitchFamily="34" charset="0"/>
                          <a:cs typeface="Arial" panose="020B0604020202020204" pitchFamily="34" charset="0"/>
                        </a:rPr>
                        <a:t>Competitive Preference Priorities</a:t>
                      </a:r>
                      <a:endParaRPr lang="en-US" sz="2400" dirty="0">
                        <a:solidFill>
                          <a:srgbClr val="3366CC"/>
                        </a:solidFill>
                        <a:effectLst/>
                        <a:latin typeface="Arial" panose="020B0604020202020204" pitchFamily="34" charset="0"/>
                        <a:ea typeface="Calibri"/>
                        <a:cs typeface="Arial" panose="020B0604020202020204" pitchFamily="34" charset="0"/>
                      </a:endParaRPr>
                    </a:p>
                  </a:txBody>
                  <a:tcPr marL="68580" marR="68580" marT="0" marB="0">
                    <a:solidFill>
                      <a:srgbClr val="FBEC7D"/>
                    </a:solidFill>
                  </a:tcPr>
                </a:tc>
                <a:tc hMerge="1">
                  <a:txBody>
                    <a:bodyPr/>
                    <a:lstStyle/>
                    <a:p>
                      <a:endParaRPr lang="en-US"/>
                    </a:p>
                  </a:txBody>
                  <a:tcPr/>
                </a:tc>
                <a:extLst>
                  <a:ext uri="{0D108BD9-81ED-4DB2-BD59-A6C34878D82A}">
                    <a16:rowId xmlns:a16="http://schemas.microsoft.com/office/drawing/2014/main" val="10000"/>
                  </a:ext>
                </a:extLst>
              </a:tr>
              <a:tr h="533428">
                <a:tc>
                  <a:txBody>
                    <a:bodyPr/>
                    <a:lstStyle/>
                    <a:p>
                      <a:pPr marL="0" marR="0" algn="ctr">
                        <a:spcBef>
                          <a:spcPts val="0"/>
                        </a:spcBef>
                        <a:spcAft>
                          <a:spcPts val="0"/>
                        </a:spcAft>
                      </a:pPr>
                      <a:r>
                        <a:rPr lang="en-US" sz="2400" b="1" dirty="0">
                          <a:solidFill>
                            <a:srgbClr val="3366CC"/>
                          </a:solidFill>
                          <a:effectLst/>
                          <a:latin typeface="Arial" panose="020B0604020202020204" pitchFamily="34" charset="0"/>
                          <a:ea typeface="Calibri"/>
                          <a:cs typeface="Arial" panose="020B0604020202020204" pitchFamily="34" charset="0"/>
                        </a:rPr>
                        <a:t>SELECTION CRITERIA</a:t>
                      </a:r>
                    </a:p>
                  </a:txBody>
                  <a:tcPr marL="68580" marR="68580" marT="0" marB="0">
                    <a:noFill/>
                  </a:tcPr>
                </a:tc>
                <a:tc>
                  <a:txBody>
                    <a:bodyPr/>
                    <a:lstStyle/>
                    <a:p>
                      <a:pPr marL="0" marR="0" algn="ctr">
                        <a:spcBef>
                          <a:spcPts val="0"/>
                        </a:spcBef>
                        <a:spcAft>
                          <a:spcPts val="0"/>
                        </a:spcAft>
                      </a:pPr>
                      <a:r>
                        <a:rPr lang="en-US" sz="2400" b="1" dirty="0">
                          <a:solidFill>
                            <a:srgbClr val="3366CC"/>
                          </a:solidFill>
                          <a:effectLst/>
                          <a:latin typeface="Arial" panose="020B0604020202020204" pitchFamily="34" charset="0"/>
                          <a:cs typeface="Arial" panose="020B0604020202020204" pitchFamily="34" charset="0"/>
                        </a:rPr>
                        <a:t>POINTS</a:t>
                      </a:r>
                      <a:endParaRPr lang="en-US" sz="2400" b="1" dirty="0">
                        <a:solidFill>
                          <a:srgbClr val="3366CC"/>
                        </a:solidFill>
                        <a:effectLst/>
                        <a:latin typeface="Arial" panose="020B0604020202020204" pitchFamily="34" charset="0"/>
                        <a:ea typeface="Calibri"/>
                        <a:cs typeface="Arial" panose="020B0604020202020204" pitchFamily="34" charset="0"/>
                      </a:endParaRPr>
                    </a:p>
                  </a:txBody>
                  <a:tcPr marL="68580" marR="68580" marT="0" marB="0">
                    <a:noFill/>
                  </a:tcPr>
                </a:tc>
                <a:extLst>
                  <a:ext uri="{0D108BD9-81ED-4DB2-BD59-A6C34878D82A}">
                    <a16:rowId xmlns:a16="http://schemas.microsoft.com/office/drawing/2014/main" val="10001"/>
                  </a:ext>
                </a:extLst>
              </a:tr>
              <a:tr h="371257">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cs typeface="Arial" panose="020B0604020202020204" pitchFamily="34" charset="0"/>
                        </a:rPr>
                        <a:t>A. Significance</a:t>
                      </a:r>
                      <a:endParaRPr lang="en-US" sz="2400" b="0" dirty="0">
                        <a:solidFill>
                          <a:srgbClr val="3366CC"/>
                        </a:solidFill>
                        <a:effectLst/>
                        <a:latin typeface="Arial" panose="020B0604020202020204" pitchFamily="34" charset="0"/>
                        <a:ea typeface="Calibri"/>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en-US" sz="2400" b="0" dirty="0">
                          <a:solidFill>
                            <a:srgbClr val="3366CC"/>
                          </a:solidFill>
                          <a:effectLst/>
                          <a:latin typeface="Arial" panose="020B0604020202020204" pitchFamily="34" charset="0"/>
                          <a:cs typeface="Arial" panose="020B0604020202020204" pitchFamily="34" charset="0"/>
                        </a:rPr>
                        <a:t>15</a:t>
                      </a:r>
                      <a:endParaRPr lang="en-US" sz="2400" b="0" dirty="0">
                        <a:solidFill>
                          <a:srgbClr val="3366CC"/>
                        </a:solidFill>
                        <a:effectLst/>
                        <a:latin typeface="Arial" panose="020B0604020202020204" pitchFamily="34" charset="0"/>
                        <a:ea typeface="Calibri"/>
                        <a:cs typeface="Arial" panose="020B0604020202020204" pitchFamily="34" charset="0"/>
                      </a:endParaRPr>
                    </a:p>
                  </a:txBody>
                  <a:tcPr marL="68580" marR="68580" marT="0" marB="0">
                    <a:noFill/>
                  </a:tcPr>
                </a:tc>
                <a:extLst>
                  <a:ext uri="{0D108BD9-81ED-4DB2-BD59-A6C34878D82A}">
                    <a16:rowId xmlns:a16="http://schemas.microsoft.com/office/drawing/2014/main" val="10002"/>
                  </a:ext>
                </a:extLst>
              </a:tr>
              <a:tr h="371257">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ea typeface="Calibri"/>
                          <a:cs typeface="Arial" panose="020B0604020202020204" pitchFamily="34" charset="0"/>
                        </a:rPr>
                        <a:t>B. Strategy to Scale </a:t>
                      </a:r>
                    </a:p>
                  </a:txBody>
                  <a:tcPr marL="68580" marR="68580" marT="0" marB="0">
                    <a:noFill/>
                  </a:tcPr>
                </a:tc>
                <a:tc>
                  <a:txBody>
                    <a:bodyPr/>
                    <a:lstStyle/>
                    <a:p>
                      <a:pPr marL="0" marR="0" algn="ctr">
                        <a:spcBef>
                          <a:spcPts val="0"/>
                        </a:spcBef>
                        <a:spcAft>
                          <a:spcPts val="0"/>
                        </a:spcAft>
                      </a:pPr>
                      <a:r>
                        <a:rPr lang="en-US" sz="2400" b="0" dirty="0">
                          <a:solidFill>
                            <a:srgbClr val="3366CC"/>
                          </a:solidFill>
                          <a:effectLst/>
                          <a:latin typeface="Arial" panose="020B0604020202020204" pitchFamily="34" charset="0"/>
                          <a:ea typeface="Calibri"/>
                          <a:cs typeface="Arial" panose="020B0604020202020204" pitchFamily="34" charset="0"/>
                        </a:rPr>
                        <a:t>35</a:t>
                      </a:r>
                    </a:p>
                  </a:txBody>
                  <a:tcPr marL="68580" marR="68580" marT="0" marB="0">
                    <a:noFill/>
                  </a:tcPr>
                </a:tc>
                <a:extLst>
                  <a:ext uri="{0D108BD9-81ED-4DB2-BD59-A6C34878D82A}">
                    <a16:rowId xmlns:a16="http://schemas.microsoft.com/office/drawing/2014/main" val="10003"/>
                  </a:ext>
                </a:extLst>
              </a:tr>
              <a:tr h="371257">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ea typeface="Calibri"/>
                          <a:cs typeface="Arial" panose="020B0604020202020204" pitchFamily="34" charset="0"/>
                        </a:rPr>
                        <a:t>C. Quality of the Project Design</a:t>
                      </a:r>
                    </a:p>
                  </a:txBody>
                  <a:tcPr marL="68580" marR="68580" marT="0" marB="0">
                    <a:noFill/>
                  </a:tcPr>
                </a:tc>
                <a:tc>
                  <a:txBody>
                    <a:bodyPr/>
                    <a:lstStyle/>
                    <a:p>
                      <a:pPr marL="0" marR="0" algn="ctr">
                        <a:spcBef>
                          <a:spcPts val="0"/>
                        </a:spcBef>
                        <a:spcAft>
                          <a:spcPts val="0"/>
                        </a:spcAft>
                      </a:pPr>
                      <a:r>
                        <a:rPr lang="en-US" sz="2400" b="0" dirty="0">
                          <a:solidFill>
                            <a:srgbClr val="3366CC"/>
                          </a:solidFill>
                          <a:effectLst/>
                          <a:latin typeface="Arial" panose="020B0604020202020204" pitchFamily="34" charset="0"/>
                          <a:ea typeface="Calibri"/>
                          <a:cs typeface="Arial" panose="020B0604020202020204" pitchFamily="34" charset="0"/>
                        </a:rPr>
                        <a:t>15</a:t>
                      </a:r>
                    </a:p>
                  </a:txBody>
                  <a:tcPr marL="68580" marR="68580" marT="0" marB="0">
                    <a:noFill/>
                  </a:tcPr>
                </a:tc>
                <a:extLst>
                  <a:ext uri="{0D108BD9-81ED-4DB2-BD59-A6C34878D82A}">
                    <a16:rowId xmlns:a16="http://schemas.microsoft.com/office/drawing/2014/main" val="10004"/>
                  </a:ext>
                </a:extLst>
              </a:tr>
              <a:tr h="371257">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cs typeface="Arial" panose="020B0604020202020204" pitchFamily="34" charset="0"/>
                        </a:rPr>
                        <a:t>D. Quality of the Project Evaluation</a:t>
                      </a:r>
                      <a:endParaRPr lang="en-US" sz="2400" b="0" dirty="0">
                        <a:solidFill>
                          <a:srgbClr val="3366CC"/>
                        </a:solidFill>
                        <a:effectLst/>
                        <a:latin typeface="Arial" panose="020B0604020202020204" pitchFamily="34" charset="0"/>
                        <a:ea typeface="Calibri"/>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en-US" sz="2400" b="0" dirty="0">
                          <a:solidFill>
                            <a:srgbClr val="3366CC"/>
                          </a:solidFill>
                          <a:effectLst/>
                          <a:latin typeface="Arial" panose="020B0604020202020204" pitchFamily="34" charset="0"/>
                          <a:ea typeface="Calibri"/>
                          <a:cs typeface="Arial" panose="020B0604020202020204" pitchFamily="34" charset="0"/>
                        </a:rPr>
                        <a:t>35</a:t>
                      </a:r>
                    </a:p>
                  </a:txBody>
                  <a:tcPr marL="68580" marR="68580" marT="0" marB="0">
                    <a:noFill/>
                  </a:tcPr>
                </a:tc>
                <a:extLst>
                  <a:ext uri="{0D108BD9-81ED-4DB2-BD59-A6C34878D82A}">
                    <a16:rowId xmlns:a16="http://schemas.microsoft.com/office/drawing/2014/main" val="10005"/>
                  </a:ext>
                </a:extLst>
              </a:tr>
              <a:tr h="37125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2400" b="0" dirty="0">
                          <a:solidFill>
                            <a:srgbClr val="3366CC"/>
                          </a:solidFill>
                          <a:effectLst/>
                          <a:latin typeface="Arial" panose="020B0604020202020204" pitchFamily="34" charset="0"/>
                          <a:ea typeface="Calibri"/>
                          <a:cs typeface="Arial" panose="020B0604020202020204" pitchFamily="34" charset="0"/>
                        </a:rPr>
                        <a:t>Subtotal Points</a:t>
                      </a:r>
                    </a:p>
                  </a:txBody>
                  <a:tcPr marL="68580" marR="68580" marT="0" marB="0">
                    <a:noFill/>
                  </a:tcPr>
                </a:tc>
                <a:tc>
                  <a:txBody>
                    <a:bodyPr/>
                    <a:lstStyle/>
                    <a:p>
                      <a:pPr marL="0" marR="0" algn="ctr">
                        <a:spcBef>
                          <a:spcPts val="0"/>
                        </a:spcBef>
                        <a:spcAft>
                          <a:spcPts val="0"/>
                        </a:spcAft>
                      </a:pPr>
                      <a:r>
                        <a:rPr lang="en-US" sz="2400" b="1" dirty="0">
                          <a:solidFill>
                            <a:srgbClr val="3366CC"/>
                          </a:solidFill>
                          <a:effectLst/>
                          <a:latin typeface="Arial" panose="020B0604020202020204" pitchFamily="34" charset="0"/>
                          <a:ea typeface="Calibri"/>
                          <a:cs typeface="Arial" panose="020B0604020202020204" pitchFamily="34" charset="0"/>
                        </a:rPr>
                        <a:t>100</a:t>
                      </a:r>
                    </a:p>
                  </a:txBody>
                  <a:tcPr marL="68580" marR="68580" marT="0" marB="0">
                    <a:noFill/>
                  </a:tcPr>
                </a:tc>
                <a:extLst>
                  <a:ext uri="{0D108BD9-81ED-4DB2-BD59-A6C34878D82A}">
                    <a16:rowId xmlns:a16="http://schemas.microsoft.com/office/drawing/2014/main" val="10006"/>
                  </a:ext>
                </a:extLst>
              </a:tr>
              <a:tr h="442325">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ea typeface="Calibri"/>
                          <a:cs typeface="Arial" panose="020B0604020202020204" pitchFamily="34" charset="0"/>
                        </a:rPr>
                        <a:t>Competitive Preference Priority 1: Equity</a:t>
                      </a:r>
                    </a:p>
                  </a:txBody>
                  <a:tcPr marL="68580" marR="68580" marT="0" marB="0">
                    <a:noFill/>
                  </a:tcPr>
                </a:tc>
                <a:tc>
                  <a:txBody>
                    <a:bodyPr/>
                    <a:lstStyle/>
                    <a:p>
                      <a:pPr marL="0" marR="0" algn="ctr">
                        <a:spcBef>
                          <a:spcPts val="0"/>
                        </a:spcBef>
                        <a:spcAft>
                          <a:spcPts val="0"/>
                        </a:spcAft>
                      </a:pPr>
                      <a:r>
                        <a:rPr lang="en-US" sz="2400" b="0" dirty="0">
                          <a:solidFill>
                            <a:srgbClr val="3366CC"/>
                          </a:solidFill>
                          <a:effectLst/>
                          <a:latin typeface="Arial" panose="020B0604020202020204" pitchFamily="34" charset="0"/>
                          <a:ea typeface="Calibri"/>
                          <a:cs typeface="Arial" panose="020B0604020202020204" pitchFamily="34" charset="0"/>
                        </a:rPr>
                        <a:t>3</a:t>
                      </a:r>
                    </a:p>
                  </a:txBody>
                  <a:tcPr marL="68580" marR="68580" marT="0" marB="0">
                    <a:noFill/>
                  </a:tcPr>
                </a:tc>
                <a:extLst>
                  <a:ext uri="{0D108BD9-81ED-4DB2-BD59-A6C34878D82A}">
                    <a16:rowId xmlns:a16="http://schemas.microsoft.com/office/drawing/2014/main" val="10007"/>
                  </a:ext>
                </a:extLst>
              </a:tr>
              <a:tr h="413063">
                <a:tc>
                  <a:txBody>
                    <a:bodyPr/>
                    <a:lstStyle/>
                    <a:p>
                      <a:pPr marL="0" marR="0" lvl="0" indent="0">
                        <a:spcBef>
                          <a:spcPts val="0"/>
                        </a:spcBef>
                        <a:spcAft>
                          <a:spcPts val="0"/>
                        </a:spcAft>
                        <a:buFont typeface="+mj-lt"/>
                        <a:buNone/>
                      </a:pPr>
                      <a:r>
                        <a:rPr lang="en-US" sz="2400" b="0" dirty="0">
                          <a:solidFill>
                            <a:srgbClr val="3366CC"/>
                          </a:solidFill>
                          <a:effectLst/>
                          <a:latin typeface="Arial" panose="020B0604020202020204" pitchFamily="34" charset="0"/>
                          <a:ea typeface="Calibri"/>
                          <a:cs typeface="Arial" panose="020B0604020202020204" pitchFamily="34" charset="0"/>
                        </a:rPr>
                        <a:t>Competitive Preference Priority 2: COVID </a:t>
                      </a:r>
                    </a:p>
                  </a:txBody>
                  <a:tcPr marL="68580" marR="6858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66CC"/>
                          </a:solidFill>
                          <a:effectLst/>
                          <a:uLnTx/>
                          <a:uFillTx/>
                          <a:latin typeface="Arial" panose="020B0604020202020204" pitchFamily="34" charset="0"/>
                          <a:ea typeface="Calibri"/>
                          <a:cs typeface="Arial" panose="020B0604020202020204" pitchFamily="34" charset="0"/>
                        </a:rPr>
                        <a:t>3</a:t>
                      </a:r>
                    </a:p>
                  </a:txBody>
                  <a:tcPr marL="68580" marR="68580" marT="0" marB="0">
                    <a:noFill/>
                  </a:tcPr>
                </a:tc>
                <a:extLst>
                  <a:ext uri="{0D108BD9-81ED-4DB2-BD59-A6C34878D82A}">
                    <a16:rowId xmlns:a16="http://schemas.microsoft.com/office/drawing/2014/main" val="10008"/>
                  </a:ext>
                </a:extLst>
              </a:tr>
              <a:tr h="641673">
                <a:tc>
                  <a:txBody>
                    <a:bodyPr/>
                    <a:lstStyle/>
                    <a:p>
                      <a:pPr marL="0" marR="0" lvl="0" indent="0" algn="r">
                        <a:spcBef>
                          <a:spcPts val="0"/>
                        </a:spcBef>
                        <a:spcAft>
                          <a:spcPts val="0"/>
                        </a:spcAft>
                        <a:buFont typeface="+mj-lt"/>
                        <a:buNone/>
                      </a:pPr>
                      <a:r>
                        <a:rPr lang="en-US" sz="2400" b="0" dirty="0">
                          <a:solidFill>
                            <a:srgbClr val="3366CC"/>
                          </a:solidFill>
                          <a:effectLst/>
                          <a:latin typeface="Arial" panose="020B0604020202020204" pitchFamily="34" charset="0"/>
                          <a:ea typeface="Calibri"/>
                          <a:cs typeface="Arial" panose="020B0604020202020204" pitchFamily="34" charset="0"/>
                        </a:rPr>
                        <a:t>Total Points</a:t>
                      </a:r>
                    </a:p>
                  </a:txBody>
                  <a:tcPr marL="68580" marR="6858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66CC"/>
                          </a:solidFill>
                          <a:effectLst/>
                          <a:uLnTx/>
                          <a:uFillTx/>
                          <a:latin typeface="Arial" panose="020B0604020202020204" pitchFamily="34" charset="0"/>
                          <a:ea typeface="Calibri"/>
                          <a:cs typeface="Arial" panose="020B0604020202020204" pitchFamily="34" charset="0"/>
                        </a:rPr>
                        <a:t>106</a:t>
                      </a:r>
                    </a:p>
                  </a:txBody>
                  <a:tcPr marL="68580" marR="68580" marT="0" marB="0">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7D1C-2D10-46A3-9D82-64DC61ED660A}"/>
              </a:ext>
            </a:extLst>
          </p:cNvPr>
          <p:cNvSpPr>
            <a:spLocks noGrp="1"/>
          </p:cNvSpPr>
          <p:nvPr>
            <p:ph type="title"/>
          </p:nvPr>
        </p:nvSpPr>
        <p:spPr>
          <a:xfrm>
            <a:off x="457200" y="228600"/>
            <a:ext cx="8229600" cy="563563"/>
          </a:xfrm>
        </p:spPr>
        <p:txBody>
          <a:bodyPr lIns="91440" tIns="45720" rIns="91440" bIns="45720"/>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A. Significance (15 pts)</a:t>
            </a:r>
          </a:p>
        </p:txBody>
      </p:sp>
      <p:sp>
        <p:nvSpPr>
          <p:cNvPr id="10243" name="Content Placeholder 2">
            <a:extLst>
              <a:ext uri="{FF2B5EF4-FFF2-40B4-BE49-F238E27FC236}">
                <a16:creationId xmlns:a16="http://schemas.microsoft.com/office/drawing/2014/main" id="{FBB6199C-F60F-43F9-AA6D-DF37CC4BF85B}"/>
              </a:ext>
            </a:extLst>
          </p:cNvPr>
          <p:cNvSpPr>
            <a:spLocks noGrp="1" noChangeArrowheads="1"/>
          </p:cNvSpPr>
          <p:nvPr>
            <p:ph idx="1"/>
          </p:nvPr>
        </p:nvSpPr>
        <p:spPr bwMode="auto">
          <a:xfrm>
            <a:off x="519113" y="1539875"/>
            <a:ext cx="8105775"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742950" indent="-514350" eaLnBrk="1" hangingPunct="1">
              <a:buClr>
                <a:srgbClr val="0070C0"/>
              </a:buClr>
              <a:buFont typeface="Tw Cen MT" panose="020B0602020104020603" pitchFamily="34" charset="0"/>
              <a:buAutoNum type="arabicPeriod"/>
            </a:pPr>
            <a:r>
              <a:rPr lang="en-US" altLang="en-US" sz="2600">
                <a:latin typeface="Arial" panose="020B0604020202020204" pitchFamily="34" charset="0"/>
                <a:ea typeface="Tw Cen MT" panose="020B0602020104020603" pitchFamily="34" charset="0"/>
                <a:cs typeface="Arial" panose="020B0604020202020204" pitchFamily="34" charset="0"/>
              </a:rPr>
              <a:t>The national significance of the proposed project. (5 points) </a:t>
            </a:r>
          </a:p>
          <a:p>
            <a:pPr marL="742950" indent="-514350" eaLnBrk="1" hangingPunct="1">
              <a:buClr>
                <a:srgbClr val="0070C0"/>
              </a:buClr>
              <a:buFont typeface="Tw Cen MT" panose="020B0602020104020603" pitchFamily="34" charset="0"/>
              <a:buAutoNum type="arabicPeriod"/>
            </a:pPr>
            <a:r>
              <a:rPr lang="en-US" altLang="en-US" sz="2600">
                <a:latin typeface="Arial" panose="020B0604020202020204" pitchFamily="34" charset="0"/>
                <a:ea typeface="Tw Cen MT" panose="020B0602020104020603" pitchFamily="34" charset="0"/>
                <a:cs typeface="Arial" panose="020B0604020202020204" pitchFamily="34" charset="0"/>
              </a:rPr>
              <a:t>The extent to which the proposed project involves the development or demonstration of promising new strategies that build on, or are alternatives to, existing strategies. (5 points) </a:t>
            </a:r>
          </a:p>
          <a:p>
            <a:pPr marL="742950" indent="-514350" eaLnBrk="1" hangingPunct="1">
              <a:buClr>
                <a:srgbClr val="0070C0"/>
              </a:buClr>
              <a:buFont typeface="Tw Cen MT" panose="020B0602020104020603" pitchFamily="34" charset="0"/>
              <a:buAutoNum type="arabicPeriod"/>
            </a:pPr>
            <a:r>
              <a:rPr lang="en-US" altLang="en-US" sz="2600">
                <a:latin typeface="Arial" panose="020B0604020202020204" pitchFamily="34" charset="0"/>
                <a:ea typeface="Calibri" panose="020F0502020204030204" pitchFamily="34" charset="0"/>
                <a:cs typeface="Arial" panose="020B0604020202020204" pitchFamily="34" charset="0"/>
              </a:rPr>
              <a:t>The potential contribution of the proposed project to increased knowledge or understanding of educational problems, issues, or effective strategies. (5 points)</a:t>
            </a:r>
            <a:endParaRPr lang="en-US" altLang="en-US" sz="2600">
              <a:latin typeface="Arial" panose="020B0604020202020204" pitchFamily="34" charset="0"/>
              <a:ea typeface="Tw Cen MT" panose="020B0602020104020603"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281AA06-CADD-427B-90F9-04AB875D8982}"/>
              </a:ext>
            </a:extLst>
          </p:cNvPr>
          <p:cNvSpPr>
            <a:spLocks noGrp="1"/>
          </p:cNvSpPr>
          <p:nvPr>
            <p:ph type="body" sz="quarter" idx="10"/>
          </p:nvPr>
        </p:nvSpPr>
        <p:spPr/>
        <p:txBody>
          <a:bodyPr lIns="91440" tIns="45720" rIns="91440" bIns="45720" anchor="t"/>
          <a:lstStyle/>
          <a:p>
            <a:pPr algn="ctr" eaLnBrk="1" hangingPunct="1">
              <a:defRPr/>
            </a:pPr>
            <a:r>
              <a:rPr lang="en-US" b="1" dirty="0">
                <a:solidFill>
                  <a:srgbClr val="0070C0"/>
                </a:solidFill>
                <a:latin typeface="Arial" panose="020B0604020202020204" pitchFamily="34" charset="0"/>
                <a:cs typeface="Arial" panose="020B0604020202020204" pitchFamily="34" charset="0"/>
              </a:rPr>
              <a:t>Mid-Phase</a:t>
            </a:r>
          </a:p>
        </p:txBody>
      </p:sp>
      <p:sp>
        <p:nvSpPr>
          <p:cNvPr id="10245" name="Slide Number Placeholder 4">
            <a:extLst>
              <a:ext uri="{FF2B5EF4-FFF2-40B4-BE49-F238E27FC236}">
                <a16:creationId xmlns:a16="http://schemas.microsoft.com/office/drawing/2014/main" id="{17B1B8CB-C859-438D-A563-AD5A893FF7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48683C3F-7A1D-4EED-8FBD-E40961A58413}" type="slidenum">
              <a:rPr lang="en-US" altLang="en-US" smtClean="0">
                <a:solidFill>
                  <a:srgbClr val="666666"/>
                </a:solidFill>
              </a:rPr>
              <a:pPr fontAlgn="base">
                <a:spcBef>
                  <a:spcPct val="0"/>
                </a:spcBef>
                <a:spcAft>
                  <a:spcPct val="0"/>
                </a:spcAft>
              </a:pPr>
              <a:t>3</a:t>
            </a:fld>
            <a:endParaRPr lang="en-US" altLang="en-US">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AFEA-70B2-4A03-A808-50D02DCD1EF8}"/>
              </a:ext>
            </a:extLst>
          </p:cNvPr>
          <p:cNvSpPr>
            <a:spLocks noGrp="1"/>
          </p:cNvSpPr>
          <p:nvPr>
            <p:ph type="title"/>
          </p:nvPr>
        </p:nvSpPr>
        <p:spPr>
          <a:xfrm>
            <a:off x="457200" y="228600"/>
            <a:ext cx="8229600" cy="563563"/>
          </a:xfrm>
        </p:spPr>
        <p:txBody>
          <a:bodyPr lIns="91440" tIns="45720" rIns="91440" bIns="45720"/>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b. Strategy to Scale (35 pts)</a:t>
            </a:r>
          </a:p>
        </p:txBody>
      </p:sp>
      <p:sp>
        <p:nvSpPr>
          <p:cNvPr id="3" name="Content Placeholder 2">
            <a:extLst>
              <a:ext uri="{FF2B5EF4-FFF2-40B4-BE49-F238E27FC236}">
                <a16:creationId xmlns:a16="http://schemas.microsoft.com/office/drawing/2014/main" id="{53418524-AA67-4B10-81FD-AE3B85AEAF21}"/>
              </a:ext>
            </a:extLst>
          </p:cNvPr>
          <p:cNvSpPr>
            <a:spLocks noGrp="1"/>
          </p:cNvSpPr>
          <p:nvPr>
            <p:ph idx="1"/>
          </p:nvPr>
        </p:nvSpPr>
        <p:spPr>
          <a:xfrm>
            <a:off x="193675" y="1295400"/>
            <a:ext cx="8694738" cy="5000625"/>
          </a:xfrm>
        </p:spPr>
        <p:txBody>
          <a:bodyPr lIns="91440" tIns="45720" rIns="91440" bIns="45720" anchor="t"/>
          <a:lstStyle/>
          <a:p>
            <a:pPr eaLnBrk="1" hangingPunct="1">
              <a:buClr>
                <a:srgbClr val="0070C0"/>
              </a:buClr>
              <a:defRPr/>
            </a:pPr>
            <a:r>
              <a:rPr lang="en-US" sz="1800" dirty="0">
                <a:latin typeface="Arial" panose="020B0604020202020204" pitchFamily="34" charset="0"/>
                <a:cs typeface="Arial" panose="020B0604020202020204" pitchFamily="34" charset="0"/>
              </a:rPr>
              <a:t>The extent to which the applicant identifies a specific strategy or strategies that address a particular barrier or barriers that prevented the applicant, in the past, from reaching the level of scale that is proposed in the application. (10 points)</a:t>
            </a:r>
          </a:p>
          <a:p>
            <a:pPr eaLnBrk="1" hangingPunct="1">
              <a:buClr>
                <a:srgbClr val="0070C0"/>
              </a:buClr>
              <a:defRPr/>
            </a:pPr>
            <a:r>
              <a:rPr lang="en-US" sz="1800" dirty="0">
                <a:latin typeface="Arial" panose="020B0604020202020204" pitchFamily="34" charset="0"/>
                <a:ea typeface="Calibri" panose="020F0502020204030204" pitchFamily="34" charset="0"/>
              </a:rPr>
              <a:t>The adequacy of the management plan to achieve the objectives of the proposed project on time and within budget, including clearly defined responsibilities, timelines, and milestones for accomplishing project tasks.</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Arial" panose="020B0604020202020204" pitchFamily="34" charset="0"/>
                <a:cs typeface="Arial" panose="020B0604020202020204" pitchFamily="34" charset="0"/>
              </a:rPr>
              <a:t>(5 points)</a:t>
            </a:r>
          </a:p>
          <a:p>
            <a:pPr eaLnBrk="1" hangingPunct="1">
              <a:spcAft>
                <a:spcPts val="600"/>
              </a:spcAft>
              <a:buClr>
                <a:srgbClr val="0070C0"/>
              </a:buClr>
              <a:defRPr/>
            </a:pPr>
            <a:r>
              <a:rPr lang="en-US" sz="1800" dirty="0">
                <a:latin typeface="Arial" panose="020B0604020202020204" pitchFamily="34" charset="0"/>
                <a:ea typeface="Calibri" panose="020F0502020204030204" pitchFamily="34" charset="0"/>
              </a:rPr>
              <a:t>The applicant's capacity (e.g., in terms of qualified personnel, financial resources, or management capacity) to bring the proposed project to scale on a national or regional level (as defined in 34 CFR 77.1(c)) working directly, or through partners, during the grant period.</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Arial" panose="020B0604020202020204" pitchFamily="34" charset="0"/>
              </a:rPr>
              <a:t>(10 points)</a:t>
            </a:r>
            <a:r>
              <a:rPr lang="en-US" sz="1800" dirty="0">
                <a:latin typeface="Courier New" panose="02070309020205020404" pitchFamily="49" charset="0"/>
                <a:ea typeface="Calibri" panose="020F0502020204030204" pitchFamily="34" charset="0"/>
              </a:rPr>
              <a:t> </a:t>
            </a:r>
          </a:p>
          <a:p>
            <a:pPr eaLnBrk="1" hangingPunct="1">
              <a:spcAft>
                <a:spcPts val="600"/>
              </a:spcAft>
              <a:buClr>
                <a:srgbClr val="0070C0"/>
              </a:buClr>
              <a:defRPr/>
            </a:pPr>
            <a:r>
              <a:rPr lang="en-US" sz="1800" dirty="0">
                <a:latin typeface="Arial" panose="020B0604020202020204" pitchFamily="34" charset="0"/>
              </a:rPr>
              <a:t>The mechanisms the applicant will use to broadly disseminate information on its project so as to support further development or replication. (10 points)</a:t>
            </a:r>
          </a:p>
          <a:p>
            <a:pPr marL="228600" indent="0" eaLnBrk="1" hangingPunct="1">
              <a:buFont typeface="+mj-lt"/>
              <a:buNone/>
              <a:defRPr/>
            </a:pPr>
            <a:r>
              <a:rPr lang="en-US" sz="1800" dirty="0">
                <a:latin typeface="Arial" panose="020B0604020202020204" pitchFamily="34" charset="0"/>
                <a:cs typeface="Arial" panose="020B0604020202020204" pitchFamily="34" charset="0"/>
              </a:rPr>
              <a:t>For ideas and considerations, refer to a recent white paper: </a:t>
            </a:r>
            <a:r>
              <a:rPr lang="en-US" sz="1800" dirty="0">
                <a:latin typeface="Arial" panose="020B0604020202020204" pitchFamily="34" charset="0"/>
                <a:cs typeface="Arial" panose="020B0604020202020204" pitchFamily="34" charset="0"/>
                <a:hlinkClick r:id="rId3"/>
              </a:rPr>
              <a:t>Scaling up Evidence-Based Practices: Strategies from Investing in Innovation</a:t>
            </a:r>
            <a:endParaRPr lang="en-US" sz="1800" dirty="0">
              <a:latin typeface="Arial" panose="020B0604020202020204" pitchFamily="34" charset="0"/>
              <a:cs typeface="Arial" panose="020B0604020202020204" pitchFamily="34" charset="0"/>
            </a:endParaRPr>
          </a:p>
          <a:p>
            <a:pPr marL="228600" indent="0" eaLnBrk="1" hangingPunct="1">
              <a:buFont typeface="+mj-lt"/>
              <a:buNone/>
              <a:defRPr/>
            </a:pPr>
            <a:endParaRPr lang="en-US" sz="2800" dirty="0"/>
          </a:p>
        </p:txBody>
      </p:sp>
      <p:sp>
        <p:nvSpPr>
          <p:cNvPr id="4" name="Text Placeholder 3">
            <a:extLst>
              <a:ext uri="{FF2B5EF4-FFF2-40B4-BE49-F238E27FC236}">
                <a16:creationId xmlns:a16="http://schemas.microsoft.com/office/drawing/2014/main" id="{EBBA7662-7BA9-4B69-9369-6098F7BF50B3}"/>
              </a:ext>
            </a:extLst>
          </p:cNvPr>
          <p:cNvSpPr>
            <a:spLocks noGrp="1"/>
          </p:cNvSpPr>
          <p:nvPr>
            <p:ph type="body" sz="quarter" idx="10"/>
          </p:nvPr>
        </p:nvSpPr>
        <p:spPr/>
        <p:txBody>
          <a:bodyPr lIns="91440" tIns="45720" rIns="91440" bIns="45720" anchor="t"/>
          <a:lstStyle/>
          <a:p>
            <a:pPr algn="ctr" eaLnBrk="1" hangingPunct="1">
              <a:defRPr/>
            </a:pPr>
            <a:r>
              <a:rPr lang="en-US" b="1" dirty="0">
                <a:solidFill>
                  <a:srgbClr val="0070C0"/>
                </a:solidFill>
                <a:latin typeface="Arial" panose="020B0604020202020204" pitchFamily="34" charset="0"/>
                <a:cs typeface="Arial" panose="020B0604020202020204" pitchFamily="34" charset="0"/>
              </a:rPr>
              <a:t>Mid-phase</a:t>
            </a:r>
          </a:p>
        </p:txBody>
      </p:sp>
      <p:sp>
        <p:nvSpPr>
          <p:cNvPr id="12293" name="Slide Number Placeholder 4">
            <a:extLst>
              <a:ext uri="{FF2B5EF4-FFF2-40B4-BE49-F238E27FC236}">
                <a16:creationId xmlns:a16="http://schemas.microsoft.com/office/drawing/2014/main" id="{CAD19AA7-E41E-4FFE-BC32-DABB9FFA660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3FBD80FF-5227-458E-A272-1427813508BF}" type="slidenum">
              <a:rPr lang="en-US" altLang="en-US" smtClean="0">
                <a:solidFill>
                  <a:srgbClr val="666666"/>
                </a:solidFill>
              </a:rPr>
              <a:pPr fontAlgn="base">
                <a:spcBef>
                  <a:spcPct val="0"/>
                </a:spcBef>
                <a:spcAft>
                  <a:spcPct val="0"/>
                </a:spcAft>
              </a:pPr>
              <a:t>4</a:t>
            </a:fld>
            <a:endParaRPr lang="en-US" altLang="en-US">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B8A7-C6CD-450C-AE58-88494EE6C1FA}"/>
              </a:ext>
            </a:extLst>
          </p:cNvPr>
          <p:cNvSpPr>
            <a:spLocks noGrp="1"/>
          </p:cNvSpPr>
          <p:nvPr>
            <p:ph type="title"/>
          </p:nvPr>
        </p:nvSpPr>
        <p:spPr>
          <a:xfrm>
            <a:off x="457200" y="228600"/>
            <a:ext cx="8229600" cy="563563"/>
          </a:xfrm>
        </p:spPr>
        <p:txBody>
          <a:bodyPr lIns="91440" tIns="45720" rIns="91440" bIns="45720"/>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c. Quality of Project Design (15 pts)</a:t>
            </a:r>
            <a:br>
              <a:rPr lang="en-US" sz="3000" dirty="0"/>
            </a:br>
            <a:endParaRPr lang="en-US" sz="3000" dirty="0"/>
          </a:p>
        </p:txBody>
      </p:sp>
      <p:sp>
        <p:nvSpPr>
          <p:cNvPr id="3" name="Content Placeholder 2">
            <a:extLst>
              <a:ext uri="{FF2B5EF4-FFF2-40B4-BE49-F238E27FC236}">
                <a16:creationId xmlns:a16="http://schemas.microsoft.com/office/drawing/2014/main" id="{7E1950E5-D12A-4A1E-9A0C-AE99F19DE449}"/>
              </a:ext>
            </a:extLst>
          </p:cNvPr>
          <p:cNvSpPr>
            <a:spLocks noGrp="1"/>
          </p:cNvSpPr>
          <p:nvPr>
            <p:ph idx="1"/>
          </p:nvPr>
        </p:nvSpPr>
        <p:spPr>
          <a:xfrm>
            <a:off x="457200" y="1570038"/>
            <a:ext cx="8229600" cy="4449762"/>
          </a:xfrm>
        </p:spPr>
        <p:txBody>
          <a:bodyPr lIns="91440" tIns="45720" rIns="91440" bIns="45720" anchor="t"/>
          <a:lstStyle/>
          <a:p>
            <a:pPr marL="514350" indent="-514350" eaLnBrk="1" hangingPunct="1">
              <a:buClr>
                <a:srgbClr val="0070C0"/>
              </a:buClr>
              <a:defRPr/>
            </a:pPr>
            <a:r>
              <a:rPr lang="en-US" dirty="0">
                <a:latin typeface="Arial" panose="020B0604020202020204" pitchFamily="34" charset="0"/>
                <a:cs typeface="Arial" panose="020B0604020202020204" pitchFamily="34" charset="0"/>
              </a:rPr>
              <a:t>The extent to which there is a conceptual framework underlying the proposed research or demonstration activities and the quality of that framework. (5 points)</a:t>
            </a:r>
          </a:p>
          <a:p>
            <a:pPr marL="514350" indent="-514350" eaLnBrk="1" hangingPunct="1">
              <a:buClr>
                <a:srgbClr val="0070C0"/>
              </a:buClr>
              <a:defRPr/>
            </a:pPr>
            <a:r>
              <a:rPr lang="en-US" dirty="0">
                <a:latin typeface="Arial" panose="020B0604020202020204" pitchFamily="34" charset="0"/>
                <a:cs typeface="Arial" panose="020B0604020202020204" pitchFamily="34" charset="0"/>
              </a:rPr>
              <a:t>The extent to which the goals, objectives, and outcomes to be achieved by the proposed project are clearly specified and measurable. (5 points)</a:t>
            </a:r>
          </a:p>
          <a:p>
            <a:pPr marL="514350" indent="-514350" eaLnBrk="1" hangingPunct="1">
              <a:buClr>
                <a:srgbClr val="0070C0"/>
              </a:buClr>
              <a:defRPr/>
            </a:pPr>
            <a:r>
              <a:rPr lang="en-US" dirty="0">
                <a:latin typeface="Arial" panose="020B0604020202020204" pitchFamily="34" charset="0"/>
                <a:cs typeface="Arial" panose="020B0604020202020204" pitchFamily="34" charset="0"/>
              </a:rPr>
              <a:t>The extent to which the design of the proposed project is appropriate to, and will successfully address, the needs of the target population or other identified needs.  (5 points) </a:t>
            </a:r>
          </a:p>
          <a:p>
            <a:pPr marL="0" indent="0" eaLnBrk="1" hangingPunct="1">
              <a:buFont typeface="+mj-lt"/>
              <a:buNone/>
              <a:defRPr/>
            </a:pPr>
            <a:endParaRPr lang="en-US" dirty="0"/>
          </a:p>
        </p:txBody>
      </p:sp>
      <p:sp>
        <p:nvSpPr>
          <p:cNvPr id="4" name="Text Placeholder 3">
            <a:extLst>
              <a:ext uri="{FF2B5EF4-FFF2-40B4-BE49-F238E27FC236}">
                <a16:creationId xmlns:a16="http://schemas.microsoft.com/office/drawing/2014/main" id="{CB8CD933-D565-4E6B-9641-2EF4A66A5FE4}"/>
              </a:ext>
            </a:extLst>
          </p:cNvPr>
          <p:cNvSpPr>
            <a:spLocks noGrp="1"/>
          </p:cNvSpPr>
          <p:nvPr>
            <p:ph type="body" sz="quarter" idx="10"/>
          </p:nvPr>
        </p:nvSpPr>
        <p:spPr>
          <a:xfrm>
            <a:off x="457200" y="838200"/>
            <a:ext cx="8229600" cy="503238"/>
          </a:xfrm>
        </p:spPr>
        <p:txBody>
          <a:bodyPr lIns="91440" tIns="45720" rIns="91440" bIns="45720" anchor="t"/>
          <a:lstStyle/>
          <a:p>
            <a:pPr algn="ctr" eaLnBrk="1" hangingPunct="1">
              <a:defRPr/>
            </a:pPr>
            <a:r>
              <a:rPr lang="en-US" b="1" dirty="0">
                <a:solidFill>
                  <a:srgbClr val="0070C0"/>
                </a:solidFill>
                <a:latin typeface="Arial" panose="020B0604020202020204" pitchFamily="34" charset="0"/>
                <a:cs typeface="Arial" panose="020B0604020202020204" pitchFamily="34" charset="0"/>
              </a:rPr>
              <a:t>Mid-phase</a:t>
            </a:r>
          </a:p>
        </p:txBody>
      </p:sp>
      <p:sp>
        <p:nvSpPr>
          <p:cNvPr id="14341" name="Slide Number Placeholder 4">
            <a:extLst>
              <a:ext uri="{FF2B5EF4-FFF2-40B4-BE49-F238E27FC236}">
                <a16:creationId xmlns:a16="http://schemas.microsoft.com/office/drawing/2014/main" id="{F44BD45E-02A1-43E0-AEB6-D7F5BCF1323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5542AF11-C745-482F-80C5-09FB377F0D80}" type="slidenum">
              <a:rPr lang="en-US" altLang="en-US" smtClean="0">
                <a:solidFill>
                  <a:srgbClr val="666666"/>
                </a:solidFill>
              </a:rPr>
              <a:pPr fontAlgn="base">
                <a:spcBef>
                  <a:spcPct val="0"/>
                </a:spcBef>
                <a:spcAft>
                  <a:spcPct val="0"/>
                </a:spcAft>
              </a:pPr>
              <a:t>5</a:t>
            </a:fld>
            <a:endParaRPr lang="en-US" altLang="en-US">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9B5D-C5E8-430E-AFCB-16832C6897B4}"/>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What is a Logic Model?</a:t>
            </a:r>
          </a:p>
        </p:txBody>
      </p:sp>
      <p:sp>
        <p:nvSpPr>
          <p:cNvPr id="16387" name="Content Placeholder 2">
            <a:extLst>
              <a:ext uri="{FF2B5EF4-FFF2-40B4-BE49-F238E27FC236}">
                <a16:creationId xmlns:a16="http://schemas.microsoft.com/office/drawing/2014/main" id="{9C5D4CEF-6DAF-4F66-B1B0-265F9779E01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28600" indent="0" eaLnBrk="1" hangingPunct="1">
              <a:buFont typeface="+mj-lt"/>
              <a:buNone/>
            </a:pPr>
            <a:r>
              <a:rPr lang="en-US" altLang="en-US" sz="2800">
                <a:latin typeface="Arial" panose="020B0604020202020204" pitchFamily="34" charset="0"/>
                <a:ea typeface="Tw Cen MT" panose="020B0602020104020603" pitchFamily="34" charset="0"/>
                <a:cs typeface="Arial" panose="020B0604020202020204" pitchFamily="34" charset="0"/>
              </a:rPr>
              <a:t>Logic model (also referred to as a theory of action) means a framework that identifies key project components of the proposed project (i.e., the active “ingredients” that are hypothesized to be critical to achieving the relevant outcomes) and describes the theoretical and operational relationships among the key project components and relevant outcomes.</a:t>
            </a:r>
          </a:p>
        </p:txBody>
      </p:sp>
      <p:sp>
        <p:nvSpPr>
          <p:cNvPr id="16388" name="Slide Number Placeholder 4">
            <a:extLst>
              <a:ext uri="{FF2B5EF4-FFF2-40B4-BE49-F238E27FC236}">
                <a16:creationId xmlns:a16="http://schemas.microsoft.com/office/drawing/2014/main" id="{E05D47F3-0E94-4DEC-BA7D-7F0200071C6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D8A7F433-D4F4-4B85-B39D-CC5BD178D91D}" type="slidenum">
              <a:rPr lang="en-US" altLang="en-US" smtClean="0">
                <a:solidFill>
                  <a:srgbClr val="666666"/>
                </a:solidFill>
              </a:rPr>
              <a:pPr fontAlgn="base">
                <a:spcBef>
                  <a:spcPct val="0"/>
                </a:spcBef>
                <a:spcAft>
                  <a:spcPct val="0"/>
                </a:spcAft>
              </a:pPr>
              <a:t>6</a:t>
            </a:fld>
            <a:endParaRPr lang="en-US" altLang="en-US">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A73D-1F8C-4D1C-889A-DE5E9F4D287A}"/>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Sample Logic Model</a:t>
            </a:r>
          </a:p>
        </p:txBody>
      </p:sp>
      <p:sp>
        <p:nvSpPr>
          <p:cNvPr id="18435" name="Slide Number Placeholder 4">
            <a:extLst>
              <a:ext uri="{FF2B5EF4-FFF2-40B4-BE49-F238E27FC236}">
                <a16:creationId xmlns:a16="http://schemas.microsoft.com/office/drawing/2014/main" id="{89F445ED-2243-4F27-A6F4-1A55DA1B03F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708C8B7E-C44F-42A0-AC08-927794F66EAF}" type="slidenum">
              <a:rPr lang="en-US" altLang="en-US" smtClean="0">
                <a:solidFill>
                  <a:srgbClr val="666666"/>
                </a:solidFill>
              </a:rPr>
              <a:pPr fontAlgn="base">
                <a:spcBef>
                  <a:spcPct val="0"/>
                </a:spcBef>
                <a:spcAft>
                  <a:spcPct val="0"/>
                </a:spcAft>
              </a:pPr>
              <a:t>7</a:t>
            </a:fld>
            <a:endParaRPr lang="en-US" altLang="en-US">
              <a:solidFill>
                <a:srgbClr val="666666"/>
              </a:solidFill>
            </a:endParaRPr>
          </a:p>
        </p:txBody>
      </p:sp>
      <p:sp>
        <p:nvSpPr>
          <p:cNvPr id="18436" name="TextBox 5">
            <a:extLst>
              <a:ext uri="{FF2B5EF4-FFF2-40B4-BE49-F238E27FC236}">
                <a16:creationId xmlns:a16="http://schemas.microsoft.com/office/drawing/2014/main" id="{44A8D280-A825-48D0-B7A1-F46B3FF7E08E}"/>
              </a:ext>
            </a:extLst>
          </p:cNvPr>
          <p:cNvSpPr txBox="1">
            <a:spLocks noChangeArrowheads="1"/>
          </p:cNvSpPr>
          <p:nvPr/>
        </p:nvSpPr>
        <p:spPr bwMode="auto">
          <a:xfrm>
            <a:off x="838200" y="6030913"/>
            <a:ext cx="609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r>
              <a:rPr lang="en-US" altLang="en-US" sz="1600">
                <a:latin typeface="Arial" panose="020B0604020202020204" pitchFamily="34" charset="0"/>
              </a:rPr>
              <a:t>Source: REL Pacific – see link on next slide. </a:t>
            </a:r>
          </a:p>
        </p:txBody>
      </p:sp>
      <p:pic>
        <p:nvPicPr>
          <p:cNvPr id="18437" name="Picture 2" descr="C:\Users\Kelly.Terpak\Desktop\Capture.PNG">
            <a:extLst>
              <a:ext uri="{FF2B5EF4-FFF2-40B4-BE49-F238E27FC236}">
                <a16:creationId xmlns:a16="http://schemas.microsoft.com/office/drawing/2014/main" id="{AB60A0CA-9AE1-4232-B22C-ED9C15B8F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5975"/>
            <a:ext cx="86106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1E9B-B1C0-4A21-9BE3-F7AC404D69A4}"/>
              </a:ext>
            </a:extLst>
          </p:cNvPr>
          <p:cNvSpPr>
            <a:spLocks noGrp="1"/>
          </p:cNvSpPr>
          <p:nvPr>
            <p:ph type="title"/>
          </p:nvPr>
        </p:nvSpPr>
        <p:spPr>
          <a:xfrm>
            <a:off x="457200" y="228600"/>
            <a:ext cx="8229600" cy="563563"/>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LOGIC MODEL Resources</a:t>
            </a:r>
          </a:p>
        </p:txBody>
      </p:sp>
      <p:sp>
        <p:nvSpPr>
          <p:cNvPr id="3" name="Content Placeholder 2">
            <a:extLst>
              <a:ext uri="{FF2B5EF4-FFF2-40B4-BE49-F238E27FC236}">
                <a16:creationId xmlns:a16="http://schemas.microsoft.com/office/drawing/2014/main" id="{5E636E05-A7A7-46C4-A6A1-652CBDEB5114}"/>
              </a:ext>
            </a:extLst>
          </p:cNvPr>
          <p:cNvSpPr>
            <a:spLocks noGrp="1"/>
          </p:cNvSpPr>
          <p:nvPr>
            <p:ph idx="1"/>
          </p:nvPr>
        </p:nvSpPr>
        <p:spPr>
          <a:xfrm>
            <a:off x="228600" y="1295400"/>
            <a:ext cx="8599488" cy="4724400"/>
          </a:xfrm>
        </p:spPr>
        <p:txBody>
          <a:bodyPr/>
          <a:lstStyle/>
          <a:p>
            <a:pPr eaLnBrk="1" hangingPunct="1">
              <a:buClr>
                <a:srgbClr val="0070C0"/>
              </a:buClr>
              <a:defRPr/>
            </a:pPr>
            <a:r>
              <a:rPr lang="en-US" sz="1900" dirty="0">
                <a:latin typeface="Arial" panose="020B0604020202020204" pitchFamily="34" charset="0"/>
                <a:cs typeface="Arial" panose="020B0604020202020204" pitchFamily="34" charset="0"/>
              </a:rPr>
              <a:t>Education Logic Model (ELM) Application (REL Pacific)</a:t>
            </a:r>
          </a:p>
          <a:p>
            <a:pPr marL="822960" lvl="1" indent="0" eaLnBrk="1" hangingPunct="1">
              <a:buFont typeface="Arial" charset="0"/>
              <a:buNone/>
              <a:defRPr/>
            </a:pPr>
            <a:r>
              <a:rPr lang="en-US" sz="1900" u="sng" dirty="0">
                <a:latin typeface="Arial" panose="020B0604020202020204" pitchFamily="34" charset="0"/>
                <a:cs typeface="Arial" panose="020B0604020202020204" pitchFamily="34" charset="0"/>
                <a:hlinkClick r:id="rId3"/>
              </a:rPr>
              <a:t>http://relpacific.mcrel.org/resources/elm-app/</a:t>
            </a:r>
            <a:r>
              <a:rPr lang="en-US" sz="1900" dirty="0">
                <a:latin typeface="Arial" panose="020B0604020202020204" pitchFamily="34" charset="0"/>
                <a:cs typeface="Arial" panose="020B0604020202020204" pitchFamily="34" charset="0"/>
              </a:rPr>
              <a:t> </a:t>
            </a:r>
          </a:p>
          <a:p>
            <a:pPr marL="274320" indent="0" eaLnBrk="1" hangingPunct="1">
              <a:buFont typeface="Wingdings" charset="2"/>
              <a:buNone/>
              <a:defRPr/>
            </a:pPr>
            <a:r>
              <a:rPr lang="en-US" sz="1900" dirty="0">
                <a:latin typeface="Arial" panose="020B0604020202020204" pitchFamily="34" charset="0"/>
                <a:cs typeface="Arial" panose="020B0604020202020204" pitchFamily="34" charset="0"/>
              </a:rPr>
              <a:t> </a:t>
            </a:r>
          </a:p>
          <a:p>
            <a:pPr eaLnBrk="1" hangingPunct="1">
              <a:buClr>
                <a:srgbClr val="0070C0"/>
              </a:buClr>
              <a:defRPr/>
            </a:pPr>
            <a:r>
              <a:rPr lang="en-US" sz="1900" dirty="0">
                <a:latin typeface="Arial" panose="020B0604020202020204" pitchFamily="34" charset="0"/>
                <a:cs typeface="Arial" panose="020B0604020202020204" pitchFamily="34" charset="0"/>
              </a:rPr>
              <a:t>Logic models: A tool for effective program planning, collaboration, and monitoring (REL Pacific)</a:t>
            </a:r>
          </a:p>
          <a:p>
            <a:pPr marL="822960" lvl="1" indent="0" eaLnBrk="1" hangingPunct="1">
              <a:buFont typeface="Arial" charset="0"/>
              <a:buNone/>
              <a:defRPr/>
            </a:pPr>
            <a:r>
              <a:rPr lang="en-US" sz="1900" u="sng" dirty="0">
                <a:latin typeface="Arial" panose="020B0604020202020204" pitchFamily="34" charset="0"/>
                <a:cs typeface="Arial" panose="020B0604020202020204" pitchFamily="34" charset="0"/>
                <a:hlinkClick r:id="rId4"/>
              </a:rPr>
              <a:t>https://ies.ed.gov/ncee/edlabs/regions/pacific/pdf/REL_2014025.pdf</a:t>
            </a:r>
            <a:endParaRPr lang="en-US" sz="1900" dirty="0">
              <a:latin typeface="Arial" panose="020B0604020202020204" pitchFamily="34" charset="0"/>
              <a:cs typeface="Arial" panose="020B0604020202020204" pitchFamily="34" charset="0"/>
            </a:endParaRPr>
          </a:p>
          <a:p>
            <a:pPr marL="274320" indent="0" eaLnBrk="1" hangingPunct="1">
              <a:buFont typeface="Wingdings" charset="2"/>
              <a:buNone/>
              <a:defRPr/>
            </a:pPr>
            <a:r>
              <a:rPr lang="en-US" sz="1900" dirty="0">
                <a:latin typeface="Arial" panose="020B0604020202020204" pitchFamily="34" charset="0"/>
                <a:cs typeface="Arial" panose="020B0604020202020204" pitchFamily="34" charset="0"/>
              </a:rPr>
              <a:t> </a:t>
            </a:r>
          </a:p>
          <a:p>
            <a:pPr eaLnBrk="1" hangingPunct="1">
              <a:buClr>
                <a:srgbClr val="0070C0"/>
              </a:buClr>
              <a:defRPr/>
            </a:pPr>
            <a:r>
              <a:rPr lang="en-US" sz="1900" dirty="0">
                <a:latin typeface="Arial" panose="020B0604020202020204" pitchFamily="34" charset="0"/>
                <a:cs typeface="Arial" panose="020B0604020202020204" pitchFamily="34" charset="0"/>
              </a:rPr>
              <a:t>Logic models: A tool for designing and monitoring program evaluations (REL Pacific)</a:t>
            </a:r>
          </a:p>
          <a:p>
            <a:pPr marL="822960" lvl="1" indent="0" eaLnBrk="1" hangingPunct="1">
              <a:buFont typeface="Arial" charset="0"/>
              <a:buNone/>
              <a:defRPr/>
            </a:pPr>
            <a:r>
              <a:rPr lang="en-US" sz="1900" u="sng" dirty="0">
                <a:latin typeface="Arial" panose="020B0604020202020204" pitchFamily="34" charset="0"/>
                <a:cs typeface="Arial" panose="020B0604020202020204" pitchFamily="34" charset="0"/>
                <a:hlinkClick r:id="rId5"/>
              </a:rPr>
              <a:t>https://ies.ed.gov/ncee/edlabs/regions/pacific/pdf/REL_2014007.pdf</a:t>
            </a:r>
            <a:endParaRPr lang="en-US" sz="1900" u="sng" dirty="0">
              <a:latin typeface="Arial" panose="020B0604020202020204" pitchFamily="34" charset="0"/>
              <a:cs typeface="Arial" panose="020B0604020202020204" pitchFamily="34" charset="0"/>
            </a:endParaRPr>
          </a:p>
          <a:p>
            <a:pPr marL="822960" lvl="1" indent="0" eaLnBrk="1" hangingPunct="1">
              <a:buFont typeface="Arial" charset="0"/>
              <a:buNone/>
              <a:defRPr/>
            </a:pPr>
            <a:r>
              <a:rPr lang="en-US" sz="1900" dirty="0">
                <a:latin typeface="Arial" panose="020B0604020202020204" pitchFamily="34" charset="0"/>
                <a:cs typeface="Arial" panose="020B0604020202020204" pitchFamily="34" charset="0"/>
              </a:rPr>
              <a:t> </a:t>
            </a:r>
          </a:p>
          <a:p>
            <a:pPr eaLnBrk="1" hangingPunct="1">
              <a:buClr>
                <a:srgbClr val="0070C0"/>
              </a:buClr>
              <a:defRPr/>
            </a:pPr>
            <a:r>
              <a:rPr lang="en-US" sz="1900" dirty="0">
                <a:latin typeface="Arial" panose="020B0604020202020204" pitchFamily="34" charset="0"/>
                <a:cs typeface="Arial" panose="020B0604020202020204" pitchFamily="34" charset="0"/>
              </a:rPr>
              <a:t>Logic models for program design, implementation, and evaluation: Workshop toolkit  (REL Northeast and Islands)</a:t>
            </a:r>
          </a:p>
          <a:p>
            <a:pPr marL="822960" lvl="1" indent="0" eaLnBrk="1" hangingPunct="1">
              <a:buFont typeface="Arial" charset="0"/>
              <a:buNone/>
              <a:defRPr/>
            </a:pPr>
            <a:r>
              <a:rPr lang="en-US" sz="1900" u="sng" dirty="0">
                <a:latin typeface="Arial" panose="020B0604020202020204" pitchFamily="34" charset="0"/>
                <a:cs typeface="Arial" panose="020B0604020202020204" pitchFamily="34" charset="0"/>
                <a:hlinkClick r:id="rId6"/>
              </a:rPr>
              <a:t>https://ies.ed.gov/ncee/edlabs/regions/northeast/pdf/REL_2015057.pdf</a:t>
            </a:r>
            <a:r>
              <a:rPr lang="en-US" sz="1900" dirty="0">
                <a:latin typeface="Arial" panose="020B0604020202020204" pitchFamily="34" charset="0"/>
                <a:cs typeface="Arial" panose="020B0604020202020204" pitchFamily="34" charset="0"/>
              </a:rPr>
              <a:t> </a:t>
            </a:r>
          </a:p>
          <a:p>
            <a:pPr marL="274320" indent="0" eaLnBrk="1" hangingPunct="1">
              <a:buFont typeface="Wingdings" charset="2"/>
              <a:buNone/>
              <a:defRPr/>
            </a:pPr>
            <a:endParaRPr lang="en-US" dirty="0"/>
          </a:p>
        </p:txBody>
      </p:sp>
      <p:sp>
        <p:nvSpPr>
          <p:cNvPr id="20484" name="Slide Number Placeholder 4">
            <a:extLst>
              <a:ext uri="{FF2B5EF4-FFF2-40B4-BE49-F238E27FC236}">
                <a16:creationId xmlns:a16="http://schemas.microsoft.com/office/drawing/2014/main" id="{D7618CE3-358E-4FB8-89FE-8ADF53CD334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61810E82-B1B0-4EE1-9E4A-20B93411C89F}" type="slidenum">
              <a:rPr lang="en-US" altLang="en-US" smtClean="0">
                <a:solidFill>
                  <a:srgbClr val="666666"/>
                </a:solidFill>
              </a:rPr>
              <a:pPr fontAlgn="base">
                <a:spcBef>
                  <a:spcPct val="0"/>
                </a:spcBef>
                <a:spcAft>
                  <a:spcPct val="0"/>
                </a:spcAft>
              </a:pPr>
              <a:t>8</a:t>
            </a:fld>
            <a:endParaRPr lang="en-US" altLang="en-US">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F00D-B937-4079-B169-D60C3D1F5E32}"/>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Management Plan	</a:t>
            </a:r>
          </a:p>
        </p:txBody>
      </p:sp>
      <p:sp>
        <p:nvSpPr>
          <p:cNvPr id="4" name="Text Placeholder 3">
            <a:extLst>
              <a:ext uri="{FF2B5EF4-FFF2-40B4-BE49-F238E27FC236}">
                <a16:creationId xmlns:a16="http://schemas.microsoft.com/office/drawing/2014/main" id="{D380BC6B-E2C4-4261-AE12-C62269A26A7D}"/>
              </a:ext>
            </a:extLst>
          </p:cNvPr>
          <p:cNvSpPr>
            <a:spLocks noGrp="1"/>
          </p:cNvSpPr>
          <p:nvPr>
            <p:ph type="body" sz="quarter" idx="10"/>
          </p:nvPr>
        </p:nvSpPr>
        <p:spPr/>
        <p:txBody>
          <a:bodyPr/>
          <a:lstStyle/>
          <a:p>
            <a:pPr algn="ctr" eaLnBrk="1" hangingPunct="1">
              <a:defRPr/>
            </a:pPr>
            <a:r>
              <a:rPr lang="en-US" b="1" dirty="0">
                <a:solidFill>
                  <a:srgbClr val="0070C0"/>
                </a:solidFill>
                <a:latin typeface="Arial" panose="020B0604020202020204" pitchFamily="34" charset="0"/>
                <a:cs typeface="Arial" panose="020B0604020202020204" pitchFamily="34" charset="0"/>
              </a:rPr>
              <a:t>Components To Consider</a:t>
            </a:r>
          </a:p>
        </p:txBody>
      </p:sp>
      <p:sp>
        <p:nvSpPr>
          <p:cNvPr id="22532" name="Slide Number Placeholder 4">
            <a:extLst>
              <a:ext uri="{FF2B5EF4-FFF2-40B4-BE49-F238E27FC236}">
                <a16:creationId xmlns:a16="http://schemas.microsoft.com/office/drawing/2014/main" id="{4CF10534-7DDC-4EEB-9C9E-98C3392837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27C964B-1F3A-4562-AA0E-841802412691}" type="slidenum">
              <a:rPr lang="en-US" altLang="en-US" smtClean="0">
                <a:solidFill>
                  <a:srgbClr val="666666"/>
                </a:solidFill>
              </a:rPr>
              <a:pPr fontAlgn="base">
                <a:spcBef>
                  <a:spcPct val="0"/>
                </a:spcBef>
                <a:spcAft>
                  <a:spcPct val="0"/>
                </a:spcAft>
              </a:pPr>
              <a:t>9</a:t>
            </a:fld>
            <a:endParaRPr lang="en-US" altLang="en-US">
              <a:solidFill>
                <a:srgbClr val="666666"/>
              </a:solidFill>
            </a:endParaRPr>
          </a:p>
        </p:txBody>
      </p:sp>
      <p:sp>
        <p:nvSpPr>
          <p:cNvPr id="22533" name="Content Placeholder 2">
            <a:extLst>
              <a:ext uri="{FF2B5EF4-FFF2-40B4-BE49-F238E27FC236}">
                <a16:creationId xmlns:a16="http://schemas.microsoft.com/office/drawing/2014/main" id="{C3B49D34-317D-4E1C-8484-FC71D4681C9D}"/>
              </a:ext>
            </a:extLst>
          </p:cNvPr>
          <p:cNvSpPr>
            <a:spLocks noGrp="1" noChangeArrowheads="1"/>
          </p:cNvSpPr>
          <p:nvPr>
            <p:ph idx="1"/>
          </p:nvPr>
        </p:nvSpPr>
        <p:spPr bwMode="auto">
          <a:xfrm>
            <a:off x="457200" y="1295400"/>
            <a:ext cx="8229600" cy="505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Clr>
                <a:srgbClr val="0070C0"/>
              </a:buClr>
              <a:buFont typeface="Tw Cen MT" panose="020B0602020104020603" pitchFamily="34" charset="0"/>
              <a:buAutoNum type="arabicPeriod"/>
            </a:pPr>
            <a:r>
              <a:rPr lang="en-US" altLang="en-US" sz="1800" b="1">
                <a:latin typeface="Arial" panose="020B0604020202020204" pitchFamily="34" charset="0"/>
                <a:ea typeface="MS PGothic" panose="020B0600070205080204" pitchFamily="34" charset="-128"/>
                <a:cs typeface="Arial" panose="020B0604020202020204" pitchFamily="34" charset="0"/>
              </a:rPr>
              <a:t>Goal(s)</a:t>
            </a:r>
            <a:r>
              <a:rPr lang="en-US" altLang="en-US" sz="1800">
                <a:latin typeface="Arial" panose="020B0604020202020204" pitchFamily="34" charset="0"/>
                <a:ea typeface="MS PGothic" panose="020B0600070205080204" pitchFamily="34" charset="-128"/>
                <a:cs typeface="Arial" panose="020B0604020202020204" pitchFamily="34" charset="0"/>
              </a:rPr>
              <a:t>:  An ambitious statement(s) of what the project intends to accomplish. </a:t>
            </a:r>
            <a:r>
              <a:rPr lang="en-US" altLang="en-US" sz="1800" i="1">
                <a:latin typeface="Arial" panose="020B0604020202020204" pitchFamily="34" charset="0"/>
                <a:ea typeface="MS PGothic" panose="020B0600070205080204" pitchFamily="34" charset="-128"/>
                <a:cs typeface="Arial" panose="020B0604020202020204" pitchFamily="34" charset="0"/>
              </a:rPr>
              <a:t>What do you hope to accomplish by implementing your project?</a:t>
            </a:r>
          </a:p>
          <a:p>
            <a:pPr marL="593725" indent="-365125" eaLnBrk="1" hangingPunct="1">
              <a:buClr>
                <a:srgbClr val="0070C0"/>
              </a:buClr>
              <a:buFont typeface="Tw Cen MT" panose="020B0602020104020603" pitchFamily="34" charset="0"/>
              <a:buAutoNum type="arabicPeriod"/>
            </a:pPr>
            <a:r>
              <a:rPr lang="en-US" altLang="en-US" sz="1800" b="1">
                <a:latin typeface="Arial" panose="020B0604020202020204" pitchFamily="34" charset="0"/>
                <a:ea typeface="MS PGothic" panose="020B0600070205080204" pitchFamily="34" charset="-128"/>
                <a:cs typeface="Arial" panose="020B0604020202020204" pitchFamily="34" charset="0"/>
              </a:rPr>
              <a:t>Objective(s) and Performance Measures</a:t>
            </a:r>
            <a:r>
              <a:rPr lang="en-US" altLang="en-US" sz="1800">
                <a:latin typeface="Arial" panose="020B0604020202020204" pitchFamily="34" charset="0"/>
                <a:ea typeface="MS PGothic" panose="020B0600070205080204" pitchFamily="34" charset="-128"/>
                <a:cs typeface="Arial" panose="020B0604020202020204" pitchFamily="34" charset="0"/>
              </a:rPr>
              <a:t>: Objectives that illustrate concrete attainment to be achieved by following specific steps in support of the project goals. </a:t>
            </a:r>
            <a:r>
              <a:rPr lang="en-US" altLang="en-US" sz="1800" i="1">
                <a:latin typeface="Arial" panose="020B0604020202020204" pitchFamily="34" charset="0"/>
                <a:ea typeface="MS PGothic" panose="020B0600070205080204" pitchFamily="34" charset="-128"/>
                <a:cs typeface="Arial" panose="020B0604020202020204" pitchFamily="34" charset="0"/>
              </a:rPr>
              <a:t>Are your objectives SMART (Specific, Measurable, Achievable, Relevant, and Time-bound)? Are objectives supported by performance measures that are observable indicators to assess how well objectives are being met. How will you measure the success of your project? </a:t>
            </a:r>
          </a:p>
          <a:p>
            <a:pPr marL="593725" indent="-365125" eaLnBrk="1" hangingPunct="1">
              <a:buClr>
                <a:srgbClr val="0070C0"/>
              </a:buClr>
              <a:buFont typeface="Tw Cen MT" panose="020B0602020104020603" pitchFamily="34" charset="0"/>
              <a:buAutoNum type="arabicPeriod"/>
            </a:pPr>
            <a:r>
              <a:rPr lang="en-US" altLang="en-US" sz="1800" b="1">
                <a:latin typeface="Arial" panose="020B0604020202020204" pitchFamily="34" charset="0"/>
                <a:ea typeface="MS PGothic" panose="020B0600070205080204" pitchFamily="34" charset="-128"/>
                <a:cs typeface="Arial" panose="020B0604020202020204" pitchFamily="34" charset="0"/>
              </a:rPr>
              <a:t>Activities</a:t>
            </a:r>
            <a:r>
              <a:rPr lang="en-US" altLang="en-US" sz="1800">
                <a:latin typeface="Arial" panose="020B0604020202020204" pitchFamily="34" charset="0"/>
                <a:ea typeface="MS PGothic" panose="020B0600070205080204" pitchFamily="34" charset="-128"/>
                <a:cs typeface="Arial" panose="020B0604020202020204" pitchFamily="34" charset="0"/>
              </a:rPr>
              <a:t>: Day to day pieces that must be completed to signal that the grant is on track for being on time and within budget.</a:t>
            </a:r>
          </a:p>
          <a:p>
            <a:pPr marL="593725" indent="-365125" eaLnBrk="1" hangingPunct="1">
              <a:buClr>
                <a:srgbClr val="0070C0"/>
              </a:buClr>
              <a:buFont typeface="Tw Cen MT" panose="020B0602020104020603" pitchFamily="34" charset="0"/>
              <a:buAutoNum type="arabicPeriod"/>
            </a:pPr>
            <a:r>
              <a:rPr lang="en-US" altLang="en-US" sz="1800" b="1">
                <a:latin typeface="Arial" panose="020B0604020202020204" pitchFamily="34" charset="0"/>
                <a:ea typeface="MS PGothic" panose="020B0600070205080204" pitchFamily="34" charset="-128"/>
                <a:cs typeface="Arial" panose="020B0604020202020204" pitchFamily="34" charset="0"/>
              </a:rPr>
              <a:t>Responsible Personnel</a:t>
            </a:r>
            <a:r>
              <a:rPr lang="en-US" altLang="en-US" sz="1800">
                <a:latin typeface="Arial" panose="020B0604020202020204" pitchFamily="34" charset="0"/>
                <a:ea typeface="MS PGothic" panose="020B0600070205080204" pitchFamily="34" charset="-128"/>
                <a:cs typeface="Arial" panose="020B0604020202020204" pitchFamily="34" charset="0"/>
              </a:rPr>
              <a:t>: Explicit detail about who will carry out what activities</a:t>
            </a:r>
          </a:p>
          <a:p>
            <a:pPr marL="593725" indent="-365125" eaLnBrk="1" hangingPunct="1">
              <a:buClr>
                <a:srgbClr val="0070C0"/>
              </a:buClr>
              <a:buFont typeface="Tw Cen MT" panose="020B0602020104020603" pitchFamily="34" charset="0"/>
              <a:buAutoNum type="arabicPeriod"/>
            </a:pPr>
            <a:r>
              <a:rPr lang="en-US" altLang="en-US" sz="1800" b="1">
                <a:latin typeface="Arial" panose="020B0604020202020204" pitchFamily="34" charset="0"/>
                <a:ea typeface="MS PGothic" panose="020B0600070205080204" pitchFamily="34" charset="-128"/>
                <a:cs typeface="Arial" panose="020B0604020202020204" pitchFamily="34" charset="0"/>
              </a:rPr>
              <a:t>Timeline (Start/End Dates)</a:t>
            </a:r>
            <a:r>
              <a:rPr lang="en-US" altLang="en-US" sz="1800">
                <a:latin typeface="Arial" panose="020B0604020202020204" pitchFamily="34" charset="0"/>
                <a:ea typeface="MS PGothic" panose="020B0600070205080204" pitchFamily="34" charset="-128"/>
                <a:cs typeface="Arial" panose="020B0604020202020204" pitchFamily="34" charset="0"/>
              </a:rPr>
              <a:t>: Provide some timeline that will allow task monitoring. </a:t>
            </a:r>
            <a:r>
              <a:rPr lang="en-US" altLang="en-US" sz="1800" i="1">
                <a:latin typeface="Arial" panose="020B0604020202020204" pitchFamily="34" charset="0"/>
                <a:ea typeface="MS PGothic" panose="020B0600070205080204" pitchFamily="34" charset="-128"/>
                <a:cs typeface="Arial" panose="020B0604020202020204" pitchFamily="34" charset="0"/>
              </a:rPr>
              <a:t>Is the timeline realistic? Does it include milestones?</a:t>
            </a:r>
            <a:endParaRPr lang="en-US" altLang="en-US" sz="1800">
              <a:latin typeface="Arial" panose="020B0604020202020204" pitchFamily="34" charset="0"/>
              <a:ea typeface="MS PGothic" panose="020B0600070205080204" pitchFamily="34" charset="-128"/>
              <a:cs typeface="Arial" panose="020B0604020202020204" pitchFamily="34" charset="0"/>
            </a:endParaRPr>
          </a:p>
          <a:p>
            <a:pPr marL="593725" indent="-365125" eaLnBrk="1" hangingPunct="1">
              <a:buFont typeface="Tw Cen MT" panose="020B0602020104020603" pitchFamily="34" charset="0"/>
              <a:buAutoNum type="arabicPeriod"/>
            </a:pPr>
            <a:endParaRPr lang="en-US" altLang="en-US" sz="1500">
              <a:latin typeface="Calibri" panose="020F0502020204030204" pitchFamily="34" charset="0"/>
              <a:ea typeface="MS PGothic" panose="020B0600070205080204" pitchFamily="34" charset="-128"/>
              <a:cs typeface="Tw Cen MT" panose="020B0602020104020603" pitchFamily="34" charset="0"/>
            </a:endParaRPr>
          </a:p>
        </p:txBody>
      </p:sp>
    </p:spTree>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ESE OIGP Documents" ma:contentTypeID="0x01010028670A239A4C7A4E9A68527307346D380300A9F02BBE4CAC1B41B7C895972CA1FD92" ma:contentTypeVersion="87" ma:contentTypeDescription="" ma:contentTypeScope="" ma:versionID="f8155ddf78eec89dc5f6cc5d4bfc63da">
  <xsd:schema xmlns:xsd="http://www.w3.org/2001/XMLSchema" xmlns:xs="http://www.w3.org/2001/XMLSchema" xmlns:p="http://schemas.microsoft.com/office/2006/metadata/properties" xmlns:ns2="2a2db8c4-56ab-4882-a5d0-0fe8165c6658" targetNamespace="http://schemas.microsoft.com/office/2006/metadata/properties" ma:root="true" ma:fieldsID="706c93177afec4c1bde608001ec25920" ns2:_="">
    <xsd:import namespace="2a2db8c4-56ab-4882-a5d0-0fe8165c6658"/>
    <xsd:element name="properties">
      <xsd:complexType>
        <xsd:sequence>
          <xsd:element name="documentManagement">
            <xsd:complexType>
              <xsd:all>
                <xsd:element ref="ns2:Date_x0020_of_x0020_Approval" minOccurs="0"/>
                <xsd:element ref="ns2:m1f13d32c4c342028b39326ee260c1ca" minOccurs="0"/>
                <xsd:element ref="ns2:e48369bfb84241b2a4759ac5d306b738" minOccurs="0"/>
                <xsd:element ref="ns2:a4530805a9a34cb996739ba2e241a970" minOccurs="0"/>
                <xsd:element ref="ns2:m9ba678bb8414d77b73f31a6ff27f951" minOccurs="0"/>
                <xsd:element ref="ns2:paad1906247e4af69fbe65f2ace0923c" minOccurs="0"/>
                <xsd:element ref="ns2:TaxCatchAll" minOccurs="0"/>
                <xsd:element ref="ns2:cb2ef2bd509f47f39ea44b698c260c87" minOccurs="0"/>
                <xsd:element ref="ns2:TaxCatchAllLabel" minOccurs="0"/>
                <xsd:element ref="ns2:Approval_Status" minOccurs="0"/>
                <xsd:element ref="ns2:Approval_x0020_Comments" minOccurs="0"/>
                <xsd:element ref="ns2:Get_Approval_Button" minOccurs="0"/>
                <xsd:element ref="ns2:Privacy" minOccurs="0"/>
                <xsd:element ref="ns2:privacy_flo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9" nillable="true" ma:displayName="Date of Publication" ma:format="DateOnly" ma:internalName="Date_x0020_of_x0020_Approval" ma:readOnly="false">
      <xsd:simpleType>
        <xsd:restriction base="dms:DateTime"/>
      </xsd:simpleType>
    </xsd:element>
    <xsd:element name="m1f13d32c4c342028b39326ee260c1ca" ma:index="13"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e48369bfb84241b2a4759ac5d306b738" ma:index="15" nillable="true" ma:taxonomy="true" ma:internalName="e48369bfb84241b2a4759ac5d306b738" ma:taxonomyFieldName="Catagory" ma:displayName="Primary Subject 1" ma:readOnly="false" ma:default="" ma:fieldId="{e48369bf-b842-41b2-a475-9ac5d306b738}"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17"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19" nillable="true" ma:taxonomy="true" ma:internalName="m9ba678bb8414d77b73f31a6ff27f951" ma:taxonomyFieldName="Fiscal_x0020_Year" ma:displayName="Fiscal Year"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21" nillable="true" ma:taxonomy="true" ma:internalName="paad1906247e4af69fbe65f2ace0923c" ma:taxonomyFieldName="Approval_x0020_Status" ma:displayName="Highest Approval Level" ma:readOnly="false" ma:default=""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b579ce35-3fb0-44dc-a56a-e4fd33d4f086}" ma:internalName="TaxCatchAll" ma:showField="CatchAllData"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cb2ef2bd509f47f39ea44b698c260c87" ma:index="23" nillable="true" ma:taxonomy="true" ma:internalName="cb2ef2bd509f47f39ea44b698c260c87" ma:taxonomyFieldName="OESE_x0020_Office" ma:displayName="OESE Office" ma:default=""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b579ce35-3fb0-44dc-a56a-e4fd33d4f086}" ma:internalName="TaxCatchAllLabel" ma:readOnly="true" ma:showField="CatchAllDataLabel"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Approval_Status" ma:index="25" nillable="true" ma:displayName="Approval_Status" ma:default="Not Started" ma:internalName="Approval_Status">
      <xsd:simpleType>
        <xsd:restriction base="dms:Unknown">
          <xsd:enumeration value="Not Started"/>
          <xsd:enumeration value="Pending"/>
          <xsd:enumeration value="Pending Team Leader Review"/>
          <xsd:enumeration value="Team Leader Approved"/>
          <xsd:enumeration value="Team Leader Disapproved"/>
          <xsd:enumeration value="Pending Group Leader Review"/>
          <xsd:enumeration value="Group Leader Approved"/>
          <xsd:enumeration value="Group Leader Disapproved"/>
          <xsd:enumeration value="Pending Director Review"/>
          <xsd:enumeration value="Director Approved"/>
          <xsd:enumeration value="Director Disapproved"/>
        </xsd:restriction>
      </xsd:simpleType>
    </xsd:element>
    <xsd:element name="Approval_x0020_Comments" ma:index="26" nillable="true" ma:displayName="Approval Comments" ma:internalName="Approval_x0020_Comments">
      <xsd:simpleType>
        <xsd:restriction base="dms:Note">
          <xsd:maxLength value="255"/>
        </xsd:restriction>
      </xsd:simpleType>
    </xsd:element>
    <xsd:element name="Get_Approval_Button" ma:index="27" nillable="true" ma:displayName="Get_Approval_Button" ma:internalName="Get_Approval_Button">
      <xsd:simpleType>
        <xsd:restriction base="dms:Text">
          <xsd:maxLength value="255"/>
        </xsd:restriction>
      </xsd:simpleType>
    </xsd:element>
    <xsd:element name="Privacy" ma:index="28" nillable="true" ma:displayName="Privacy" ma:internalName="Privacy">
      <xsd:simpleType>
        <xsd:restriction base="dms:Text">
          <xsd:maxLength value="255"/>
        </xsd:restriction>
      </xsd:simpleType>
    </xsd:element>
    <xsd:element name="privacy_flow" ma:index="29" nillable="true" ma:displayName="privacy_flow" ma:internalName="privacy_flow">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8"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48369bfb84241b2a4759ac5d306b738 xmlns="2a2db8c4-56ab-4882-a5d0-0fe8165c6658">
      <Terms xmlns="http://schemas.microsoft.com/office/infopath/2007/PartnerControls"/>
    </e48369bfb84241b2a4759ac5d306b738>
    <Approval_x0020_Comments xmlns="2a2db8c4-56ab-4882-a5d0-0fe8165c6658" xsi:nil="true"/>
    <TaxCatchAll xmlns="2a2db8c4-56ab-4882-a5d0-0fe8165c6658">
      <Value>14</Value>
      <Value>2</Value>
    </TaxCatchAll>
    <m1f13d32c4c342028b39326ee260c1ca xmlns="2a2db8c4-56ab-4882-a5d0-0fe8165c6658">
      <Terms xmlns="http://schemas.microsoft.com/office/infopath/2007/PartnerControls"/>
    </m1f13d32c4c342028b39326ee260c1ca>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Innovation Programs</TermName>
          <TermId xmlns="http://schemas.microsoft.com/office/infopath/2007/PartnerControls">718c7670-3af9-4624-9d86-c653ef74cfc2</TermId>
        </TermInfo>
      </Terms>
    </cb2ef2bd509f47f39ea44b698c260c87>
    <a4530805a9a34cb996739ba2e241a970 xmlns="2a2db8c4-56ab-4882-a5d0-0fe8165c6658">
      <Terms xmlns="http://schemas.microsoft.com/office/infopath/2007/PartnerControls"/>
    </a4530805a9a34cb996739ba2e241a970>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paad1906247e4af69fbe65f2ace0923c xmlns="2a2db8c4-56ab-4882-a5d0-0fe8165c6658">
      <Terms xmlns="http://schemas.microsoft.com/office/infopath/2007/PartnerControls"/>
    </paad1906247e4af69fbe65f2ace0923c>
    <Approval_Status xmlns="2a2db8c4-56ab-4882-a5d0-0fe8165c6658" xsi:nil="true"/>
    <Date_x0020_of_x0020_Approval xmlns="2a2db8c4-56ab-4882-a5d0-0fe8165c6658" xsi:nil="true"/>
    <Get_Approval_Button xmlns="2a2db8c4-56ab-4882-a5d0-0fe8165c6658" xsi:nil="true"/>
    <privacy_flow xmlns="2a2db8c4-56ab-4882-a5d0-0fe8165c6658" xsi:nil="true"/>
    <Privacy xmlns="2a2db8c4-56ab-4882-a5d0-0fe8165c665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5FF01-7CF0-47C3-87C5-B2345B6FC57C}">
  <ds:schemaRefs>
    <ds:schemaRef ds:uri="http://schemas.microsoft.com/office/2006/metadata/longProperties"/>
  </ds:schemaRefs>
</ds:datastoreItem>
</file>

<file path=customXml/itemProps2.xml><?xml version="1.0" encoding="utf-8"?>
<ds:datastoreItem xmlns:ds="http://schemas.openxmlformats.org/officeDocument/2006/customXml" ds:itemID="{E0CF6000-7105-46AA-AB56-A2F354482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D15D3-BFB4-48E5-9095-D5D05BBF8407}">
  <ds:schemaRefs>
    <ds:schemaRef ds:uri="http://www.w3.org/XML/1998/namespace"/>
    <ds:schemaRef ds:uri="http://schemas.microsoft.com/office/2006/documentManagement/types"/>
    <ds:schemaRef ds:uri="http://purl.org/dc/elements/1.1/"/>
    <ds:schemaRef ds:uri="http://schemas.openxmlformats.org/package/2006/metadata/core-properties"/>
    <ds:schemaRef ds:uri="2a2db8c4-56ab-4882-a5d0-0fe8165c6658"/>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BE6245F2-AC62-4AA5-B9CB-CEBF28C98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TotalTime>
  <Words>2704</Words>
  <Application>Microsoft Office PowerPoint</Application>
  <PresentationFormat>On-screen Show (4:3)</PresentationFormat>
  <Paragraphs>262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Tw Cen MT</vt:lpstr>
      <vt:lpstr>Arial</vt:lpstr>
      <vt:lpstr>Calibri</vt:lpstr>
      <vt:lpstr>+mj-lt</vt:lpstr>
      <vt:lpstr>Times New Roman</vt:lpstr>
      <vt:lpstr>Courier New</vt:lpstr>
      <vt:lpstr>Wingdings</vt:lpstr>
      <vt:lpstr>MS PGothic</vt:lpstr>
      <vt:lpstr>Calibri (Body)</vt:lpstr>
      <vt:lpstr>Franklin Gothic Book</vt:lpstr>
      <vt:lpstr>Dept of Ed</vt:lpstr>
      <vt:lpstr>Education Innovation and Research (EIR) Mid-Phase  selection criteria and scoring FY 2022</vt:lpstr>
      <vt:lpstr>PowerPoint Presentation</vt:lpstr>
      <vt:lpstr>A. Significance (15 pts)</vt:lpstr>
      <vt:lpstr>b. Strategy to Scale (35 pts)</vt:lpstr>
      <vt:lpstr>c. Quality of Project Design (15 pts) </vt:lpstr>
      <vt:lpstr>What is a Logic Model?</vt:lpstr>
      <vt:lpstr>Sample Logic Model</vt:lpstr>
      <vt:lpstr>LOGIC MODEL Resources</vt:lpstr>
      <vt:lpstr>Management Plan </vt:lpstr>
      <vt:lpstr>Management Plan </vt:lpstr>
      <vt:lpstr>D. Quality of Project Evaluation (35 pts) </vt:lpstr>
      <vt:lpstr>Evaluation Expectations</vt:lpstr>
      <vt:lpstr>Technical Assistance Resources on Evaluation</vt:lpstr>
      <vt:lpstr>Suggestions for Selecting an Evaluator</vt:lpstr>
      <vt:lpstr>Suggestions for Selecting an Evaluator (cont.)</vt:lpstr>
      <vt:lpstr>Overview of mid-Phase  Review Process</vt:lpstr>
      <vt:lpstr>Scoring the Competitive Preference Priority</vt:lpstr>
      <vt:lpstr>Recommendations For organizing your application </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Dramon</dc:creator>
  <dc:description/>
  <cp:lastModifiedBy>Turner, Dramon</cp:lastModifiedBy>
  <cp:revision>13</cp:revision>
  <cp:lastPrinted>2019-01-22T21:52:02Z</cp:lastPrinted>
  <dcterms:created xsi:type="dcterms:W3CDTF">2013-08-12T19:53:34Z</dcterms:created>
  <dcterms:modified xsi:type="dcterms:W3CDTF">2022-04-26T17:39:37Z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0x01010028670A239A4C7A4E9A68527307346D380300A9F02BBE4CAC1B41B7C895972CA1FD92</vt:lpwstr>
  </property>
  <property fmtid="{D5CDD505-2E9C-101B-9397-08002B2CF9AE}" pid="3" name="Secondary Subject">
    <vt:lpwstr/>
  </property>
  <property fmtid="{D5CDD505-2E9C-101B-9397-08002B2CF9AE}" pid="4" name="Fiscal Year">
    <vt:lpwstr>2;#2021|a9b09679-9681-4840-9409-cc087bb840af</vt:lpwstr>
  </property>
  <property fmtid="{D5CDD505-2E9C-101B-9397-08002B2CF9AE}" pid="5" name="Get Approval_">
    <vt:lpwstr/>
  </property>
  <property fmtid="{D5CDD505-2E9C-101B-9397-08002B2CF9AE}" pid="6" name="_ExtendedDescription">
    <vt:lpwstr/>
  </property>
  <property fmtid="{D5CDD505-2E9C-101B-9397-08002B2CF9AE}" pid="7" name="Approval Status">
    <vt:lpwstr/>
  </property>
  <property fmtid="{D5CDD505-2E9C-101B-9397-08002B2CF9AE}" pid="8" name="OESE Office">
    <vt:lpwstr>14;#Innovation Programs|718c7670-3af9-4624-9d86-c653ef74cfc2</vt:lpwstr>
  </property>
  <property fmtid="{D5CDD505-2E9C-101B-9397-08002B2CF9AE}" pid="9" name="Document Type">
    <vt:lpwstr/>
  </property>
  <property fmtid="{D5CDD505-2E9C-101B-9397-08002B2CF9AE}" pid="10" name="Catagory">
    <vt:lpwstr/>
  </property>
</Properties>
</file>