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1"/>
  </p:notesMasterIdLst>
  <p:handoutMasterIdLst>
    <p:handoutMasterId r:id="rId32"/>
  </p:handoutMasterIdLst>
  <p:sldIdLst>
    <p:sldId id="256" r:id="rId6"/>
    <p:sldId id="490" r:id="rId7"/>
    <p:sldId id="492" r:id="rId8"/>
    <p:sldId id="458" r:id="rId9"/>
    <p:sldId id="477" r:id="rId10"/>
    <p:sldId id="278" r:id="rId11"/>
    <p:sldId id="499" r:id="rId12"/>
    <p:sldId id="503" r:id="rId13"/>
    <p:sldId id="460" r:id="rId14"/>
    <p:sldId id="461" r:id="rId15"/>
    <p:sldId id="470" r:id="rId16"/>
    <p:sldId id="488" r:id="rId17"/>
    <p:sldId id="471" r:id="rId18"/>
    <p:sldId id="472" r:id="rId19"/>
    <p:sldId id="473" r:id="rId20"/>
    <p:sldId id="474" r:id="rId21"/>
    <p:sldId id="500" r:id="rId22"/>
    <p:sldId id="489" r:id="rId23"/>
    <p:sldId id="494" r:id="rId24"/>
    <p:sldId id="495" r:id="rId25"/>
    <p:sldId id="496" r:id="rId26"/>
    <p:sldId id="501" r:id="rId27"/>
    <p:sldId id="502" r:id="rId28"/>
    <p:sldId id="497" r:id="rId29"/>
    <p:sldId id="498" r:id="rId3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pak, Kelly" initials="" lastIdx="1" clrIdx="0"/>
  <p:cmAuthor id="2" name="U.S. Department of Education" initials="" lastIdx="5" clrIdx="1"/>
  <p:cmAuthor id="3" name="Petracca, Ronald" initials="" lastIdx="10" clrIdx="2"/>
  <p:cmAuthor id="4" name="Irene Mylonas" initials="" lastIdx="10" clrIdx="3"/>
  <p:cmAuthor id="5" name="Kelly Terpak" initials="" lastIdx="13" clrIdx="4"/>
  <p:cmAuthor id="6" name="Ashley Brizzo" initials=""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38A00"/>
    <a:srgbClr val="0C479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1364"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6DEF43-316B-4554-9332-C628DEBFC79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313BB89-B119-4720-9EAC-CE3AFE89CBA1}"/>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3F4A0CA5-4EBD-4FC0-B077-234627E86572}" type="datetimeFigureOut">
              <a:rPr lang="en-US"/>
              <a:pPr>
                <a:defRPr/>
              </a:pPr>
              <a:t>4/26/2022</a:t>
            </a:fld>
            <a:endParaRPr lang="en-US"/>
          </a:p>
        </p:txBody>
      </p:sp>
      <p:sp>
        <p:nvSpPr>
          <p:cNvPr id="4" name="Footer Placeholder 3">
            <a:extLst>
              <a:ext uri="{FF2B5EF4-FFF2-40B4-BE49-F238E27FC236}">
                <a16:creationId xmlns:a16="http://schemas.microsoft.com/office/drawing/2014/main" id="{EEAADAB3-2175-4638-82A1-F3A3A8A2E99A}"/>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D6E45E81-F06B-4655-AA35-33FBAD41785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A1D18872-2DEB-46DA-A949-69B95858A4A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0D3A4B-6169-40AF-B87A-6D34D5B6DED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78EB8EB-5E13-4512-AE00-177A97B8B2A1}"/>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5285BA27-AA9D-4B7B-A3E6-F6B615D79DD0}" type="datetimeFigureOut">
              <a:rPr lang="en-US"/>
              <a:pPr>
                <a:defRPr/>
              </a:pPr>
              <a:t>4/26/2022</a:t>
            </a:fld>
            <a:endParaRPr lang="en-US"/>
          </a:p>
        </p:txBody>
      </p:sp>
      <p:sp>
        <p:nvSpPr>
          <p:cNvPr id="4" name="Slide Image Placeholder 3">
            <a:extLst>
              <a:ext uri="{FF2B5EF4-FFF2-40B4-BE49-F238E27FC236}">
                <a16:creationId xmlns:a16="http://schemas.microsoft.com/office/drawing/2014/main" id="{6EAE1DC2-9410-4FA8-A660-CC7131FFB95C}"/>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CE12CBBD-4F63-4446-904D-8C104534FB60}"/>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13EFAB-B1C8-471E-B7DB-78759D81AF3F}"/>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F661979-FE84-4030-A205-5104EF6B5A83}"/>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0ABC7EC5-6C2C-4BAB-9521-0B683459D17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oject-open-data.cio.gov/open-licens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ederalregister.gov/d/2017-00910/p-26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0405606-06ED-4C8F-892D-A4A04BAEB2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174BD11-C5D5-4536-A9BE-86C828C7ED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Welcome to the EIR informational slides on General Program Requirements.  </a:t>
            </a:r>
          </a:p>
          <a:p>
            <a:pPr eaLnBrk="1" hangingPunct="1"/>
            <a:endParaRPr lang="en-US" altLang="en-US"/>
          </a:p>
          <a:p>
            <a:pPr eaLnBrk="1" hangingPunct="1"/>
            <a:r>
              <a:rPr lang="en-US" altLang="en-US"/>
              <a:t>In your EIR application, you must address the appropriate absolute priorities, including evidence, and the selection criteria.   These are all discussed in other informational slides.  </a:t>
            </a:r>
          </a:p>
          <a:p>
            <a:pPr eaLnBrk="1" hangingPunct="1"/>
            <a:endParaRPr lang="en-US" altLang="en-US"/>
          </a:p>
          <a:p>
            <a:pPr eaLnBrk="1" hangingPunct="1"/>
            <a:r>
              <a:rPr lang="en-US" altLang="en-US"/>
              <a:t>In these informational slides, we’re going to introduce a variety of other important requirements that apply to all applicants.</a:t>
            </a:r>
          </a:p>
          <a:p>
            <a:pPr eaLnBrk="1" hangingPunct="1"/>
            <a:endParaRPr lang="en-US" altLang="en-US"/>
          </a:p>
          <a:p>
            <a:pPr eaLnBrk="1" hangingPunct="1"/>
            <a:r>
              <a:rPr lang="en-US" altLang="en-US"/>
              <a:t>If you are planning to apply to EIR, you should read carefully the specific notice inviting applications (NIA) and the specific application package for the competition to which you are applying.  These slides are for information purposes only, and applicants should rely upon the NIA for the official competition requirements.</a:t>
            </a:r>
          </a:p>
          <a:p>
            <a:pPr eaLnBrk="1" hangingPunct="1"/>
            <a:endParaRPr lang="en-US" altLang="en-US"/>
          </a:p>
        </p:txBody>
      </p:sp>
      <p:sp>
        <p:nvSpPr>
          <p:cNvPr id="4" name="Slide Number Placeholder 3">
            <a:extLst>
              <a:ext uri="{FF2B5EF4-FFF2-40B4-BE49-F238E27FC236}">
                <a16:creationId xmlns:a16="http://schemas.microsoft.com/office/drawing/2014/main" id="{3294CDF3-A945-4190-8820-054D7C76035E}"/>
              </a:ext>
            </a:extLst>
          </p:cNvPr>
          <p:cNvSpPr>
            <a:spLocks noGrp="1"/>
          </p:cNvSpPr>
          <p:nvPr>
            <p:ph type="sldNum" sz="quarter" idx="5"/>
          </p:nvPr>
        </p:nvSpPr>
        <p:spPr/>
        <p:txBody>
          <a:bodyPr/>
          <a:lstStyle/>
          <a:p>
            <a:pPr>
              <a:defRPr/>
            </a:pPr>
            <a:fld id="{1EF3B3F7-CA5E-4BEC-BB1F-AC1032144BA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76F217C-0BC2-48FE-8BBA-64A2588774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0B905CD-C5C6-4E74-86EC-6792C90C4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72C03A56-57C6-41EA-A390-02591898901C}"/>
              </a:ext>
            </a:extLst>
          </p:cNvPr>
          <p:cNvSpPr>
            <a:spLocks noGrp="1"/>
          </p:cNvSpPr>
          <p:nvPr>
            <p:ph type="sldNum" sz="quarter" idx="5"/>
          </p:nvPr>
        </p:nvSpPr>
        <p:spPr/>
        <p:txBody>
          <a:bodyPr/>
          <a:lstStyle/>
          <a:p>
            <a:pPr>
              <a:defRPr/>
            </a:pPr>
            <a:fld id="{D3EFC034-AA4F-4295-BF6B-3E1B7C4EE00A}"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718605A-D33B-4C35-BEBE-B2F5783E3C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D5D99F8-F028-40D3-9226-CD1AC06547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CF8BDD17-4395-40B4-9FDC-4A8CF007B7AA}"/>
              </a:ext>
            </a:extLst>
          </p:cNvPr>
          <p:cNvSpPr>
            <a:spLocks noGrp="1"/>
          </p:cNvSpPr>
          <p:nvPr>
            <p:ph type="sldNum" sz="quarter" idx="5"/>
          </p:nvPr>
        </p:nvSpPr>
        <p:spPr/>
        <p:txBody>
          <a:bodyPr/>
          <a:lstStyle/>
          <a:p>
            <a:pPr>
              <a:defRPr/>
            </a:pPr>
            <a:fld id="{71474340-2FCE-4406-9C61-A9A25A71428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FAFACFB-D10D-40D4-AD23-9DA2AD32C8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387582E-2D10-46D2-A45B-9931611536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9041312B-4880-499E-B310-57337DAB97B7}"/>
              </a:ext>
            </a:extLst>
          </p:cNvPr>
          <p:cNvSpPr>
            <a:spLocks noGrp="1"/>
          </p:cNvSpPr>
          <p:nvPr>
            <p:ph type="sldNum" sz="quarter" idx="5"/>
          </p:nvPr>
        </p:nvSpPr>
        <p:spPr/>
        <p:txBody>
          <a:bodyPr/>
          <a:lstStyle/>
          <a:p>
            <a:pPr>
              <a:defRPr/>
            </a:pPr>
            <a:fld id="{0021166A-6E94-486E-835A-53149DDD76E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19ADFA6-441E-4C97-B53A-29B08D6826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BE60D77-E551-4984-BC5C-8C68AB88AB23}"/>
              </a:ext>
            </a:extLst>
          </p:cNvPr>
          <p:cNvSpPr>
            <a:spLocks noGrp="1"/>
          </p:cNvSpPr>
          <p:nvPr>
            <p:ph type="body" idx="1"/>
          </p:nvPr>
        </p:nvSpPr>
        <p:spPr/>
        <p:txBody>
          <a:bodyPr/>
          <a:lstStyle/>
          <a:p>
            <a:pPr eaLnBrk="1" hangingPunct="1">
              <a:spcBef>
                <a:spcPts val="0"/>
              </a:spcBef>
              <a:spcAft>
                <a:spcPts val="0"/>
              </a:spcAft>
              <a:defRPr/>
            </a:pPr>
            <a:r>
              <a:rPr lang="en-US" i="1">
                <a:solidFill>
                  <a:srgbClr val="464648"/>
                </a:solidFill>
                <a:latin typeface="Raleway"/>
                <a:ea typeface="Raleway"/>
                <a:cs typeface="Raleway"/>
                <a:sym typeface="Raleway"/>
              </a:rPr>
              <a:t>The open license also must contain—</a:t>
            </a:r>
          </a:p>
          <a:p>
            <a:pPr marL="457200" indent="-355600" eaLnBrk="1" hangingPunct="1">
              <a:spcBef>
                <a:spcPts val="1000"/>
              </a:spcBef>
              <a:spcAft>
                <a:spcPts val="0"/>
              </a:spcAft>
              <a:buClr>
                <a:srgbClr val="464648"/>
              </a:buClr>
              <a:buSzPts val="2000"/>
              <a:buFont typeface="Raleway"/>
              <a:buAutoNum type="arabicParenR"/>
              <a:defRPr/>
            </a:pPr>
            <a:r>
              <a:rPr lang="en-US" i="1">
                <a:solidFill>
                  <a:srgbClr val="464648"/>
                </a:solidFill>
                <a:latin typeface="Raleway"/>
                <a:ea typeface="Raleway"/>
                <a:cs typeface="Raleway"/>
                <a:sym typeface="Raleway"/>
              </a:rPr>
              <a:t>A symbol or device that readily communicates to users the permissions granted concerning the use of the copyrightable work;</a:t>
            </a:r>
          </a:p>
          <a:p>
            <a:pPr marL="457200" indent="-355600" eaLnBrk="1" hangingPunct="1">
              <a:spcBef>
                <a:spcPts val="1000"/>
              </a:spcBef>
              <a:spcAft>
                <a:spcPts val="0"/>
              </a:spcAft>
              <a:buClr>
                <a:srgbClr val="464648"/>
              </a:buClr>
              <a:buSzPts val="2000"/>
              <a:buFont typeface="Raleway"/>
              <a:buAutoNum type="arabicParenR"/>
              <a:defRPr/>
            </a:pPr>
            <a:r>
              <a:rPr lang="en-US" i="1">
                <a:solidFill>
                  <a:srgbClr val="464648"/>
                </a:solidFill>
                <a:latin typeface="Raleway"/>
                <a:ea typeface="Raleway"/>
                <a:cs typeface="Raleway"/>
                <a:sym typeface="Raleway"/>
              </a:rPr>
              <a:t>Machine-readable code for digital resources;</a:t>
            </a:r>
          </a:p>
          <a:p>
            <a:pPr marL="457200" indent="-355600" eaLnBrk="1" hangingPunct="1">
              <a:spcBef>
                <a:spcPts val="1000"/>
              </a:spcBef>
              <a:spcAft>
                <a:spcPts val="0"/>
              </a:spcAft>
              <a:buClr>
                <a:srgbClr val="464648"/>
              </a:buClr>
              <a:buSzPts val="2000"/>
              <a:buFont typeface="Raleway"/>
              <a:buAutoNum type="arabicParenR"/>
              <a:defRPr/>
            </a:pPr>
            <a:r>
              <a:rPr lang="en-US" i="1">
                <a:solidFill>
                  <a:srgbClr val="464648"/>
                </a:solidFill>
                <a:latin typeface="Raleway"/>
                <a:ea typeface="Raleway"/>
                <a:cs typeface="Raleway"/>
                <a:sym typeface="Raleway"/>
              </a:rPr>
              <a:t>Readily accessed legal terms; and</a:t>
            </a:r>
          </a:p>
          <a:p>
            <a:pPr marL="457200" indent="-355600" eaLnBrk="1" hangingPunct="1">
              <a:spcBef>
                <a:spcPts val="1000"/>
              </a:spcBef>
              <a:spcAft>
                <a:spcPts val="0"/>
              </a:spcAft>
              <a:buClr>
                <a:srgbClr val="464648"/>
              </a:buClr>
              <a:buSzPts val="2000"/>
              <a:buFont typeface="Raleway"/>
              <a:buAutoNum type="arabicParenR"/>
              <a:defRPr/>
            </a:pPr>
            <a:r>
              <a:rPr lang="en-US" i="1">
                <a:solidFill>
                  <a:srgbClr val="464648"/>
                </a:solidFill>
                <a:latin typeface="Raleway"/>
                <a:ea typeface="Raleway"/>
                <a:cs typeface="Raleway"/>
                <a:sym typeface="Raleway"/>
              </a:rPr>
              <a:t>The statement of attribution and disclaimer specified in 34 CFR 75.620(b).</a:t>
            </a:r>
          </a:p>
          <a:p>
            <a:pPr marL="101600" eaLnBrk="1" hangingPunct="1">
              <a:spcBef>
                <a:spcPts val="1000"/>
              </a:spcBef>
              <a:spcAft>
                <a:spcPts val="0"/>
              </a:spcAft>
              <a:buClr>
                <a:srgbClr val="464648"/>
              </a:buClr>
              <a:buSzPts val="2000"/>
              <a:buFont typeface="Raleway"/>
              <a:buNone/>
              <a:defRPr/>
            </a:pPr>
            <a:endParaRPr lang="en-US" i="1">
              <a:solidFill>
                <a:srgbClr val="464648"/>
              </a:solidFill>
              <a:latin typeface="Raleway"/>
              <a:ea typeface="Raleway"/>
              <a:cs typeface="Raleway"/>
              <a:sym typeface="Raleway"/>
            </a:endParaRPr>
          </a:p>
          <a:p>
            <a:pPr eaLnBrk="1" hangingPunct="1">
              <a:spcBef>
                <a:spcPts val="0"/>
              </a:spcBef>
              <a:spcAft>
                <a:spcPts val="0"/>
              </a:spcAft>
              <a:defRPr/>
            </a:pPr>
            <a:r>
              <a:rPr lang="en-US">
                <a:solidFill>
                  <a:srgbClr val="464648"/>
                </a:solidFill>
                <a:latin typeface="Raleway"/>
                <a:ea typeface="Raleway"/>
                <a:cs typeface="Raleway"/>
                <a:sym typeface="Raleway"/>
              </a:rPr>
              <a:t>Requirements for license</a:t>
            </a:r>
          </a:p>
          <a:p>
            <a:pPr marL="914400" indent="-355600" eaLnBrk="1" hangingPunct="1">
              <a:spcBef>
                <a:spcPts val="1000"/>
              </a:spcBef>
              <a:spcAft>
                <a:spcPts val="0"/>
              </a:spcAft>
              <a:buClr>
                <a:srgbClr val="E75200"/>
              </a:buClr>
              <a:buSzPts val="2000"/>
              <a:buFont typeface="Raleway"/>
              <a:buChar char="○"/>
              <a:defRPr/>
            </a:pPr>
            <a:r>
              <a:rPr lang="en-US">
                <a:solidFill>
                  <a:srgbClr val="464648"/>
                </a:solidFill>
                <a:latin typeface="Raleway"/>
                <a:ea typeface="Raleway"/>
                <a:cs typeface="Raleway"/>
                <a:sym typeface="Raleway"/>
              </a:rPr>
              <a:t>Worldwide, non-exclusive, royalty-free, perpetual, and irrevocable </a:t>
            </a:r>
          </a:p>
          <a:p>
            <a:pPr eaLnBrk="1" hangingPunct="1">
              <a:spcBef>
                <a:spcPts val="0"/>
              </a:spcBef>
              <a:spcAft>
                <a:spcPts val="0"/>
              </a:spcAft>
              <a:defRPr/>
            </a:pPr>
            <a:endParaRPr lang="en-US">
              <a:solidFill>
                <a:srgbClr val="464648"/>
              </a:solidFill>
              <a:latin typeface="Raleway"/>
              <a:ea typeface="Raleway"/>
              <a:cs typeface="Raleway"/>
              <a:sym typeface="Raleway"/>
            </a:endParaRPr>
          </a:p>
          <a:p>
            <a:pPr eaLnBrk="1" hangingPunct="1">
              <a:spcBef>
                <a:spcPts val="0"/>
              </a:spcBef>
              <a:spcAft>
                <a:spcPts val="0"/>
              </a:spcAft>
              <a:defRPr/>
            </a:pPr>
            <a:r>
              <a:rPr lang="en-US">
                <a:solidFill>
                  <a:srgbClr val="464648"/>
                </a:solidFill>
                <a:latin typeface="Raleway"/>
                <a:ea typeface="Raleway"/>
                <a:cs typeface="Raleway"/>
                <a:sym typeface="Raleway"/>
              </a:rPr>
              <a:t>Resources</a:t>
            </a:r>
          </a:p>
          <a:p>
            <a:pPr eaLnBrk="1" hangingPunct="1">
              <a:spcBef>
                <a:spcPts val="1000"/>
              </a:spcBef>
              <a:spcAft>
                <a:spcPts val="0"/>
              </a:spcAft>
              <a:defRPr/>
            </a:pPr>
            <a:r>
              <a:rPr lang="en-US" u="sng">
                <a:solidFill>
                  <a:schemeClr val="hlink"/>
                </a:solidFill>
                <a:latin typeface="Raleway"/>
                <a:ea typeface="Raleway"/>
                <a:cs typeface="Raleway"/>
                <a:sym typeface="Raleway"/>
                <a:hlinkClick r:id="rId3"/>
              </a:rPr>
              <a:t>https://project-open-data.cio.gov/open-licenses/</a:t>
            </a:r>
            <a:r>
              <a:rPr lang="en-US">
                <a:solidFill>
                  <a:srgbClr val="464648"/>
                </a:solidFill>
                <a:latin typeface="Raleway"/>
                <a:ea typeface="Raleway"/>
                <a:cs typeface="Raleway"/>
                <a:sym typeface="Raleway"/>
              </a:rPr>
              <a:t> </a:t>
            </a:r>
          </a:p>
          <a:p>
            <a:pPr eaLnBrk="1" hangingPunct="1">
              <a:spcBef>
                <a:spcPts val="0"/>
              </a:spcBef>
              <a:spcAft>
                <a:spcPts val="0"/>
              </a:spcAft>
              <a:buClr>
                <a:schemeClr val="dk1"/>
              </a:buClr>
              <a:buSzPts val="1100"/>
              <a:buFont typeface="Arial"/>
              <a:buNone/>
              <a:defRPr/>
            </a:pPr>
            <a:r>
              <a:rPr lang="en-US" u="sng">
                <a:solidFill>
                  <a:schemeClr val="hlink"/>
                </a:solidFill>
                <a:latin typeface="Raleway"/>
                <a:ea typeface="Raleway"/>
                <a:cs typeface="Raleway"/>
                <a:sym typeface="Raleway"/>
                <a:hlinkClick r:id="rId4"/>
              </a:rPr>
              <a:t>https://www.federalregister.gov/d/2017-00910/p-264</a:t>
            </a:r>
            <a:endParaRPr lang="en-US">
              <a:solidFill>
                <a:srgbClr val="464648"/>
              </a:solidFill>
              <a:latin typeface="Raleway"/>
              <a:ea typeface="Raleway"/>
              <a:cs typeface="Raleway"/>
              <a:sym typeface="Raleway"/>
            </a:endParaRPr>
          </a:p>
          <a:p>
            <a:pPr marL="101600" eaLnBrk="1" hangingPunct="1">
              <a:spcBef>
                <a:spcPts val="1000"/>
              </a:spcBef>
              <a:spcAft>
                <a:spcPts val="0"/>
              </a:spcAft>
              <a:buClr>
                <a:srgbClr val="464648"/>
              </a:buClr>
              <a:buSzPts val="2000"/>
              <a:buFont typeface="Raleway"/>
              <a:buNone/>
              <a:defRPr/>
            </a:pPr>
            <a:endParaRPr lang="en-US" i="1">
              <a:solidFill>
                <a:srgbClr val="464648"/>
              </a:solidFill>
              <a:latin typeface="Raleway"/>
              <a:ea typeface="Raleway"/>
              <a:cs typeface="Raleway"/>
              <a:sym typeface="Raleway"/>
            </a:endParaRPr>
          </a:p>
          <a:p>
            <a:pPr eaLnBrk="1" hangingPunct="1">
              <a:defRPr/>
            </a:pPr>
            <a:endParaRPr lang="en-US"/>
          </a:p>
        </p:txBody>
      </p:sp>
      <p:sp>
        <p:nvSpPr>
          <p:cNvPr id="4" name="Slide Number Placeholder 3">
            <a:extLst>
              <a:ext uri="{FF2B5EF4-FFF2-40B4-BE49-F238E27FC236}">
                <a16:creationId xmlns:a16="http://schemas.microsoft.com/office/drawing/2014/main" id="{713958B2-C6B6-4E79-84D7-0034F6D1F107}"/>
              </a:ext>
            </a:extLst>
          </p:cNvPr>
          <p:cNvSpPr>
            <a:spLocks noGrp="1"/>
          </p:cNvSpPr>
          <p:nvPr>
            <p:ph type="sldNum" sz="quarter" idx="5"/>
          </p:nvPr>
        </p:nvSpPr>
        <p:spPr/>
        <p:txBody>
          <a:bodyPr/>
          <a:lstStyle/>
          <a:p>
            <a:pPr>
              <a:defRPr/>
            </a:pPr>
            <a:fld id="{001019AF-669F-4B96-BE41-1D8D0BC331FA}"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7016C9D-66BC-445A-A868-FF429EADE5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7D4C98F-A7E2-4FCC-9553-A05BF0AD0B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E52F9E24-0C0D-43B7-BD58-9F480A500B86}"/>
              </a:ext>
            </a:extLst>
          </p:cNvPr>
          <p:cNvSpPr>
            <a:spLocks noGrp="1"/>
          </p:cNvSpPr>
          <p:nvPr>
            <p:ph type="sldNum" sz="quarter" idx="5"/>
          </p:nvPr>
        </p:nvSpPr>
        <p:spPr/>
        <p:txBody>
          <a:bodyPr/>
          <a:lstStyle/>
          <a:p>
            <a:pPr>
              <a:defRPr/>
            </a:pPr>
            <a:fld id="{6D61B42A-D312-4819-B046-79DCB17A5DB8}"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8DC288D-F484-44DC-8595-972786A289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E01E9F9-F321-4BAC-8EF3-207E117C04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Department is NOT able to make determinations regarding the applicability of exceptions during the pre-application phase. </a:t>
            </a:r>
          </a:p>
          <a:p>
            <a:pPr eaLnBrk="1" hangingPunct="1"/>
            <a:endParaRPr lang="en-US" altLang="en-US"/>
          </a:p>
        </p:txBody>
      </p:sp>
      <p:sp>
        <p:nvSpPr>
          <p:cNvPr id="4" name="Slide Number Placeholder 3">
            <a:extLst>
              <a:ext uri="{FF2B5EF4-FFF2-40B4-BE49-F238E27FC236}">
                <a16:creationId xmlns:a16="http://schemas.microsoft.com/office/drawing/2014/main" id="{4D974016-2E12-41D2-B0DC-530BA09C879C}"/>
              </a:ext>
            </a:extLst>
          </p:cNvPr>
          <p:cNvSpPr>
            <a:spLocks noGrp="1"/>
          </p:cNvSpPr>
          <p:nvPr>
            <p:ph type="sldNum" sz="quarter" idx="5"/>
          </p:nvPr>
        </p:nvSpPr>
        <p:spPr/>
        <p:txBody>
          <a:bodyPr/>
          <a:lstStyle/>
          <a:p>
            <a:pPr>
              <a:defRPr/>
            </a:pPr>
            <a:fld id="{FFDD34E9-7B50-4A3C-9CB4-CF15A52363B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F6D4F2F-29B7-4DA7-ACF5-C38EB634E7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E4F9B9E-D134-47FA-8870-C3A1C76AB8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Failure to comply with this requirement may result in a grant being closed in noncompliance.</a:t>
            </a:r>
          </a:p>
        </p:txBody>
      </p:sp>
      <p:sp>
        <p:nvSpPr>
          <p:cNvPr id="4" name="Slide Number Placeholder 3">
            <a:extLst>
              <a:ext uri="{FF2B5EF4-FFF2-40B4-BE49-F238E27FC236}">
                <a16:creationId xmlns:a16="http://schemas.microsoft.com/office/drawing/2014/main" id="{D25B3B2B-0506-419E-9A92-3B1A90141182}"/>
              </a:ext>
            </a:extLst>
          </p:cNvPr>
          <p:cNvSpPr>
            <a:spLocks noGrp="1"/>
          </p:cNvSpPr>
          <p:nvPr>
            <p:ph type="sldNum" sz="quarter" idx="5"/>
          </p:nvPr>
        </p:nvSpPr>
        <p:spPr/>
        <p:txBody>
          <a:bodyPr/>
          <a:lstStyle/>
          <a:p>
            <a:pPr>
              <a:defRPr/>
            </a:pPr>
            <a:fld id="{F0DA4C00-C216-4E2D-B036-B4BA11913760}"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266D5C8-83EE-4BD3-97E2-65B15C1795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1994E5C-61D9-4880-B726-D9540E397A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 stated in the NIA, All grantees must submit annual and final performance reports with information on performance measures.</a:t>
            </a:r>
          </a:p>
          <a:p>
            <a:pPr eaLnBrk="1" hangingPunct="1"/>
            <a:r>
              <a:rPr lang="en-US" altLang="en-US"/>
              <a:t>The Application Package includes additional instructions for completing performance measures. </a:t>
            </a:r>
          </a:p>
        </p:txBody>
      </p:sp>
      <p:sp>
        <p:nvSpPr>
          <p:cNvPr id="4" name="Slide Number Placeholder 3">
            <a:extLst>
              <a:ext uri="{FF2B5EF4-FFF2-40B4-BE49-F238E27FC236}">
                <a16:creationId xmlns:a16="http://schemas.microsoft.com/office/drawing/2014/main" id="{B2C6CFD9-0259-4E56-8C39-ECBB72D818DB}"/>
              </a:ext>
            </a:extLst>
          </p:cNvPr>
          <p:cNvSpPr>
            <a:spLocks noGrp="1"/>
          </p:cNvSpPr>
          <p:nvPr>
            <p:ph type="sldNum" sz="quarter" idx="5"/>
          </p:nvPr>
        </p:nvSpPr>
        <p:spPr/>
        <p:txBody>
          <a:bodyPr/>
          <a:lstStyle/>
          <a:p>
            <a:pPr>
              <a:defRPr/>
            </a:pPr>
            <a:fld id="{0287057C-1D1B-4DA9-9AA5-CB08E1282529}"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44AB060-91DC-4663-817C-9AB89DC674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F8903C9-453D-4883-9150-F1E749E331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EIR notices defines performance measure and performance target. </a:t>
            </a:r>
          </a:p>
          <a:p>
            <a:pPr eaLnBrk="1" hangingPunct="1"/>
            <a:endParaRPr lang="en-US" altLang="en-US"/>
          </a:p>
        </p:txBody>
      </p:sp>
      <p:sp>
        <p:nvSpPr>
          <p:cNvPr id="4" name="Slide Number Placeholder 3">
            <a:extLst>
              <a:ext uri="{FF2B5EF4-FFF2-40B4-BE49-F238E27FC236}">
                <a16:creationId xmlns:a16="http://schemas.microsoft.com/office/drawing/2014/main" id="{29690EC0-E575-4A96-AD8C-242335CF7E2C}"/>
              </a:ext>
            </a:extLst>
          </p:cNvPr>
          <p:cNvSpPr>
            <a:spLocks noGrp="1"/>
          </p:cNvSpPr>
          <p:nvPr>
            <p:ph type="sldNum" sz="quarter" idx="5"/>
          </p:nvPr>
        </p:nvSpPr>
        <p:spPr/>
        <p:txBody>
          <a:bodyPr/>
          <a:lstStyle/>
          <a:p>
            <a:pPr>
              <a:defRPr/>
            </a:pPr>
            <a:fld id="{B68D6F0B-A5E3-4B5E-A1E2-907702532711}"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2E68FD7-5F7B-47FD-82DE-D456D9F931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E9E925-E14D-4C92-B847-B2D72E3C4502}"/>
              </a:ext>
            </a:extLst>
          </p:cNvPr>
          <p:cNvSpPr>
            <a:spLocks noGrp="1"/>
          </p:cNvSpPr>
          <p:nvPr>
            <p:ph type="body" idx="1"/>
          </p:nvPr>
        </p:nvSpPr>
        <p:spPr/>
        <p:txBody>
          <a:bodyPr>
            <a:normAutofit fontScale="92500" lnSpcReduction="10000"/>
          </a:bodyPr>
          <a:lstStyle/>
          <a:p>
            <a:pPr eaLnBrk="1" hangingPunct="1">
              <a:defRPr/>
            </a:pPr>
            <a:r>
              <a:rPr lang="en-US"/>
              <a:t>Applicants must propose project-specific performance measures and performance targets consistent with the objectives of the proposed project.  Applications must provide the following information as directed under 34 CFR 75.110(b) and (c):</a:t>
            </a:r>
          </a:p>
          <a:p>
            <a:pPr eaLnBrk="1" hangingPunct="1">
              <a:defRPr/>
            </a:pPr>
            <a:r>
              <a:rPr lang="en-US"/>
              <a:t>	(1) Performance measures.  How each proposed performance measure would accurately measure the performance of the project and how the proposed performance measure would be consistent with the performance measures established for the program funding the competition.</a:t>
            </a:r>
          </a:p>
          <a:p>
            <a:pPr eaLnBrk="1" hangingPunct="1">
              <a:defRPr/>
            </a:pPr>
            <a:r>
              <a:rPr lang="en-US"/>
              <a:t>	(2) Baseline data.  (i) Why each proposed baseline is valid; or (ii) if the applicant has determined that there are no established baseline data for a particular performance measure, an explanation of why there is no established baseline and of how and when, during the project period, the applicant would establish a valid baseline for the performance measure.</a:t>
            </a:r>
          </a:p>
          <a:p>
            <a:pPr eaLnBrk="1" hangingPunct="1">
              <a:defRPr/>
            </a:pPr>
            <a:r>
              <a:rPr lang="en-US"/>
              <a:t>	(3) Performance targets.  Why each proposed performance target is ambitious yet achievable compared to the baseline for the performance measure and when, during the project period, the applicant would meet the performance target(s).</a:t>
            </a:r>
          </a:p>
          <a:p>
            <a:pPr eaLnBrk="1" hangingPunct="1">
              <a:defRPr/>
            </a:pPr>
            <a:r>
              <a:rPr lang="en-US"/>
              <a:t>	(4) Data collection and reporting.  (i) The data collection and reporting methods the applicant would use and why those methods are likely to yield reliable, valid, and meaningful performance data; and (ii) the applicant's capacity to collect and report reliable, valid, and meaningful performance data, as evidenced by high-quality data collection, analysis, and reporting in other projects or research. </a:t>
            </a:r>
          </a:p>
          <a:p>
            <a:pPr eaLnBrk="1" hangingPunct="1">
              <a:defRPr/>
            </a:pPr>
            <a:r>
              <a:rPr lang="en-US"/>
              <a:t>	All grantees must submit an annual performance report with information that is responsive to these performance measures.  By completing the Performance Objectives and Performance Measures form, your project objectives and measures will be pre-populated in your performance report.  </a:t>
            </a:r>
          </a:p>
          <a:p>
            <a:pPr eaLnBrk="1" hangingPunct="1">
              <a:defRPr/>
            </a:pPr>
            <a:endParaRPr lang="en-US"/>
          </a:p>
        </p:txBody>
      </p:sp>
      <p:sp>
        <p:nvSpPr>
          <p:cNvPr id="4" name="Slide Number Placeholder 3">
            <a:extLst>
              <a:ext uri="{FF2B5EF4-FFF2-40B4-BE49-F238E27FC236}">
                <a16:creationId xmlns:a16="http://schemas.microsoft.com/office/drawing/2014/main" id="{8018985B-0719-49EE-810B-86BF1CD456C2}"/>
              </a:ext>
            </a:extLst>
          </p:cNvPr>
          <p:cNvSpPr>
            <a:spLocks noGrp="1"/>
          </p:cNvSpPr>
          <p:nvPr>
            <p:ph type="sldNum" sz="quarter" idx="5"/>
          </p:nvPr>
        </p:nvSpPr>
        <p:spPr/>
        <p:txBody>
          <a:bodyPr/>
          <a:lstStyle/>
          <a:p>
            <a:pPr>
              <a:defRPr/>
            </a:pPr>
            <a:fld id="{D5644EAC-E890-4C41-B645-7ACB1A9B1DD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5F31250-72E7-4137-A135-798D55F5D3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05D15E5-C260-4019-8CC3-7C58972D8E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170F5120-1B6A-498E-92BB-BD65AFBE4E34}"/>
              </a:ext>
            </a:extLst>
          </p:cNvPr>
          <p:cNvSpPr>
            <a:spLocks noGrp="1"/>
          </p:cNvSpPr>
          <p:nvPr>
            <p:ph type="sldNum" sz="quarter" idx="5"/>
          </p:nvPr>
        </p:nvSpPr>
        <p:spPr/>
        <p:txBody>
          <a:bodyPr/>
          <a:lstStyle/>
          <a:p>
            <a:pPr>
              <a:defRPr/>
            </a:pPr>
            <a:fld id="{EF3CB424-153B-4C1C-A185-3989FE74C4E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690CB06-1F2C-4E7C-BE10-5C85C53EF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6C4160B-3759-4225-AB7C-AE5A5E28A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D69ECBAD-6154-4C28-AF34-CBC547B6C962}"/>
              </a:ext>
            </a:extLst>
          </p:cNvPr>
          <p:cNvSpPr>
            <a:spLocks noGrp="1"/>
          </p:cNvSpPr>
          <p:nvPr>
            <p:ph type="sldNum" sz="quarter" idx="5"/>
          </p:nvPr>
        </p:nvSpPr>
        <p:spPr/>
        <p:txBody>
          <a:bodyPr/>
          <a:lstStyle/>
          <a:p>
            <a:pPr>
              <a:defRPr/>
            </a:pPr>
            <a:fld id="{1DE272F0-E66E-45FB-84BE-411B0096AD83}"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A8893EB-8702-4078-B09B-BC66568EC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3416D00-7341-4366-8871-557E6BBF895D}"/>
              </a:ext>
            </a:extLst>
          </p:cNvPr>
          <p:cNvSpPr>
            <a:spLocks noGrp="1"/>
          </p:cNvSpPr>
          <p:nvPr>
            <p:ph type="body" idx="1"/>
          </p:nvPr>
        </p:nvSpPr>
        <p:spPr/>
        <p:txBody>
          <a:bodyPr/>
          <a:lstStyle/>
          <a:p>
            <a:pPr eaLnBrk="1" hangingPunct="1">
              <a:defRPr/>
            </a:pPr>
            <a:r>
              <a:rPr lang="en-US"/>
              <a:t>Consider the included resources as a sample of potential external resources to help think about how to coherently connect your logic model, evaluation plan, and performance measures. </a:t>
            </a:r>
          </a:p>
          <a:p>
            <a:pPr eaLnBrk="1" hangingPunct="1">
              <a:defRPr/>
            </a:pPr>
            <a:r>
              <a:rPr lang="en-US" altLang="en-US" i="1">
                <a:highlight>
                  <a:srgbClr val="FFFF00"/>
                </a:highlight>
                <a:ea typeface="ＭＳ Ｐゴシック" pitchFamily="34" charset="-128"/>
              </a:rPr>
              <a:t>The contents of the last two links do not necessarily represent the policy of the U.S. Department of Education, and you should not assume endorsement by the federal government</a:t>
            </a:r>
            <a:endParaRPr lang="en-US"/>
          </a:p>
        </p:txBody>
      </p:sp>
      <p:sp>
        <p:nvSpPr>
          <p:cNvPr id="4" name="Slide Number Placeholder 3">
            <a:extLst>
              <a:ext uri="{FF2B5EF4-FFF2-40B4-BE49-F238E27FC236}">
                <a16:creationId xmlns:a16="http://schemas.microsoft.com/office/drawing/2014/main" id="{05580EC5-D4BE-4F0A-9C37-0041D386ECEC}"/>
              </a:ext>
            </a:extLst>
          </p:cNvPr>
          <p:cNvSpPr>
            <a:spLocks noGrp="1"/>
          </p:cNvSpPr>
          <p:nvPr>
            <p:ph type="sldNum" sz="quarter" idx="5"/>
          </p:nvPr>
        </p:nvSpPr>
        <p:spPr/>
        <p:txBody>
          <a:bodyPr/>
          <a:lstStyle/>
          <a:p>
            <a:pPr>
              <a:defRPr/>
            </a:pPr>
            <a:fld id="{C4874FD4-0C9D-4A59-B69F-A152C9741665}"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0B70445-0E5C-4C47-9B26-52D6F0B270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FCBDE5A-5E9F-4BB0-AE92-C298D6672A91}"/>
              </a:ext>
            </a:extLst>
          </p:cNvPr>
          <p:cNvSpPr>
            <a:spLocks noGrp="1"/>
          </p:cNvSpPr>
          <p:nvPr>
            <p:ph type="body" idx="1"/>
          </p:nvPr>
        </p:nvSpPr>
        <p:spPr/>
        <p:txBody>
          <a:bodyPr>
            <a:normAutofit fontScale="92500" lnSpcReduction="20000"/>
          </a:bodyPr>
          <a:lstStyle/>
          <a:p>
            <a:pPr eaLnBrk="1" hangingPunct="1">
              <a:defRPr/>
            </a:pPr>
            <a:r>
              <a:rPr lang="en-US"/>
              <a:t>Here is an example of the EIR program performance measures for the Early-phase competition.  You may review the Mid-phase program performance measures in the notices inviting applications.</a:t>
            </a:r>
          </a:p>
          <a:p>
            <a:pPr eaLnBrk="1" hangingPunct="1">
              <a:defRPr/>
            </a:pPr>
            <a:endParaRPr lang="en-US"/>
          </a:p>
          <a:p>
            <a:pPr eaLnBrk="1" hangingPunct="1">
              <a:defRPr/>
            </a:pPr>
            <a:r>
              <a:rPr lang="en-US"/>
              <a:t>There are two types of measures: annual performance measures, which refer to annual targets established for each year of project, and cumulative performance measures, which refer to your cumulative totals across all years of the grant.</a:t>
            </a:r>
          </a:p>
          <a:p>
            <a:pPr eaLnBrk="1" hangingPunct="1">
              <a:defRPr/>
            </a:pPr>
            <a:endParaRPr lang="en-US"/>
          </a:p>
          <a:p>
            <a:pPr eaLnBrk="1" hangingPunct="1">
              <a:defRPr/>
            </a:pPr>
            <a:r>
              <a:rPr lang="en-US"/>
              <a:t>Please note that for those performance measures that are highlighted in the table (measures 1, 2, and 6), applicants will have to establish targets in their grant applications.   Upon receiving a grant, grantees will have to collect data and report on their actual achievement against these targets.   For example, your application should identify how may students you intend to serve in each year of the project, and the cumulative total of students that will be served.  Each year, we will ask grant recipients to report on how many students they have actually served.</a:t>
            </a:r>
          </a:p>
          <a:p>
            <a:pPr eaLnBrk="1" hangingPunct="1">
              <a:defRPr/>
            </a:pPr>
            <a:endParaRPr lang="en-US"/>
          </a:p>
          <a:p>
            <a:pPr eaLnBrk="1" hangingPunct="1">
              <a:defRPr/>
            </a:pPr>
            <a:r>
              <a:rPr lang="en-US"/>
              <a:t>Each of the performance measures that is </a:t>
            </a:r>
            <a:r>
              <a:rPr lang="en-US" u="sng"/>
              <a:t>not</a:t>
            </a:r>
            <a:r>
              <a:rPr lang="en-US"/>
              <a:t> highlighted (measures 3, 4, and 5) refers to your evaluation design.  If you receive a grant, EIR will work with you to determine your progress in meeting each of these measures.  In your EIR application, you will be sharing an evaluation plan in response to the selection criteria.   You might want to double check to make sure your evaluation plan would meet the evaluation performance measures that are applicable to the competition to which you are applying.</a:t>
            </a:r>
          </a:p>
          <a:p>
            <a:pPr eaLnBrk="1" hangingPunct="1">
              <a:defRPr/>
            </a:pPr>
            <a:endParaRPr lang="en-US"/>
          </a:p>
          <a:p>
            <a:pPr eaLnBrk="1" hangingPunct="1">
              <a:defRPr/>
            </a:pPr>
            <a:r>
              <a:rPr lang="en-US"/>
              <a:t>We remind you again that the example shown here lists the performance measures only for Early-phase. If you are applying to Mid phase or Expansion, you need to consult the notices inviting applications for those competitions.</a:t>
            </a:r>
          </a:p>
        </p:txBody>
      </p:sp>
      <p:sp>
        <p:nvSpPr>
          <p:cNvPr id="4" name="Slide Number Placeholder 3">
            <a:extLst>
              <a:ext uri="{FF2B5EF4-FFF2-40B4-BE49-F238E27FC236}">
                <a16:creationId xmlns:a16="http://schemas.microsoft.com/office/drawing/2014/main" id="{172C5F98-6996-4760-A152-F749C88DB300}"/>
              </a:ext>
            </a:extLst>
          </p:cNvPr>
          <p:cNvSpPr>
            <a:spLocks noGrp="1"/>
          </p:cNvSpPr>
          <p:nvPr>
            <p:ph type="sldNum" sz="quarter" idx="5"/>
          </p:nvPr>
        </p:nvSpPr>
        <p:spPr/>
        <p:txBody>
          <a:bodyPr/>
          <a:lstStyle/>
          <a:p>
            <a:pPr>
              <a:defRPr/>
            </a:pPr>
            <a:fld id="{0E4B2EF3-E551-4826-BB0D-A8E729B8C2B6}"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442E7A1-9ED9-4C60-A9E3-D935C6D8C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56CCAC-158C-480A-B11A-68C0BB332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F6BA2331-4991-4FF4-A138-C00C0EB48872}"/>
              </a:ext>
            </a:extLst>
          </p:cNvPr>
          <p:cNvSpPr>
            <a:spLocks noGrp="1"/>
          </p:cNvSpPr>
          <p:nvPr>
            <p:ph type="sldNum" sz="quarter" idx="5"/>
          </p:nvPr>
        </p:nvSpPr>
        <p:spPr/>
        <p:txBody>
          <a:bodyPr/>
          <a:lstStyle/>
          <a:p>
            <a:pPr>
              <a:defRPr/>
            </a:pPr>
            <a:fld id="{1B210201-9B00-4FF3-969E-C0138EE8EEB6}"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99BE0EE-333B-4170-ACB8-C92722EBD5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94AE4D9-6A88-440E-A09C-26B6DFB378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 set of very important requirements that we’re </a:t>
            </a:r>
            <a:r>
              <a:rPr lang="en-US" altLang="en-US" u="sng"/>
              <a:t>not</a:t>
            </a:r>
            <a:r>
              <a:rPr lang="en-US" altLang="en-US"/>
              <a:t> going to fully discuss here are the evidence requirements. </a:t>
            </a:r>
          </a:p>
          <a:p>
            <a:pPr eaLnBrk="1" hangingPunct="1"/>
            <a:endParaRPr lang="en-US" altLang="en-US"/>
          </a:p>
          <a:p>
            <a:pPr eaLnBrk="1" hangingPunct="1"/>
            <a:r>
              <a:rPr lang="en-US" altLang="en-US"/>
              <a:t>The evidence requirements for each of the three EIR competitions are defined in the Absolute Priorities.  Consequently, we direct you to the EIR informational slides on “Priorities and Evidence Requirements” for more information about the evidence requirements.</a:t>
            </a:r>
          </a:p>
        </p:txBody>
      </p:sp>
      <p:sp>
        <p:nvSpPr>
          <p:cNvPr id="4" name="Slide Number Placeholder 3">
            <a:extLst>
              <a:ext uri="{FF2B5EF4-FFF2-40B4-BE49-F238E27FC236}">
                <a16:creationId xmlns:a16="http://schemas.microsoft.com/office/drawing/2014/main" id="{FF4A1DF4-19A2-4DF4-95B3-B1567020FE60}"/>
              </a:ext>
            </a:extLst>
          </p:cNvPr>
          <p:cNvSpPr>
            <a:spLocks noGrp="1"/>
          </p:cNvSpPr>
          <p:nvPr>
            <p:ph type="sldNum" sz="quarter" idx="5"/>
          </p:nvPr>
        </p:nvSpPr>
        <p:spPr/>
        <p:txBody>
          <a:bodyPr/>
          <a:lstStyle/>
          <a:p>
            <a:pPr>
              <a:defRPr/>
            </a:pPr>
            <a:fld id="{16284D21-E908-4097-95AC-31BE9DE1EF1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1D731CA-536E-488B-B128-2AED2351E2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3418239-01F6-4859-937D-D8BDC7AF8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EIR is authorized under section 4611 of the Elementary and Secondary Education Act, as amended (ESEA), and as such, you should be mindful of how your project addresses K-12 students.  We have provided instructions in the application package for applicants to identify the grade levels to be served by the project in the abstract.</a:t>
            </a:r>
          </a:p>
          <a:p>
            <a:pPr eaLnBrk="1" hangingPunct="1"/>
            <a:endParaRPr lang="en-US" altLang="en-US"/>
          </a:p>
          <a:p>
            <a:pPr eaLnBrk="1" hangingPunct="1"/>
            <a:r>
              <a:rPr lang="en-US" altLang="en-US"/>
              <a:t>Be especially mindful if you are proposing to serve Pre-K early learners or to address postsecondary preparation.  It’s okay, for example, to focus on the transition between Pre-K and elementary education, or to focus on the transition from high school to college as long as you can indicate how the project impacts K-12 students at some point during the project, thus aligning with the ESEA. </a:t>
            </a:r>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C696F50C-89E6-48D8-B31A-F4E62BED2B65}"/>
              </a:ext>
            </a:extLst>
          </p:cNvPr>
          <p:cNvSpPr>
            <a:spLocks noGrp="1"/>
          </p:cNvSpPr>
          <p:nvPr>
            <p:ph type="sldNum" sz="quarter" idx="5"/>
          </p:nvPr>
        </p:nvSpPr>
        <p:spPr/>
        <p:txBody>
          <a:bodyPr/>
          <a:lstStyle/>
          <a:p>
            <a:pPr>
              <a:defRPr/>
            </a:pPr>
            <a:fld id="{1E6BC002-E374-4DCE-AA1F-B8672A8C58F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DAEA0C7-FA2E-43CC-AC85-05CF9E844F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2B09905-D866-40A5-8C57-1E8B218C92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3037FF65-1599-468B-A955-F75CF83E103B}"/>
              </a:ext>
            </a:extLst>
          </p:cNvPr>
          <p:cNvSpPr>
            <a:spLocks noGrp="1"/>
          </p:cNvSpPr>
          <p:nvPr>
            <p:ph type="sldNum" sz="quarter" idx="5"/>
          </p:nvPr>
        </p:nvSpPr>
        <p:spPr/>
        <p:txBody>
          <a:bodyPr/>
          <a:lstStyle/>
          <a:p>
            <a:pPr>
              <a:defRPr/>
            </a:pPr>
            <a:fld id="{16345788-0F04-4252-9A94-EA01CC3C7C4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453A53B-ECB2-43CD-A400-4F73138AC4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BF0575A-3A21-45F9-A406-19047639B1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2132C1B-5E19-4DB2-923E-ABA6ED0B5C39}"/>
              </a:ext>
            </a:extLst>
          </p:cNvPr>
          <p:cNvSpPr>
            <a:spLocks noGrp="1"/>
          </p:cNvSpPr>
          <p:nvPr>
            <p:ph type="sldNum" sz="quarter" idx="5"/>
          </p:nvPr>
        </p:nvSpPr>
        <p:spPr/>
        <p:txBody>
          <a:bodyPr/>
          <a:lstStyle/>
          <a:p>
            <a:pPr>
              <a:defRPr/>
            </a:pPr>
            <a:fld id="{9EAE263F-5521-4163-886C-401E82B98B7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13E4C5E-E634-4519-B8EA-F95CB1318F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12F6A7F-40BC-4A81-9EBC-C87E38E4A2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06CFB8F0-F0C1-432C-AE0A-53D7068F86C6}"/>
              </a:ext>
            </a:extLst>
          </p:cNvPr>
          <p:cNvSpPr>
            <a:spLocks noGrp="1"/>
          </p:cNvSpPr>
          <p:nvPr>
            <p:ph type="sldNum" sz="quarter" idx="5"/>
          </p:nvPr>
        </p:nvSpPr>
        <p:spPr/>
        <p:txBody>
          <a:bodyPr/>
          <a:lstStyle/>
          <a:p>
            <a:pPr>
              <a:defRPr/>
            </a:pPr>
            <a:fld id="{885CE52F-227E-46D5-9C9B-19607D21399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AB51060-D6C6-482E-A561-3195E04F0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B4CEA21-4452-4E64-978A-7C5BCB80CA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Under the EIR program statute, </a:t>
            </a:r>
            <a:r>
              <a:rPr lang="en-US" altLang="en-US" b="1"/>
              <a:t>each grant recipient must provide, from Federal, State, local, or private sources, an amount equal to 10 percent of funds provided under the grant, which may be provided in cash or through in-kind contributions</a:t>
            </a:r>
            <a:r>
              <a:rPr lang="en-US" altLang="en-US"/>
              <a:t>, </a:t>
            </a:r>
            <a:r>
              <a:rPr lang="en-US" altLang="en-US" b="1"/>
              <a:t>to carry out activities supported by the grant. </a:t>
            </a:r>
            <a:r>
              <a:rPr lang="en-US" altLang="en-US"/>
              <a:t>Grantees must include a budget showing their matching contributions on an annual basis relative to the annual budget amount of EIR grant funds and must provide evidence of their matching contributions for the first year of the grant in their grant applications. </a:t>
            </a:r>
          </a:p>
          <a:p>
            <a:pPr eaLnBrk="1" hangingPunct="1"/>
            <a:endParaRPr lang="en-US" altLang="en-US"/>
          </a:p>
          <a:p>
            <a:pPr eaLnBrk="1" hangingPunct="1"/>
            <a:r>
              <a:rPr lang="en-US" altLang="en-US"/>
              <a:t>It is important to note that to use Federal funds as a match, the Uniform Guidance provides that the statute of the program providing the funds has to specifically authorize that those funds can be used to meet a matching requirement under another Federal program.</a:t>
            </a:r>
          </a:p>
          <a:p>
            <a:pPr eaLnBrk="1" hangingPunct="1"/>
            <a:endParaRPr lang="en-US" altLang="en-US"/>
          </a:p>
          <a:p>
            <a:pPr eaLnBrk="1" hangingPunct="1"/>
            <a:r>
              <a:rPr lang="en-US" altLang="en-US"/>
              <a:t>Unrecovered indirect costs may not be used to meet match requirements. </a:t>
            </a:r>
            <a:r>
              <a:rPr lang="en-US" altLang="en-US" i="1"/>
              <a:t>See</a:t>
            </a:r>
            <a:r>
              <a:rPr lang="en-US" altLang="en-US"/>
              <a:t> 2 CFR 200.306(c).</a:t>
            </a:r>
          </a:p>
          <a:p>
            <a:pPr eaLnBrk="1" hangingPunct="1"/>
            <a:endParaRPr lang="en-US" altLang="en-US"/>
          </a:p>
        </p:txBody>
      </p:sp>
      <p:sp>
        <p:nvSpPr>
          <p:cNvPr id="4" name="Slide Number Placeholder 3">
            <a:extLst>
              <a:ext uri="{FF2B5EF4-FFF2-40B4-BE49-F238E27FC236}">
                <a16:creationId xmlns:a16="http://schemas.microsoft.com/office/drawing/2014/main" id="{EEB3B792-068A-4596-8903-9B401692FFFB}"/>
              </a:ext>
            </a:extLst>
          </p:cNvPr>
          <p:cNvSpPr>
            <a:spLocks noGrp="1"/>
          </p:cNvSpPr>
          <p:nvPr>
            <p:ph type="sldNum" sz="quarter" idx="5"/>
          </p:nvPr>
        </p:nvSpPr>
        <p:spPr/>
        <p:txBody>
          <a:bodyPr/>
          <a:lstStyle/>
          <a:p>
            <a:pPr>
              <a:defRPr/>
            </a:pPr>
            <a:fld id="{8B0700F1-27C1-4A6E-B460-D7F4E85DE8B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C4C6B11-1DE4-46D6-960F-839C163CEE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916A987-08B3-4CE1-A654-5DE4816E3C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4CE92CF-542E-49BC-B246-27BF91050DAB}"/>
              </a:ext>
            </a:extLst>
          </p:cNvPr>
          <p:cNvSpPr>
            <a:spLocks noGrp="1"/>
          </p:cNvSpPr>
          <p:nvPr>
            <p:ph type="sldNum" sz="quarter" idx="5"/>
          </p:nvPr>
        </p:nvSpPr>
        <p:spPr/>
        <p:txBody>
          <a:bodyPr/>
          <a:lstStyle/>
          <a:p>
            <a:pPr>
              <a:defRPr/>
            </a:pPr>
            <a:fld id="{441FB901-C255-4CE5-ABA2-FDD320E7105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229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5D8D29D7-F721-461A-97CD-CF13264A4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F19B823-110F-4CF6-9780-8CC8D1346FA7}"/>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19FFB96F-71B6-49DB-A760-0E0CC92CABA6}" type="slidenum">
              <a:rPr lang="en-US"/>
              <a:pPr>
                <a:defRPr/>
              </a:pPr>
              <a:t>‹#›</a:t>
            </a:fld>
            <a:endParaRPr lang="en-US"/>
          </a:p>
        </p:txBody>
      </p:sp>
    </p:spTree>
    <p:extLst>
      <p:ext uri="{BB962C8B-B14F-4D97-AF65-F5344CB8AC3E}">
        <p14:creationId xmlns:p14="http://schemas.microsoft.com/office/powerpoint/2010/main" val="153140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Image of the U.S. Department of Education seal.&#10;">
            <a:extLst>
              <a:ext uri="{FF2B5EF4-FFF2-40B4-BE49-F238E27FC236}">
                <a16:creationId xmlns:a16="http://schemas.microsoft.com/office/drawing/2014/main" id="{80064446-510B-43BF-BA73-A164355159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FD63E7B-C2C5-482F-A2A8-984B0053025D}"/>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858AF9C-A8DB-4088-AEE1-FA46C2B15535}" type="slidenum">
              <a:rPr lang="en-US"/>
              <a:pPr>
                <a:defRPr/>
              </a:pPr>
              <a:t>‹#›</a:t>
            </a:fld>
            <a:endParaRPr lang="en-US"/>
          </a:p>
        </p:txBody>
      </p:sp>
    </p:spTree>
    <p:extLst>
      <p:ext uri="{BB962C8B-B14F-4D97-AF65-F5344CB8AC3E}">
        <p14:creationId xmlns:p14="http://schemas.microsoft.com/office/powerpoint/2010/main" val="259918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A219E98C-424F-466B-8E4F-5AF1CA6869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B7598AB-45BE-460A-8C31-86C9A758FDA6}"/>
              </a:ext>
            </a:extLst>
          </p:cNvPr>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9B824D90-5D10-4ED6-B3CB-D8CA243CB81C}" type="slidenum">
              <a:rPr lang="en-US"/>
              <a:pPr>
                <a:defRPr/>
              </a:pPr>
              <a:t>‹#›</a:t>
            </a:fld>
            <a:endParaRPr lang="en-US"/>
          </a:p>
        </p:txBody>
      </p:sp>
    </p:spTree>
    <p:extLst>
      <p:ext uri="{BB962C8B-B14F-4D97-AF65-F5344CB8AC3E}">
        <p14:creationId xmlns:p14="http://schemas.microsoft.com/office/powerpoint/2010/main" val="151012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670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4074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24896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69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3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applicant-info-and-eligibility/eir-matching-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gov/about/offices/list/ocfo/humansub.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deralregister.gov/documents/2017/01/19/2017-00910/open-licensing-requirement-for-competitive-grant-progra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ric.ed.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jstor.org/stable/20779222?seq=4#metadata_info_tab_contents" TargetMode="External"/><Relationship Id="rId3" Type="http://schemas.openxmlformats.org/officeDocument/2006/relationships/notesSlide" Target="../notesSlides/notesSlide21.xml"/><Relationship Id="rId7" Type="http://schemas.openxmlformats.org/officeDocument/2006/relationships/hyperlink" Target="https://osepideasthatwork.org/logicModel"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ed.sc.gov/finance/grants/scde-grants-program/program-planning-tools-templates-and-samples/logic-model-templates/logic-model-templates/logic-models-as-tools/" TargetMode="Externa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mailto:eir@ed.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text-idx?SID=393301a7cdccca1ea71f18aae51824e7&amp;node=34:1.1.1.1.24&amp;rgn=div5#se34.1.77_1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ecfr.gov/cgi-bin/text-idx?SID=7d8cee13efa0f4646222259651e77aea&amp;mc=true&amp;node=se34.1.75_1135&amp;rgn=div8" TargetMode="External"/><Relationship Id="rId5" Type="http://schemas.openxmlformats.org/officeDocument/2006/relationships/hyperlink" Target="https://www.ecfr.gov/cgi-bin/text-idx?SID=6214841a79953f26c5c230d72d6b70a1&amp;tpl=/ecfrbrowse/Title02/2cfr200_main_02.tpl" TargetMode="External"/><Relationship Id="rId4" Type="http://schemas.openxmlformats.org/officeDocument/2006/relationships/hyperlink" Target="https://www.ecfr.gov/cgi-bin/text-idx?SID=7fc0106705fb7e952ace8a45b75c7b02&amp;mc=true&amp;node=se2.1.200_11&amp;rgn=div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ongress.gov/115/bills/hr5515/BILLS-115hr5515enr.pdf" TargetMode="External"/><Relationship Id="rId2" Type="http://schemas.openxmlformats.org/officeDocument/2006/relationships/hyperlink" Target="https://ecfr.io/Title-2/Section-200.216"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38CA5C-F876-441B-8139-284C7D869D82}"/>
              </a:ext>
            </a:extLst>
          </p:cNvPr>
          <p:cNvSpPr>
            <a:spLocks noGrp="1"/>
          </p:cNvSpPr>
          <p:nvPr>
            <p:ph type="subTitle" idx="1"/>
          </p:nvPr>
        </p:nvSpPr>
        <p:spPr>
          <a:xfrm>
            <a:off x="1371600" y="5181600"/>
            <a:ext cx="6400800" cy="914400"/>
          </a:xfrm>
        </p:spPr>
        <p:txBody>
          <a:bodyPr lIns="91440" tIns="45720" rIns="91440" bIns="45720" anchor="t"/>
          <a:lstStyle/>
          <a:p>
            <a:pPr eaLnBrk="1" hangingPunct="1">
              <a:buFont typeface="Arial" charset="0"/>
              <a:buNone/>
              <a:defRPr/>
            </a:pPr>
            <a:endParaRPr lang="en-US"/>
          </a:p>
          <a:p>
            <a:pPr eaLnBrk="1" hangingPunct="1">
              <a:spcAft>
                <a:spcPts val="0"/>
              </a:spcAft>
              <a:buFont typeface="Arial"/>
              <a:buNone/>
              <a:defRPr/>
            </a:pPr>
            <a:endParaRPr lang="en-US"/>
          </a:p>
        </p:txBody>
      </p:sp>
      <p:sp>
        <p:nvSpPr>
          <p:cNvPr id="2" name="TextBox 1">
            <a:extLst>
              <a:ext uri="{FF2B5EF4-FFF2-40B4-BE49-F238E27FC236}">
                <a16:creationId xmlns:a16="http://schemas.microsoft.com/office/drawing/2014/main" id="{E08C75C6-108D-4FDA-80C1-00053B035185}"/>
              </a:ext>
            </a:extLst>
          </p:cNvPr>
          <p:cNvSpPr txBox="1"/>
          <p:nvPr/>
        </p:nvSpPr>
        <p:spPr>
          <a:xfrm>
            <a:off x="2420938" y="5557838"/>
            <a:ext cx="4616450" cy="1076325"/>
          </a:xfrm>
          <a:prstGeom prst="rect">
            <a:avLst/>
          </a:prstGeom>
          <a:noFill/>
        </p:spPr>
        <p:txBody>
          <a:bodyPr>
            <a:spAutoFit/>
          </a:bodyPr>
          <a:lstStyle/>
          <a:p>
            <a:pPr algn="ctr" eaLnBrk="1" hangingPunct="1">
              <a:defRPr/>
            </a:pPr>
            <a:r>
              <a:rPr lang="en-US" sz="1600" cap="all" dirty="0">
                <a:solidFill>
                  <a:srgbClr val="FFFFFF"/>
                </a:solidFill>
                <a:latin typeface="Arial" panose="020B0604020202020204" pitchFamily="34" charset="0"/>
              </a:rPr>
              <a:t>NOTE: THESE SLIDES ARE INTENDED AS GUIDANCE ONLY. PLEASE REFER TO THE OFFICIAL NOTICES AS THEY ARE PUBLISHED IN THE </a:t>
            </a:r>
            <a:r>
              <a:rPr lang="en-US" sz="1600" i="1" cap="all" dirty="0">
                <a:solidFill>
                  <a:srgbClr val="FFFFFF"/>
                </a:solidFill>
                <a:latin typeface="Arial" panose="020B0604020202020204" pitchFamily="34" charset="0"/>
              </a:rPr>
              <a:t>FEDERAL REGISTER</a:t>
            </a:r>
            <a:r>
              <a:rPr lang="en-US" sz="1600" cap="all" dirty="0">
                <a:solidFill>
                  <a:srgbClr val="FFFFFF"/>
                </a:solidFill>
                <a:latin typeface="Arial" panose="020B0604020202020204" pitchFamily="34" charset="0"/>
              </a:rPr>
              <a:t>.</a:t>
            </a:r>
            <a:endParaRPr lang="en-US" sz="1600" dirty="0">
              <a:latin typeface="Arial" panose="020B0604020202020204" pitchFamily="34" charset="0"/>
            </a:endParaRPr>
          </a:p>
        </p:txBody>
      </p:sp>
      <p:sp>
        <p:nvSpPr>
          <p:cNvPr id="7" name="Title 6">
            <a:extLst>
              <a:ext uri="{FF2B5EF4-FFF2-40B4-BE49-F238E27FC236}">
                <a16:creationId xmlns:a16="http://schemas.microsoft.com/office/drawing/2014/main" id="{864A7551-789D-428D-A8FC-EAD83021523E}"/>
              </a:ext>
            </a:extLst>
          </p:cNvPr>
          <p:cNvSpPr>
            <a:spLocks noGrp="1"/>
          </p:cNvSpPr>
          <p:nvPr>
            <p:ph type="ctrTitle"/>
          </p:nvPr>
        </p:nvSpPr>
        <p:spPr>
          <a:xfrm>
            <a:off x="160338" y="3722688"/>
            <a:ext cx="8699500" cy="1382712"/>
          </a:xfrm>
        </p:spPr>
        <p:txBody>
          <a:bodyPr/>
          <a:lstStyle/>
          <a:p>
            <a:pPr>
              <a:defRPr/>
            </a:pPr>
            <a:r>
              <a:rPr lang="en-US" sz="2800" dirty="0">
                <a:latin typeface="Arial" panose="020B0604020202020204" pitchFamily="34" charset="0"/>
                <a:cs typeface="Arial" panose="020B0604020202020204" pitchFamily="34" charset="0"/>
              </a:rPr>
              <a:t>Education Innovation and Research (EIR)</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Matching and OTHER General PROGRAM Requirement</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0CE8-A3A2-4E53-8A8B-2277A750B8E9}"/>
              </a:ext>
            </a:extLst>
          </p:cNvPr>
          <p:cNvSpPr>
            <a:spLocks noGrp="1"/>
          </p:cNvSpPr>
          <p:nvPr>
            <p:ph type="title"/>
          </p:nvPr>
        </p:nvSpPr>
        <p:spPr>
          <a:xfrm>
            <a:off x="228600" y="228600"/>
            <a:ext cx="8991600" cy="990600"/>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Matching BUDGET AND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DOCUMENTATION</a:t>
            </a:r>
          </a:p>
        </p:txBody>
      </p:sp>
      <p:sp>
        <p:nvSpPr>
          <p:cNvPr id="3" name="Content Placeholder 2">
            <a:extLst>
              <a:ext uri="{FF2B5EF4-FFF2-40B4-BE49-F238E27FC236}">
                <a16:creationId xmlns:a16="http://schemas.microsoft.com/office/drawing/2014/main" id="{B5EEB269-5928-4283-A964-FFE6FDF49C46}"/>
              </a:ext>
            </a:extLst>
          </p:cNvPr>
          <p:cNvSpPr>
            <a:spLocks noGrp="1"/>
          </p:cNvSpPr>
          <p:nvPr>
            <p:ph idx="1"/>
          </p:nvPr>
        </p:nvSpPr>
        <p:spPr>
          <a:xfrm>
            <a:off x="228600" y="1600200"/>
            <a:ext cx="8440738" cy="4303713"/>
          </a:xfrm>
        </p:spPr>
        <p:txBody>
          <a:bodyPr lIns="91440" tIns="45720" rIns="91440" bIns="45720" anchor="t"/>
          <a:lstStyle/>
          <a:p>
            <a:pPr eaLnBrk="1" hangingPunct="1">
              <a:buClr>
                <a:srgbClr val="0070C0"/>
              </a:buClr>
              <a:defRPr/>
            </a:pPr>
            <a:r>
              <a:rPr lang="en-US" sz="2200" dirty="0">
                <a:latin typeface="Arial" panose="020B0604020202020204" pitchFamily="34" charset="0"/>
                <a:cs typeface="Arial" panose="020B0604020202020204" pitchFamily="34" charset="0"/>
              </a:rPr>
              <a:t>Applicants </a:t>
            </a:r>
            <a:r>
              <a:rPr lang="en-US" sz="2200" b="1" dirty="0">
                <a:latin typeface="Arial" panose="020B0604020202020204" pitchFamily="34" charset="0"/>
                <a:cs typeface="Arial" panose="020B0604020202020204" pitchFamily="34" charset="0"/>
              </a:rPr>
              <a:t>must </a:t>
            </a:r>
            <a:r>
              <a:rPr lang="en-US" sz="2200" dirty="0">
                <a:latin typeface="Arial" panose="020B0604020202020204" pitchFamily="34" charset="0"/>
                <a:cs typeface="Arial" panose="020B0604020202020204" pitchFamily="34" charset="0"/>
              </a:rPr>
              <a:t>include in the budget narrative an explanation of how all matching contributions (10% of the total EIR grant amount) will be used in each year of the grant. </a:t>
            </a:r>
          </a:p>
          <a:p>
            <a:pPr eaLnBrk="1" hangingPunct="1">
              <a:buClr>
                <a:srgbClr val="0070C0"/>
              </a:buClr>
              <a:defRPr/>
            </a:pPr>
            <a:r>
              <a:rPr lang="en-US" sz="2200" dirty="0">
                <a:latin typeface="Arial" panose="020B0604020202020204" pitchFamily="34" charset="0"/>
                <a:cs typeface="Arial" panose="020B0604020202020204" pitchFamily="34" charset="0"/>
              </a:rPr>
              <a:t>Applicants </a:t>
            </a:r>
            <a:r>
              <a:rPr lang="en-US" sz="2200" b="1" dirty="0">
                <a:latin typeface="Arial" panose="020B0604020202020204" pitchFamily="34" charset="0"/>
                <a:cs typeface="Arial" panose="020B0604020202020204" pitchFamily="34" charset="0"/>
              </a:rPr>
              <a:t>must provide letters </a:t>
            </a:r>
            <a:r>
              <a:rPr lang="en-US" sz="2200" dirty="0">
                <a:latin typeface="Arial" panose="020B0604020202020204" pitchFamily="34" charset="0"/>
                <a:cs typeface="Arial" panose="020B0604020202020204" pitchFamily="34" charset="0"/>
              </a:rPr>
              <a:t>or other documentation in their application to demonstrate the matching contributions for at least the first year of the grant (i.e. at least 10% of the first-year budget request).</a:t>
            </a:r>
          </a:p>
          <a:p>
            <a:pPr eaLnBrk="1" hangingPunct="1">
              <a:buClr>
                <a:srgbClr val="0070C0"/>
              </a:buClr>
              <a:defRPr/>
            </a:pPr>
            <a:r>
              <a:rPr lang="en-US" sz="2200" dirty="0">
                <a:latin typeface="Arial" panose="020B0604020202020204" pitchFamily="34" charset="0"/>
                <a:cs typeface="Arial" panose="020B0604020202020204" pitchFamily="34" charset="0"/>
              </a:rPr>
              <a:t>If awarded, grantees will provide updated match documentation via the annual performance report to demonstrate progress towards fulfilling the match requirement (i.e., matching contributions for Years 2-5). </a:t>
            </a:r>
          </a:p>
          <a:p>
            <a:pPr marL="274320" indent="0" eaLnBrk="1" hangingPunct="1">
              <a:buFont typeface="Wingdings" charset="2"/>
              <a:buNone/>
              <a:defRPr/>
            </a:pPr>
            <a:endParaRPr lang="en-US" dirty="0"/>
          </a:p>
        </p:txBody>
      </p:sp>
      <p:sp>
        <p:nvSpPr>
          <p:cNvPr id="23556" name="Slide Number Placeholder 4">
            <a:extLst>
              <a:ext uri="{FF2B5EF4-FFF2-40B4-BE49-F238E27FC236}">
                <a16:creationId xmlns:a16="http://schemas.microsoft.com/office/drawing/2014/main" id="{7DAE1CFA-D82A-48B1-ABE0-234426724096}"/>
              </a:ext>
            </a:extLst>
          </p:cNvPr>
          <p:cNvSpPr>
            <a:spLocks noGrp="1" noChangeArrowheads="1"/>
          </p:cNvSpPr>
          <p:nvPr>
            <p:ph type="sldNum" sz="quarter" idx="11"/>
          </p:nvPr>
        </p:nvSpPr>
        <p:spPr bwMode="auto">
          <a:xfrm>
            <a:off x="57785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85AFECEF-52B8-4978-8CFD-50377D6AD8F9}" type="slidenum">
              <a:rPr lang="en-US" altLang="en-US" smtClean="0">
                <a:solidFill>
                  <a:srgbClr val="666666"/>
                </a:solidFill>
              </a:rPr>
              <a:pPr fontAlgn="base">
                <a:spcBef>
                  <a:spcPct val="0"/>
                </a:spcBef>
                <a:spcAft>
                  <a:spcPct val="0"/>
                </a:spcAft>
              </a:pPr>
              <a:t>10</a:t>
            </a:fld>
            <a:endParaRPr lang="en-US" altLang="en-US">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F1D1-A82F-45D1-84D2-795879C982F2}"/>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Sample match letters</a:t>
            </a:r>
          </a:p>
        </p:txBody>
      </p:sp>
      <p:sp>
        <p:nvSpPr>
          <p:cNvPr id="3" name="Content Placeholder 2">
            <a:extLst>
              <a:ext uri="{FF2B5EF4-FFF2-40B4-BE49-F238E27FC236}">
                <a16:creationId xmlns:a16="http://schemas.microsoft.com/office/drawing/2014/main" id="{BB59A6EF-E545-4C11-8919-D605509521DE}"/>
              </a:ext>
            </a:extLst>
          </p:cNvPr>
          <p:cNvSpPr>
            <a:spLocks noGrp="1"/>
          </p:cNvSpPr>
          <p:nvPr>
            <p:ph idx="1"/>
          </p:nvPr>
        </p:nvSpPr>
        <p:spPr>
          <a:xfrm>
            <a:off x="457200" y="1555750"/>
            <a:ext cx="8229600" cy="4510088"/>
          </a:xfrm>
        </p:spPr>
        <p:txBody>
          <a:bodyPr lIns="91440" tIns="45720" rIns="91440" bIns="45720" anchor="t"/>
          <a:lstStyle/>
          <a:p>
            <a:pPr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EIR Matching Resources are available on </a:t>
            </a:r>
            <a:r>
              <a:rPr lang="en-US" sz="2200" dirty="0">
                <a:latin typeface="Arial" panose="020B0604020202020204" pitchFamily="34" charset="0"/>
                <a:cs typeface="Arial" panose="020B0604020202020204" pitchFamily="34" charset="0"/>
                <a:hlinkClick r:id="rId3"/>
              </a:rPr>
              <a:t>the EIR Website</a:t>
            </a:r>
            <a:r>
              <a:rPr lang="en-US" sz="2200" dirty="0">
                <a:latin typeface="Arial" panose="020B0604020202020204" pitchFamily="34" charset="0"/>
                <a:cs typeface="Arial" panose="020B0604020202020204" pitchFamily="34" charset="0"/>
              </a:rPr>
              <a:t>.  </a:t>
            </a:r>
          </a:p>
          <a:p>
            <a:pPr marL="1148080" lvl="1" indent="-342900"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EIR Guidance and Examples of Adequate Evidence of Match</a:t>
            </a:r>
          </a:p>
          <a:p>
            <a:pPr marL="1732915" lvl="2" indent="-342900"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Examples of the type of documentation, that if submitted, would be deemed as adequate evidence of this match. </a:t>
            </a:r>
          </a:p>
          <a:p>
            <a:pPr marL="1732915" lvl="2" indent="-342900"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Applicants must provide letters or other evidence in their application to confirm the matching contributions for at least the first year of the grant (documents that confirm 10% of the first-year budget request).</a:t>
            </a:r>
          </a:p>
          <a:p>
            <a:pPr marL="1148080" lvl="1" indent="-342900"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Sample Summary Sheet</a:t>
            </a:r>
          </a:p>
          <a:p>
            <a:pPr marL="274320" indent="0" eaLnBrk="1" hangingPunct="1">
              <a:buFont typeface="Wingdings" charset="2"/>
              <a:buNone/>
              <a:defRPr/>
            </a:pPr>
            <a:endParaRPr lang="en-US" dirty="0"/>
          </a:p>
        </p:txBody>
      </p:sp>
      <p:sp>
        <p:nvSpPr>
          <p:cNvPr id="4" name="Text Placeholder 3">
            <a:extLst>
              <a:ext uri="{FF2B5EF4-FFF2-40B4-BE49-F238E27FC236}">
                <a16:creationId xmlns:a16="http://schemas.microsoft.com/office/drawing/2014/main" id="{DE39B56B-DB8C-42AF-9B55-A3C182E021CA}"/>
              </a:ext>
            </a:extLst>
          </p:cNvPr>
          <p:cNvSpPr>
            <a:spLocks noGrp="1"/>
          </p:cNvSpPr>
          <p:nvPr>
            <p:ph type="body" sz="quarter" idx="10"/>
          </p:nvPr>
        </p:nvSpPr>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How do you demonstrate match for the first year?</a:t>
            </a:r>
          </a:p>
        </p:txBody>
      </p:sp>
      <p:sp>
        <p:nvSpPr>
          <p:cNvPr id="25605" name="Slide Number Placeholder 4">
            <a:extLst>
              <a:ext uri="{FF2B5EF4-FFF2-40B4-BE49-F238E27FC236}">
                <a16:creationId xmlns:a16="http://schemas.microsoft.com/office/drawing/2014/main" id="{07759EEE-1283-466B-AAA2-91B1D2E131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A550EC9-91D1-4DE0-A227-A39557107E77}" type="slidenum">
              <a:rPr lang="en-US" altLang="en-US" smtClean="0">
                <a:solidFill>
                  <a:srgbClr val="666666"/>
                </a:solidFill>
              </a:rPr>
              <a:pPr fontAlgn="base">
                <a:spcBef>
                  <a:spcPct val="0"/>
                </a:spcBef>
                <a:spcAft>
                  <a:spcPct val="0"/>
                </a:spcAft>
              </a:pPr>
              <a:t>11</a:t>
            </a:fld>
            <a:endParaRPr lang="en-US" altLang="en-US">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0E95-D634-4E9F-AA4A-4218016B3A59}"/>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Independent evaluation</a:t>
            </a:r>
          </a:p>
        </p:txBody>
      </p:sp>
      <p:sp>
        <p:nvSpPr>
          <p:cNvPr id="27651" name="Content Placeholder 2">
            <a:extLst>
              <a:ext uri="{FF2B5EF4-FFF2-40B4-BE49-F238E27FC236}">
                <a16:creationId xmlns:a16="http://schemas.microsoft.com/office/drawing/2014/main" id="{9E64200F-D824-4322-8106-B7102F2957F3}"/>
              </a:ext>
            </a:extLst>
          </p:cNvPr>
          <p:cNvSpPr>
            <a:spLocks noGrp="1" noChangeArrowheads="1"/>
          </p:cNvSpPr>
          <p:nvPr>
            <p:ph idx="1"/>
          </p:nvPr>
        </p:nvSpPr>
        <p:spPr bwMode="auto">
          <a:xfrm>
            <a:off x="457200" y="1295400"/>
            <a:ext cx="7924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Clr>
                <a:srgbClr val="0070C0"/>
              </a:buClr>
              <a:buFont typeface="Wingdings" panose="05000000000000000000" pitchFamily="2" charset="2"/>
              <a:buChar char="§"/>
            </a:pPr>
            <a:r>
              <a:rPr lang="en-US" altLang="en-US">
                <a:latin typeface="Arial" panose="020B0604020202020204" pitchFamily="34" charset="0"/>
                <a:ea typeface="Tw Cen MT" panose="020B0602020104020603" pitchFamily="34" charset="0"/>
                <a:cs typeface="Arial" panose="020B0604020202020204" pitchFamily="34" charset="0"/>
              </a:rPr>
              <a:t>An EIR grantee </a:t>
            </a:r>
            <a:r>
              <a:rPr lang="en-US" altLang="en-US" b="1" u="sng">
                <a:latin typeface="Arial" panose="020B0604020202020204" pitchFamily="34" charset="0"/>
                <a:ea typeface="Tw Cen MT" panose="020B0602020104020603" pitchFamily="34" charset="0"/>
                <a:cs typeface="Arial" panose="020B0604020202020204" pitchFamily="34" charset="0"/>
              </a:rPr>
              <a:t>must,</a:t>
            </a:r>
            <a:r>
              <a:rPr lang="en-US" altLang="en-US">
                <a:latin typeface="Arial" panose="020B0604020202020204" pitchFamily="34" charset="0"/>
                <a:ea typeface="Tw Cen MT" panose="020B0602020104020603" pitchFamily="34" charset="0"/>
                <a:cs typeface="Arial" panose="020B0604020202020204" pitchFamily="34" charset="0"/>
              </a:rPr>
              <a:t> as required by statute,  </a:t>
            </a:r>
            <a:r>
              <a:rPr lang="en-US" altLang="en-US" b="1" u="sng">
                <a:latin typeface="Arial" panose="020B0604020202020204" pitchFamily="34" charset="0"/>
                <a:ea typeface="Tw Cen MT" panose="020B0602020104020603" pitchFamily="34" charset="0"/>
                <a:cs typeface="Arial" panose="020B0604020202020204" pitchFamily="34" charset="0"/>
              </a:rPr>
              <a:t>conduct an independent evaluation</a:t>
            </a:r>
            <a:r>
              <a:rPr lang="en-US" altLang="en-US">
                <a:latin typeface="Arial" panose="020B0604020202020204" pitchFamily="34" charset="0"/>
                <a:ea typeface="Tw Cen MT" panose="020B0602020104020603" pitchFamily="34" charset="0"/>
                <a:cs typeface="Arial" panose="020B0604020202020204" pitchFamily="34" charset="0"/>
              </a:rPr>
              <a:t> of the effectiveness of its project. </a:t>
            </a:r>
          </a:p>
          <a:p>
            <a:pPr marL="547688" indent="-273050" eaLnBrk="1" hangingPunct="1">
              <a:buClr>
                <a:srgbClr val="0070C0"/>
              </a:buClr>
              <a:buFont typeface="Wingdings" panose="05000000000000000000" pitchFamily="2" charset="2"/>
              <a:buChar char="§"/>
            </a:pPr>
            <a:r>
              <a:rPr lang="en-US" altLang="en-US">
                <a:latin typeface="Arial" panose="020B0604020202020204" pitchFamily="34" charset="0"/>
                <a:ea typeface="Tw Cen MT" panose="020B0602020104020603" pitchFamily="34" charset="0"/>
                <a:cs typeface="Arial" panose="020B0604020202020204" pitchFamily="34" charset="0"/>
              </a:rPr>
              <a:t>EIR grantees </a:t>
            </a:r>
            <a:r>
              <a:rPr lang="en-US" altLang="en-US" b="1" u="sng">
                <a:latin typeface="Arial" panose="020B0604020202020204" pitchFamily="34" charset="0"/>
                <a:ea typeface="Tw Cen MT" panose="020B0602020104020603" pitchFamily="34" charset="0"/>
                <a:cs typeface="Arial" panose="020B0604020202020204" pitchFamily="34" charset="0"/>
              </a:rPr>
              <a:t>must have approval </a:t>
            </a:r>
            <a:r>
              <a:rPr lang="en-US" altLang="en-US">
                <a:latin typeface="Arial" panose="020B0604020202020204" pitchFamily="34" charset="0"/>
                <a:ea typeface="Tw Cen MT" panose="020B0602020104020603" pitchFamily="34" charset="0"/>
                <a:cs typeface="Arial" panose="020B0604020202020204" pitchFamily="34" charset="0"/>
              </a:rPr>
              <a:t>from the Department’s Human Subjects office to conduct research activities involving human subjects </a:t>
            </a:r>
          </a:p>
          <a:p>
            <a:pPr marL="1096963" lvl="1" indent="-292100" eaLnBrk="1" hangingPunct="1">
              <a:buClr>
                <a:srgbClr val="0070C0"/>
              </a:buClr>
              <a:buFont typeface="Courier New" panose="02070309020205020404" pitchFamily="49" charset="0"/>
              <a:buChar char="o"/>
            </a:pPr>
            <a:r>
              <a:rPr lang="en-US" altLang="en-US" sz="2400">
                <a:latin typeface="Arial" panose="020B0604020202020204" pitchFamily="34" charset="0"/>
                <a:ea typeface="Tw Cen MT" panose="020B0602020104020603" pitchFamily="34" charset="0"/>
                <a:cs typeface="Arial" panose="020B0604020202020204" pitchFamily="34" charset="0"/>
              </a:rPr>
              <a:t>This includes the submission and approval of </a:t>
            </a:r>
            <a:r>
              <a:rPr lang="en-US" altLang="en-US" sz="2400">
                <a:latin typeface="Arial" panose="020B0604020202020204" pitchFamily="34" charset="0"/>
                <a:ea typeface="MS PGothic" panose="020B0600070205080204" pitchFamily="34" charset="-128"/>
                <a:cs typeface="Arial" panose="020B0604020202020204" pitchFamily="34" charset="0"/>
              </a:rPr>
              <a:t>all required Institutional Review Board (IRB) certifications or confirmation of exemption.</a:t>
            </a:r>
          </a:p>
          <a:p>
            <a:pPr marL="1096963" lvl="1" indent="-292100" eaLnBrk="1" hangingPunct="1">
              <a:buClr>
                <a:srgbClr val="0070C0"/>
              </a:buClr>
              <a:buFont typeface="Courier New" panose="02070309020205020404" pitchFamily="49" charset="0"/>
              <a:buChar char="o"/>
            </a:pPr>
            <a:r>
              <a:rPr lang="en-US" altLang="en-US" sz="2400">
                <a:latin typeface="Arial" panose="020B0604020202020204" pitchFamily="34" charset="0"/>
                <a:ea typeface="MS PGothic" panose="020B0600070205080204" pitchFamily="34" charset="-128"/>
                <a:cs typeface="Arial" panose="020B0604020202020204" pitchFamily="34" charset="0"/>
              </a:rPr>
              <a:t>The ED Human Subjects </a:t>
            </a:r>
            <a:r>
              <a:rPr lang="en-US" altLang="en-US" sz="2400">
                <a:latin typeface="Arial" panose="020B0604020202020204" pitchFamily="34" charset="0"/>
                <a:ea typeface="MS PGothic" panose="020B0600070205080204" pitchFamily="34" charset="-128"/>
                <a:cs typeface="Arial" panose="020B0604020202020204" pitchFamily="34" charset="0"/>
                <a:hlinkClick r:id="rId3"/>
              </a:rPr>
              <a:t>Website</a:t>
            </a:r>
            <a:r>
              <a:rPr lang="en-US" altLang="en-US" sz="2400">
                <a:latin typeface="Arial" panose="020B0604020202020204" pitchFamily="34" charset="0"/>
                <a:ea typeface="MS PGothic" panose="020B0600070205080204" pitchFamily="34" charset="-128"/>
                <a:cs typeface="Arial" panose="020B0604020202020204" pitchFamily="34" charset="0"/>
              </a:rPr>
              <a:t> includes additional information.</a:t>
            </a:r>
            <a:endParaRPr lang="en-US" altLang="en-US" sz="2400">
              <a:latin typeface="Arial" panose="020B0604020202020204" pitchFamily="34" charset="0"/>
              <a:ea typeface="Tw Cen MT" panose="020B0602020104020603" pitchFamily="34" charset="0"/>
              <a:cs typeface="Arial" panose="020B0604020202020204" pitchFamily="34" charset="0"/>
            </a:endParaRPr>
          </a:p>
        </p:txBody>
      </p:sp>
      <p:sp>
        <p:nvSpPr>
          <p:cNvPr id="27652" name="Slide Number Placeholder 4">
            <a:extLst>
              <a:ext uri="{FF2B5EF4-FFF2-40B4-BE49-F238E27FC236}">
                <a16:creationId xmlns:a16="http://schemas.microsoft.com/office/drawing/2014/main" id="{68CA4611-5DD5-49EF-A91E-38E2A0BB0A9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2E68C29-9A3A-49A2-9C73-3F5057469E8F}" type="slidenum">
              <a:rPr lang="en-US" altLang="en-US" smtClean="0">
                <a:solidFill>
                  <a:srgbClr val="666666"/>
                </a:solidFill>
              </a:rPr>
              <a:pPr fontAlgn="base">
                <a:spcBef>
                  <a:spcPct val="0"/>
                </a:spcBef>
                <a:spcAft>
                  <a:spcPct val="0"/>
                </a:spcAft>
              </a:pPr>
              <a:t>12</a:t>
            </a:fld>
            <a:endParaRPr lang="en-US" altLang="en-US">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CFF0-9DEF-4232-868C-B88919D92FB1}"/>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OPEN Licensing</a:t>
            </a:r>
          </a:p>
        </p:txBody>
      </p:sp>
      <p:sp>
        <p:nvSpPr>
          <p:cNvPr id="3" name="Content Placeholder 2">
            <a:extLst>
              <a:ext uri="{FF2B5EF4-FFF2-40B4-BE49-F238E27FC236}">
                <a16:creationId xmlns:a16="http://schemas.microsoft.com/office/drawing/2014/main" id="{01B65EE3-191A-4D8F-9442-A567D80E393C}"/>
              </a:ext>
            </a:extLst>
          </p:cNvPr>
          <p:cNvSpPr>
            <a:spLocks noGrp="1"/>
          </p:cNvSpPr>
          <p:nvPr>
            <p:ph idx="1"/>
          </p:nvPr>
        </p:nvSpPr>
        <p:spPr>
          <a:xfrm>
            <a:off x="304800" y="838200"/>
            <a:ext cx="8609013" cy="5791200"/>
          </a:xfrm>
        </p:spPr>
        <p:txBody>
          <a:bodyPr/>
          <a:lstStyle/>
          <a:p>
            <a:pPr marL="274320" indent="0" eaLnBrk="1" hangingPunct="1">
              <a:spcAft>
                <a:spcPts val="1200"/>
              </a:spcAft>
              <a:buFont typeface="Wingdings" charset="2"/>
              <a:buNone/>
              <a:defRPr/>
            </a:pPr>
            <a:r>
              <a:rPr lang="en-US" sz="2200" dirty="0">
                <a:latin typeface="Arial" panose="020B0604020202020204" pitchFamily="34" charset="0"/>
                <a:cs typeface="Arial" panose="020B0604020202020204" pitchFamily="34" charset="0"/>
              </a:rPr>
              <a:t>All Department of Education grantees awarded competitive grant funds, unless an exception applies, must openly license to the public all copyrightable grant deliverables that are created with Department grant funds, including such deliverables as educational software, curriculum materials, professional development training materials, assessment systems, etc.  This requirement applies to EIR grants.</a:t>
            </a:r>
          </a:p>
          <a:p>
            <a:pPr marL="274320" indent="0" eaLnBrk="1" hangingPunct="1">
              <a:buFont typeface="Wingdings" charset="2"/>
              <a:buNone/>
              <a:defRPr/>
            </a:pPr>
            <a:r>
              <a:rPr lang="en-US" sz="2200" u="sng" dirty="0">
                <a:latin typeface="Arial" panose="020B0604020202020204" pitchFamily="34" charset="0"/>
                <a:cs typeface="Arial" panose="020B0604020202020204" pitchFamily="34" charset="0"/>
              </a:rPr>
              <a:t>Purposes:</a:t>
            </a:r>
          </a:p>
          <a:p>
            <a:pPr eaLnBrk="1" hangingPunct="1">
              <a:buClr>
                <a:srgbClr val="0070C0"/>
              </a:buClr>
              <a:defRPr/>
            </a:pPr>
            <a:r>
              <a:rPr lang="en-US" sz="2200" dirty="0">
                <a:latin typeface="Arial" panose="020B0604020202020204" pitchFamily="34" charset="0"/>
                <a:cs typeface="Arial" panose="020B0604020202020204" pitchFamily="34" charset="0"/>
              </a:rPr>
              <a:t>Promotes efficient dissemination of grant-funded works.</a:t>
            </a:r>
          </a:p>
          <a:p>
            <a:pPr eaLnBrk="1" hangingPunct="1">
              <a:spcAft>
                <a:spcPts val="1200"/>
              </a:spcAft>
              <a:buClr>
                <a:srgbClr val="0070C0"/>
              </a:buClr>
              <a:defRPr/>
            </a:pPr>
            <a:r>
              <a:rPr lang="en-US" sz="2200" dirty="0">
                <a:latin typeface="Arial" panose="020B0604020202020204" pitchFamily="34" charset="0"/>
                <a:cs typeface="Arial" panose="020B0604020202020204" pitchFamily="34" charset="0"/>
              </a:rPr>
              <a:t>Promotes innovation through creative re-use of grant funded works.</a:t>
            </a:r>
          </a:p>
          <a:p>
            <a:pPr marL="274320" indent="0" eaLnBrk="1" hangingPunct="1">
              <a:buFont typeface="Wingdings" charset="2"/>
              <a:buNone/>
              <a:defRPr/>
            </a:pPr>
            <a:r>
              <a:rPr lang="en-US" sz="2200" u="sng" dirty="0">
                <a:latin typeface="Arial" panose="020B0604020202020204" pitchFamily="34" charset="0"/>
                <a:cs typeface="Arial" panose="020B0604020202020204" pitchFamily="34" charset="0"/>
              </a:rPr>
              <a:t>The Rule:</a:t>
            </a:r>
          </a:p>
          <a:p>
            <a:pPr marL="274320" indent="0" eaLnBrk="1" hangingPunct="1">
              <a:buFont typeface="Wingdings" charset="2"/>
              <a:buNone/>
              <a:defRPr/>
            </a:pPr>
            <a:r>
              <a:rPr lang="en-US" sz="2200" dirty="0">
                <a:latin typeface="Arial" panose="020B0604020202020204" pitchFamily="34" charset="0"/>
                <a:cs typeface="Arial" panose="020B0604020202020204" pitchFamily="34" charset="0"/>
                <a:hlinkClick r:id="rId3"/>
              </a:rPr>
              <a:t>Federal Register: Open Licensing Requirement for Competitive Grant Programs</a:t>
            </a:r>
            <a:endParaRPr lang="en-US" sz="2200" dirty="0">
              <a:latin typeface="Arial" panose="020B0604020202020204" pitchFamily="34" charset="0"/>
              <a:cs typeface="Arial" panose="020B0604020202020204" pitchFamily="34" charset="0"/>
            </a:endParaRPr>
          </a:p>
          <a:p>
            <a:pPr marL="274320" indent="0" eaLnBrk="1" hangingPunct="1">
              <a:buFont typeface="Wingdings" charset="2"/>
              <a:buNone/>
              <a:defRPr/>
            </a:pPr>
            <a:endParaRPr lang="en-US" dirty="0"/>
          </a:p>
        </p:txBody>
      </p:sp>
      <p:sp>
        <p:nvSpPr>
          <p:cNvPr id="29700" name="Slide Number Placeholder 4">
            <a:extLst>
              <a:ext uri="{FF2B5EF4-FFF2-40B4-BE49-F238E27FC236}">
                <a16:creationId xmlns:a16="http://schemas.microsoft.com/office/drawing/2014/main" id="{20408ED0-CCD8-438F-8C7D-31B87CCA787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B6E3C875-8E4A-4A97-949A-2C7BED18C3C4}" type="slidenum">
              <a:rPr lang="en-US" altLang="en-US" smtClean="0">
                <a:solidFill>
                  <a:srgbClr val="666666"/>
                </a:solidFill>
              </a:rPr>
              <a:pPr fontAlgn="base">
                <a:spcBef>
                  <a:spcPct val="0"/>
                </a:spcBef>
                <a:spcAft>
                  <a:spcPct val="0"/>
                </a:spcAft>
              </a:pPr>
              <a:t>13</a:t>
            </a:fld>
            <a:endParaRPr lang="en-US" altLang="en-US">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AF96-E7C3-4063-A346-F50C37549115}"/>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What does open licensing mean?</a:t>
            </a:r>
          </a:p>
        </p:txBody>
      </p:sp>
      <p:sp>
        <p:nvSpPr>
          <p:cNvPr id="3" name="Content Placeholder 2">
            <a:extLst>
              <a:ext uri="{FF2B5EF4-FFF2-40B4-BE49-F238E27FC236}">
                <a16:creationId xmlns:a16="http://schemas.microsoft.com/office/drawing/2014/main" id="{BB14DA2F-4BCB-4BBB-9896-8F65521D61CB}"/>
              </a:ext>
            </a:extLst>
          </p:cNvPr>
          <p:cNvSpPr>
            <a:spLocks noGrp="1"/>
          </p:cNvSpPr>
          <p:nvPr>
            <p:ph idx="1"/>
          </p:nvPr>
        </p:nvSpPr>
        <p:spPr>
          <a:xfrm>
            <a:off x="457200" y="1163638"/>
            <a:ext cx="8229600" cy="4881562"/>
          </a:xfrm>
        </p:spPr>
        <p:txBody>
          <a:bodyPr/>
          <a:lstStyle/>
          <a:p>
            <a:pPr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Under an open license, the public is given permission… </a:t>
            </a:r>
          </a:p>
          <a:p>
            <a:pPr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to access, reproduce, publicly perform, publicly display, and distribute the copyrightable work; </a:t>
            </a:r>
          </a:p>
          <a:p>
            <a:pPr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to prepare derivative works, as defined in the Copyright Act, 17 U.S.C. 101, and to reproduce, publicly perform, publicly display and distribute those derivative works; and</a:t>
            </a:r>
          </a:p>
          <a:p>
            <a:pPr eaLnBrk="1" hangingPunct="1">
              <a:buClr>
                <a:srgbClr val="0070C0"/>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to otherwise use the copyrightable work, created in whole or in part with competitive grant funds provided by the Department, provided that in all such instances </a:t>
            </a:r>
            <a:r>
              <a:rPr lang="en-US" sz="2200" u="sng" dirty="0">
                <a:latin typeface="Arial" panose="020B0604020202020204" pitchFamily="34" charset="0"/>
                <a:cs typeface="Arial" panose="020B0604020202020204" pitchFamily="34" charset="0"/>
              </a:rPr>
              <a:t>attribution</a:t>
            </a:r>
            <a:r>
              <a:rPr lang="en-US" sz="2200" dirty="0">
                <a:latin typeface="Arial" panose="020B0604020202020204" pitchFamily="34" charset="0"/>
                <a:cs typeface="Arial" panose="020B0604020202020204" pitchFamily="34" charset="0"/>
              </a:rPr>
              <a:t> is given to the copyright holder. </a:t>
            </a:r>
          </a:p>
          <a:p>
            <a:pPr marL="274320" indent="0" eaLnBrk="1" hangingPunct="1">
              <a:buClr>
                <a:srgbClr val="0070C0"/>
              </a:buClr>
              <a:buFont typeface="Wingdings" charset="2"/>
              <a:buNone/>
              <a:defRPr/>
            </a:pPr>
            <a:r>
              <a:rPr lang="en-US" sz="2200" dirty="0">
                <a:latin typeface="Arial" panose="020B0604020202020204" pitchFamily="34" charset="0"/>
                <a:cs typeface="Arial" panose="020B0604020202020204" pitchFamily="34" charset="0"/>
              </a:rPr>
              <a:t>Note: Grantees may use any open licenses that comply with the rule (see additional conditions in the actual rule), including a license that limits use to noncommercial purposes.</a:t>
            </a:r>
          </a:p>
          <a:p>
            <a:pPr marL="274320" indent="0" eaLnBrk="1" hangingPunct="1">
              <a:buFont typeface="Wingdings" charset="2"/>
              <a:buNone/>
              <a:defRPr/>
            </a:pPr>
            <a:endParaRPr lang="en-US" dirty="0"/>
          </a:p>
        </p:txBody>
      </p:sp>
      <p:sp>
        <p:nvSpPr>
          <p:cNvPr id="31748" name="Slide Number Placeholder 4">
            <a:extLst>
              <a:ext uri="{FF2B5EF4-FFF2-40B4-BE49-F238E27FC236}">
                <a16:creationId xmlns:a16="http://schemas.microsoft.com/office/drawing/2014/main" id="{74C628A4-4E7F-4AEB-BDE7-1E520A0C118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F62B570C-9A4B-4C78-8D78-7706CD934698}" type="slidenum">
              <a:rPr lang="en-US" altLang="en-US" smtClean="0">
                <a:solidFill>
                  <a:srgbClr val="666666"/>
                </a:solidFill>
              </a:rPr>
              <a:pPr fontAlgn="base">
                <a:spcBef>
                  <a:spcPct val="0"/>
                </a:spcBef>
                <a:spcAft>
                  <a:spcPct val="0"/>
                </a:spcAft>
              </a:pPr>
              <a:t>14</a:t>
            </a:fld>
            <a:endParaRPr lang="en-US" altLang="en-US">
              <a:solidFill>
                <a:srgbClr val="66666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3545-5D2E-443C-B1CC-E11FAEADA10E}"/>
              </a:ext>
            </a:extLst>
          </p:cNvPr>
          <p:cNvSpPr>
            <a:spLocks noGrp="1"/>
          </p:cNvSpPr>
          <p:nvPr>
            <p:ph type="title"/>
          </p:nvPr>
        </p:nvSpPr>
        <p:spPr>
          <a:xfrm>
            <a:off x="457200" y="228600"/>
            <a:ext cx="8229600" cy="1219200"/>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What is a “Deliverable” covered by the open licensing rule?</a:t>
            </a:r>
          </a:p>
        </p:txBody>
      </p:sp>
      <p:sp>
        <p:nvSpPr>
          <p:cNvPr id="3" name="Content Placeholder 2">
            <a:extLst>
              <a:ext uri="{FF2B5EF4-FFF2-40B4-BE49-F238E27FC236}">
                <a16:creationId xmlns:a16="http://schemas.microsoft.com/office/drawing/2014/main" id="{4A573676-8411-46FB-90D0-92F82CDA5809}"/>
              </a:ext>
            </a:extLst>
          </p:cNvPr>
          <p:cNvSpPr>
            <a:spLocks noGrp="1"/>
          </p:cNvSpPr>
          <p:nvPr>
            <p:ph idx="1"/>
          </p:nvPr>
        </p:nvSpPr>
        <p:spPr>
          <a:xfrm>
            <a:off x="457200" y="1447800"/>
            <a:ext cx="8229600" cy="4457700"/>
          </a:xfrm>
        </p:spPr>
        <p:txBody>
          <a:bodyPr lIns="91440" tIns="45720" rIns="91440" bIns="45720" anchor="t"/>
          <a:lstStyle/>
          <a:p>
            <a:pPr marL="274320" indent="0" eaLnBrk="1" hangingPunct="1">
              <a:buFont typeface="Wingdings" charset="2"/>
              <a:buNone/>
              <a:defRPr/>
            </a:pPr>
            <a:endParaRPr lang="en-US" dirty="0"/>
          </a:p>
          <a:p>
            <a:pPr eaLnBrk="1" hangingPunct="1">
              <a:buClr>
                <a:srgbClr val="0070C0"/>
              </a:buClr>
              <a:defRPr/>
            </a:pPr>
            <a:r>
              <a:rPr lang="en-US" dirty="0">
                <a:latin typeface="Arial" panose="020B0604020202020204" pitchFamily="34" charset="0"/>
                <a:cs typeface="Arial" panose="020B0604020202020204" pitchFamily="34" charset="0"/>
              </a:rPr>
              <a:t>Copyrightable grant deliverables, or deliverables, are </a:t>
            </a:r>
            <a:r>
              <a:rPr lang="en-US" u="sng" dirty="0">
                <a:latin typeface="Arial" panose="020B0604020202020204" pitchFamily="34" charset="0"/>
                <a:cs typeface="Arial" panose="020B0604020202020204" pitchFamily="34" charset="0"/>
              </a:rPr>
              <a:t>final</a:t>
            </a:r>
            <a:r>
              <a:rPr lang="en-US" dirty="0">
                <a:latin typeface="Arial" panose="020B0604020202020204" pitchFamily="34" charset="0"/>
                <a:cs typeface="Arial" panose="020B0604020202020204" pitchFamily="34" charset="0"/>
              </a:rPr>
              <a:t> versions of a work developed to </a:t>
            </a:r>
            <a:r>
              <a:rPr lang="en-US" u="sng" dirty="0">
                <a:latin typeface="Arial" panose="020B0604020202020204" pitchFamily="34" charset="0"/>
                <a:cs typeface="Arial" panose="020B0604020202020204" pitchFamily="34" charset="0"/>
              </a:rPr>
              <a:t>carry out the purpose of the grant</a:t>
            </a:r>
            <a:r>
              <a:rPr lang="en-US" dirty="0">
                <a:latin typeface="Arial" panose="020B0604020202020204" pitchFamily="34" charset="0"/>
                <a:cs typeface="Arial" panose="020B0604020202020204" pitchFamily="34" charset="0"/>
              </a:rPr>
              <a:t>, as specified in the grant announcement (i.e., notice inviting applications or application package). </a:t>
            </a:r>
          </a:p>
          <a:p>
            <a:pPr eaLnBrk="1" hangingPunct="1">
              <a:buClr>
                <a:srgbClr val="0070C0"/>
              </a:buClr>
              <a:defRPr/>
            </a:pPr>
            <a:r>
              <a:rPr lang="en-US" dirty="0">
                <a:latin typeface="Arial" panose="020B0604020202020204" pitchFamily="34" charset="0"/>
                <a:cs typeface="Arial" panose="020B0604020202020204" pitchFamily="34" charset="0"/>
              </a:rPr>
              <a:t>The open licensing </a:t>
            </a:r>
            <a:r>
              <a:rPr lang="en-US" u="sng" dirty="0">
                <a:latin typeface="Arial" panose="020B0604020202020204" pitchFamily="34" charset="0"/>
                <a:cs typeface="Arial" panose="020B0604020202020204" pitchFamily="34" charset="0"/>
              </a:rPr>
              <a:t>requirement will apply both to the deliverables themselves and to any final version of program support materials</a:t>
            </a:r>
            <a:r>
              <a:rPr lang="en-US" dirty="0">
                <a:latin typeface="Arial" panose="020B0604020202020204" pitchFamily="34" charset="0"/>
                <a:cs typeface="Arial" panose="020B0604020202020204" pitchFamily="34" charset="0"/>
              </a:rPr>
              <a:t> necessary to the use of the deliverables. </a:t>
            </a:r>
          </a:p>
        </p:txBody>
      </p:sp>
      <p:sp>
        <p:nvSpPr>
          <p:cNvPr id="33796" name="Slide Number Placeholder 4">
            <a:extLst>
              <a:ext uri="{FF2B5EF4-FFF2-40B4-BE49-F238E27FC236}">
                <a16:creationId xmlns:a16="http://schemas.microsoft.com/office/drawing/2014/main" id="{6D4DF4CA-07E9-49E1-B4D8-A14BEDA1FAF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35C377DE-212B-45E6-BDDA-9AE88D41CE0C}" type="slidenum">
              <a:rPr lang="en-US" altLang="en-US" smtClean="0">
                <a:solidFill>
                  <a:srgbClr val="666666"/>
                </a:solidFill>
              </a:rPr>
              <a:pPr fontAlgn="base">
                <a:spcBef>
                  <a:spcPct val="0"/>
                </a:spcBef>
                <a:spcAft>
                  <a:spcPct val="0"/>
                </a:spcAft>
              </a:pPr>
              <a:t>15</a:t>
            </a:fld>
            <a:endParaRPr lang="en-US" altLang="en-US">
              <a:solidFill>
                <a:srgbClr val="6666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CDA7-24E7-459D-ADA8-294DF21BA725}"/>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More about the open licensing rule</a:t>
            </a:r>
          </a:p>
        </p:txBody>
      </p:sp>
      <p:sp>
        <p:nvSpPr>
          <p:cNvPr id="3" name="Content Placeholder 2">
            <a:extLst>
              <a:ext uri="{FF2B5EF4-FFF2-40B4-BE49-F238E27FC236}">
                <a16:creationId xmlns:a16="http://schemas.microsoft.com/office/drawing/2014/main" id="{F42FA15E-7A73-49C4-9CDD-BEE9B2E9881A}"/>
              </a:ext>
            </a:extLst>
          </p:cNvPr>
          <p:cNvSpPr>
            <a:spLocks noGrp="1"/>
          </p:cNvSpPr>
          <p:nvPr>
            <p:ph idx="1"/>
          </p:nvPr>
        </p:nvSpPr>
        <p:spPr>
          <a:xfrm>
            <a:off x="457200" y="1374775"/>
            <a:ext cx="8229600" cy="4946650"/>
          </a:xfrm>
        </p:spPr>
        <p:txBody>
          <a:bodyPr/>
          <a:lstStyle/>
          <a:p>
            <a:pPr eaLnBrk="1" hangingPunct="1">
              <a:buClr>
                <a:srgbClr val="0070C0"/>
              </a:buClr>
              <a:defRPr/>
            </a:pPr>
            <a:r>
              <a:rPr lang="en-US" sz="2600" dirty="0">
                <a:solidFill>
                  <a:schemeClr val="tx1"/>
                </a:solidFill>
                <a:latin typeface="Arial" panose="020B0604020202020204" pitchFamily="34" charset="0"/>
                <a:cs typeface="Arial" panose="020B0604020202020204" pitchFamily="34" charset="0"/>
              </a:rPr>
              <a:t>The rule does not apply to pre-existing works.</a:t>
            </a:r>
          </a:p>
          <a:p>
            <a:pPr eaLnBrk="1" hangingPunct="1">
              <a:buClr>
                <a:srgbClr val="0070C0"/>
              </a:buClr>
              <a:defRPr/>
            </a:pPr>
            <a:r>
              <a:rPr lang="en-US" sz="2600" dirty="0">
                <a:solidFill>
                  <a:schemeClr val="tx1"/>
                </a:solidFill>
                <a:latin typeface="Arial" panose="020B0604020202020204" pitchFamily="34" charset="0"/>
                <a:cs typeface="Arial" panose="020B0604020202020204" pitchFamily="34" charset="0"/>
              </a:rPr>
              <a:t>When pre-existing works are modified under grant funding, the rule only applies to the modifications</a:t>
            </a:r>
          </a:p>
          <a:p>
            <a:pPr eaLnBrk="1" hangingPunct="1">
              <a:buClr>
                <a:srgbClr val="0070C0"/>
              </a:buClr>
              <a:defRPr/>
            </a:pPr>
            <a:r>
              <a:rPr lang="en-US" sz="2600" dirty="0">
                <a:solidFill>
                  <a:schemeClr val="tx1"/>
                </a:solidFill>
                <a:latin typeface="Arial" panose="020B0604020202020204" pitchFamily="34" charset="0"/>
                <a:cs typeface="Arial" panose="020B0604020202020204" pitchFamily="34" charset="0"/>
              </a:rPr>
              <a:t>A grantee… must have a plan to disseminate the openly licensed copyrightable works.</a:t>
            </a:r>
          </a:p>
          <a:p>
            <a:pPr eaLnBrk="1" hangingPunct="1">
              <a:buClr>
                <a:srgbClr val="0070C0"/>
              </a:buClr>
              <a:defRPr/>
            </a:pPr>
            <a:r>
              <a:rPr lang="en-US" sz="2600" dirty="0">
                <a:solidFill>
                  <a:schemeClr val="tx1"/>
                </a:solidFill>
                <a:latin typeface="Arial" panose="020B0604020202020204" pitchFamily="34" charset="0"/>
                <a:cs typeface="Arial" panose="020B0604020202020204" pitchFamily="34" charset="0"/>
              </a:rPr>
              <a:t>In some limited cases, exceptions to the rule may be granted by the Department.  However, such exceptions will not be considered until after grant awards are made, and applicants must not assume that an exception would be granted. </a:t>
            </a:r>
          </a:p>
          <a:p>
            <a:pPr marL="274320" indent="0" eaLnBrk="1" hangingPunct="1">
              <a:buFont typeface="Wingdings" charset="2"/>
              <a:buNone/>
              <a:defRPr/>
            </a:pPr>
            <a:endParaRPr lang="en-US" dirty="0"/>
          </a:p>
          <a:p>
            <a:pPr eaLnBrk="1" hangingPunct="1">
              <a:defRPr/>
            </a:pPr>
            <a:endParaRPr lang="en-US" dirty="0"/>
          </a:p>
          <a:p>
            <a:pPr marL="274320" indent="0" eaLnBrk="1" hangingPunct="1">
              <a:buFont typeface="Wingdings" charset="2"/>
              <a:buNone/>
              <a:defRPr/>
            </a:pPr>
            <a:endParaRPr lang="en-US" dirty="0"/>
          </a:p>
        </p:txBody>
      </p:sp>
      <p:sp>
        <p:nvSpPr>
          <p:cNvPr id="35844" name="Slide Number Placeholder 4">
            <a:extLst>
              <a:ext uri="{FF2B5EF4-FFF2-40B4-BE49-F238E27FC236}">
                <a16:creationId xmlns:a16="http://schemas.microsoft.com/office/drawing/2014/main" id="{34EE4234-E5DA-4BB7-A847-46B693C3BF2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91AE26C-A35E-4D59-9EE2-A15AC3BC8D09}" type="slidenum">
              <a:rPr lang="en-US" altLang="en-US" smtClean="0">
                <a:solidFill>
                  <a:srgbClr val="666666"/>
                </a:solidFill>
              </a:rPr>
              <a:pPr fontAlgn="base">
                <a:spcBef>
                  <a:spcPct val="0"/>
                </a:spcBef>
                <a:spcAft>
                  <a:spcPct val="0"/>
                </a:spcAft>
              </a:pPr>
              <a:t>16</a:t>
            </a:fld>
            <a:endParaRPr lang="en-US" altLang="en-US">
              <a:solidFill>
                <a:srgbClr val="6666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F1EE-DC37-4A8B-8E8A-1D06DA9C86CF}"/>
              </a:ext>
            </a:extLst>
          </p:cNvPr>
          <p:cNvSpPr>
            <a:spLocks noGrp="1"/>
          </p:cNvSpPr>
          <p:nvPr>
            <p:ph type="title"/>
          </p:nvPr>
        </p:nvSpPr>
        <p:spPr>
          <a:xfrm>
            <a:off x="457200" y="228600"/>
            <a:ext cx="8229600" cy="1085850"/>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Reporting Requirements: final evaluation report</a:t>
            </a:r>
          </a:p>
        </p:txBody>
      </p:sp>
      <p:sp>
        <p:nvSpPr>
          <p:cNvPr id="3" name="Content Placeholder 2">
            <a:extLst>
              <a:ext uri="{FF2B5EF4-FFF2-40B4-BE49-F238E27FC236}">
                <a16:creationId xmlns:a16="http://schemas.microsoft.com/office/drawing/2014/main" id="{6CE4FB41-0F89-44DC-A27B-1056116A3C0A}"/>
              </a:ext>
            </a:extLst>
          </p:cNvPr>
          <p:cNvSpPr>
            <a:spLocks noGrp="1"/>
          </p:cNvSpPr>
          <p:nvPr>
            <p:ph idx="1"/>
          </p:nvPr>
        </p:nvSpPr>
        <p:spPr>
          <a:xfrm>
            <a:off x="457200" y="1524000"/>
            <a:ext cx="8229600" cy="4221163"/>
          </a:xfrm>
        </p:spPr>
        <p:txBody>
          <a:bodyPr/>
          <a:lstStyle/>
          <a:p>
            <a:pPr eaLnBrk="1" hangingPunct="1">
              <a:defRPr/>
            </a:pPr>
            <a:endParaRPr lang="en-US" dirty="0"/>
          </a:p>
          <a:p>
            <a:pPr eaLnBrk="1" hangingPunct="1">
              <a:buClr>
                <a:srgbClr val="0070C0"/>
              </a:buClr>
              <a:defRPr/>
            </a:pPr>
            <a:r>
              <a:rPr lang="en-US" sz="2600" dirty="0">
                <a:latin typeface="Arial" panose="020B0604020202020204" pitchFamily="34" charset="0"/>
                <a:cs typeface="Arial" panose="020B0604020202020204" pitchFamily="34" charset="0"/>
              </a:rPr>
              <a:t>An EIR grantee’s final evaluation report is one of the specific deliverables that must be made publicly available.</a:t>
            </a:r>
          </a:p>
          <a:p>
            <a:pPr eaLnBrk="1" hangingPunct="1">
              <a:buClr>
                <a:srgbClr val="0070C0"/>
              </a:buClr>
              <a:defRPr/>
            </a:pPr>
            <a:r>
              <a:rPr lang="en-US" sz="2600" dirty="0">
                <a:latin typeface="Arial" panose="020B0604020202020204" pitchFamily="34" charset="0"/>
                <a:cs typeface="Arial" panose="020B0604020202020204" pitchFamily="34" charset="0"/>
              </a:rPr>
              <a:t>EIR grantees are encouraged to submit evaluation reports to the Educational Resources Information Center (ERIC): </a:t>
            </a:r>
            <a:r>
              <a:rPr lang="en-US" sz="2600" dirty="0">
                <a:latin typeface="Arial" panose="020B0604020202020204" pitchFamily="34" charset="0"/>
                <a:cs typeface="Arial" panose="020B0604020202020204" pitchFamily="34" charset="0"/>
                <a:hlinkClick r:id="rId3"/>
              </a:rPr>
              <a:t>http://eric.ed.gov</a:t>
            </a:r>
            <a:endParaRPr lang="en-US" sz="2600" dirty="0">
              <a:latin typeface="Arial" panose="020B0604020202020204" pitchFamily="34" charset="0"/>
              <a:cs typeface="Arial" panose="020B0604020202020204" pitchFamily="34" charset="0"/>
            </a:endParaRPr>
          </a:p>
          <a:p>
            <a:pPr marL="274320" indent="0" algn="ctr" eaLnBrk="1" hangingPunct="1">
              <a:buFont typeface="Wingdings" charset="2"/>
              <a:buNone/>
              <a:defRPr/>
            </a:pPr>
            <a:endParaRPr lang="en-US" dirty="0"/>
          </a:p>
          <a:p>
            <a:pPr eaLnBrk="1" hangingPunct="1">
              <a:defRPr/>
            </a:pPr>
            <a:endParaRPr lang="en-US" dirty="0"/>
          </a:p>
        </p:txBody>
      </p:sp>
      <p:sp>
        <p:nvSpPr>
          <p:cNvPr id="37892" name="Slide Number Placeholder 4">
            <a:extLst>
              <a:ext uri="{FF2B5EF4-FFF2-40B4-BE49-F238E27FC236}">
                <a16:creationId xmlns:a16="http://schemas.microsoft.com/office/drawing/2014/main" id="{DB174D9F-2A47-4C8F-A08D-E5980F44A15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E95AF5A-32F7-45BA-B5CE-B37405F80B29}" type="slidenum">
              <a:rPr lang="en-US" altLang="en-US" smtClean="0">
                <a:solidFill>
                  <a:srgbClr val="666666"/>
                </a:solidFill>
              </a:rPr>
              <a:pPr fontAlgn="base">
                <a:spcBef>
                  <a:spcPct val="0"/>
                </a:spcBef>
                <a:spcAft>
                  <a:spcPct val="0"/>
                </a:spcAft>
              </a:pPr>
              <a:t>17</a:t>
            </a:fld>
            <a:endParaRPr lang="en-US" altLang="en-US">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369B-F60C-46C8-8D2E-F21665F53BA4}"/>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Reporting Requirements: Performance measures</a:t>
            </a:r>
          </a:p>
        </p:txBody>
      </p:sp>
      <p:sp>
        <p:nvSpPr>
          <p:cNvPr id="3" name="Content Placeholder 2">
            <a:extLst>
              <a:ext uri="{FF2B5EF4-FFF2-40B4-BE49-F238E27FC236}">
                <a16:creationId xmlns:a16="http://schemas.microsoft.com/office/drawing/2014/main" id="{A6A0BA0E-B1E4-4380-9D41-231FAE0B2F57}"/>
              </a:ext>
            </a:extLst>
          </p:cNvPr>
          <p:cNvSpPr>
            <a:spLocks noGrp="1"/>
          </p:cNvSpPr>
          <p:nvPr>
            <p:ph idx="1"/>
          </p:nvPr>
        </p:nvSpPr>
        <p:spPr>
          <a:xfrm>
            <a:off x="457200" y="1589088"/>
            <a:ext cx="8229600" cy="4075112"/>
          </a:xfrm>
        </p:spPr>
        <p:txBody>
          <a:bodyPr/>
          <a:lstStyle/>
          <a:p>
            <a:pPr marL="274320" indent="0" eaLnBrk="1" hangingPunct="1">
              <a:buFont typeface="Wingdings" charset="2"/>
              <a:buNone/>
              <a:defRPr/>
            </a:pPr>
            <a:r>
              <a:rPr lang="en-US" sz="2600" dirty="0">
                <a:solidFill>
                  <a:schemeClr val="tx1"/>
                </a:solidFill>
                <a:latin typeface="Arial" panose="020B0604020202020204" pitchFamily="34" charset="0"/>
                <a:cs typeface="Arial" panose="020B0604020202020204" pitchFamily="34" charset="0"/>
              </a:rPr>
              <a:t>There are two sets of performance measures for which grantees must establish annual and cumulative targets and report on annually:</a:t>
            </a:r>
          </a:p>
          <a:p>
            <a:pPr marL="274320" indent="0" eaLnBrk="1" hangingPunct="1">
              <a:buFont typeface="Wingdings" charset="2"/>
              <a:buNone/>
              <a:defRPr/>
            </a:pPr>
            <a:endParaRPr lang="en-US" sz="2600" dirty="0">
              <a:solidFill>
                <a:schemeClr val="tx1"/>
              </a:solidFill>
              <a:latin typeface="Arial" panose="020B0604020202020204" pitchFamily="34" charset="0"/>
              <a:cs typeface="Arial" panose="020B0604020202020204" pitchFamily="34" charset="0"/>
            </a:endParaRPr>
          </a:p>
          <a:p>
            <a:pPr marL="731520" indent="-457200" eaLnBrk="1" hangingPunct="1">
              <a:buClr>
                <a:srgbClr val="0070C0"/>
              </a:buClr>
              <a:buFont typeface="+mj-lt"/>
              <a:buAutoNum type="arabicPeriod"/>
              <a:defRPr/>
            </a:pPr>
            <a:r>
              <a:rPr lang="en-US" sz="2600" dirty="0">
                <a:solidFill>
                  <a:schemeClr val="tx1"/>
                </a:solidFill>
                <a:latin typeface="Arial" panose="020B0604020202020204" pitchFamily="34" charset="0"/>
                <a:cs typeface="Arial" panose="020B0604020202020204" pitchFamily="34" charset="0"/>
              </a:rPr>
              <a:t>EIR Program Performance Measures (Annual and Cumulative)</a:t>
            </a:r>
          </a:p>
          <a:p>
            <a:pPr marL="731520" indent="-457200" eaLnBrk="1" hangingPunct="1">
              <a:buClr>
                <a:srgbClr val="0070C0"/>
              </a:buClr>
              <a:buFont typeface="+mj-lt"/>
              <a:buAutoNum type="arabicPeriod"/>
              <a:defRPr/>
            </a:pPr>
            <a:r>
              <a:rPr lang="en-US" sz="2600" dirty="0">
                <a:solidFill>
                  <a:schemeClr val="tx1"/>
                </a:solidFill>
                <a:latin typeface="Arial" panose="020B0604020202020204" pitchFamily="34" charset="0"/>
                <a:cs typeface="Arial" panose="020B0604020202020204" pitchFamily="34" charset="0"/>
              </a:rPr>
              <a:t>Project-Specific Performance Measures</a:t>
            </a:r>
          </a:p>
          <a:p>
            <a:pPr marL="1280160" lvl="1" indent="-457200" eaLnBrk="1" hangingPunct="1">
              <a:buClr>
                <a:srgbClr val="0070C0"/>
              </a:buClr>
              <a:buFont typeface="Arial" panose="020B0604020202020204" pitchFamily="34" charset="0"/>
              <a:buChar char="•"/>
              <a:defRPr/>
            </a:pPr>
            <a:r>
              <a:rPr lang="en-US" sz="2600" dirty="0">
                <a:solidFill>
                  <a:schemeClr val="tx1"/>
                </a:solidFill>
                <a:latin typeface="Arial" panose="020B0604020202020204" pitchFamily="34" charset="0"/>
                <a:cs typeface="Arial" panose="020B0604020202020204" pitchFamily="34" charset="0"/>
              </a:rPr>
              <a:t>Established by grantee to track and report </a:t>
            </a:r>
          </a:p>
          <a:p>
            <a:pPr marL="274320" indent="0" eaLnBrk="1" hangingPunct="1">
              <a:buFont typeface="Wingdings" charset="2"/>
              <a:buNone/>
              <a:defRPr/>
            </a:pPr>
            <a:endParaRPr lang="en-US" dirty="0"/>
          </a:p>
        </p:txBody>
      </p:sp>
      <p:sp>
        <p:nvSpPr>
          <p:cNvPr id="39940" name="Slide Number Placeholder 4">
            <a:extLst>
              <a:ext uri="{FF2B5EF4-FFF2-40B4-BE49-F238E27FC236}">
                <a16:creationId xmlns:a16="http://schemas.microsoft.com/office/drawing/2014/main" id="{7340114F-C720-40CD-B9B8-C959D7CEB58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B4EFFA3-8FE1-420E-B389-4811D5B666D8}" type="slidenum">
              <a:rPr lang="en-US" altLang="en-US" smtClean="0">
                <a:solidFill>
                  <a:srgbClr val="666666"/>
                </a:solidFill>
              </a:rPr>
              <a:pPr fontAlgn="base">
                <a:spcBef>
                  <a:spcPct val="0"/>
                </a:spcBef>
                <a:spcAft>
                  <a:spcPct val="0"/>
                </a:spcAft>
              </a:pPr>
              <a:t>18</a:t>
            </a:fld>
            <a:endParaRPr lang="en-US" altLang="en-US">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EB26-649D-49E3-9C14-46E0B5A8B1EB}"/>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Performance measures</a:t>
            </a:r>
          </a:p>
        </p:txBody>
      </p:sp>
      <p:sp>
        <p:nvSpPr>
          <p:cNvPr id="41987" name="Content Placeholder 2">
            <a:extLst>
              <a:ext uri="{FF2B5EF4-FFF2-40B4-BE49-F238E27FC236}">
                <a16:creationId xmlns:a16="http://schemas.microsoft.com/office/drawing/2014/main" id="{31FD1B90-D886-43C4-BB25-C42B52F29ABA}"/>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Clr>
                <a:srgbClr val="0070C0"/>
              </a:buClr>
              <a:buFont typeface="Wingdings" panose="05000000000000000000" pitchFamily="2" charset="2"/>
              <a:buChar char="§"/>
            </a:pPr>
            <a:r>
              <a:rPr lang="en-US" altLang="en-US" sz="2600" u="sng">
                <a:latin typeface="Arial" panose="020B0604020202020204" pitchFamily="34" charset="0"/>
                <a:cs typeface="Arial" panose="020B0604020202020204" pitchFamily="34" charset="0"/>
              </a:rPr>
              <a:t>Performance measure</a:t>
            </a:r>
            <a:r>
              <a:rPr lang="en-US" altLang="en-US" sz="2600">
                <a:latin typeface="Arial" panose="020B0604020202020204" pitchFamily="34" charset="0"/>
                <a:cs typeface="Arial" panose="020B0604020202020204" pitchFamily="34" charset="0"/>
              </a:rPr>
              <a:t> means any quantitative indicator, statistic, or metric used to gauge program or project performance.</a:t>
            </a:r>
          </a:p>
          <a:p>
            <a:pPr marL="547688" indent="-273050" eaLnBrk="1" hangingPunct="1">
              <a:buClr>
                <a:srgbClr val="0070C0"/>
              </a:buClr>
              <a:buFont typeface="Wingdings" panose="05000000000000000000" pitchFamily="2" charset="2"/>
              <a:buChar char="§"/>
            </a:pPr>
            <a:r>
              <a:rPr lang="en-US" altLang="en-US" sz="2600" u="sng">
                <a:latin typeface="Arial" panose="020B0604020202020204" pitchFamily="34" charset="0"/>
                <a:cs typeface="Arial" panose="020B0604020202020204" pitchFamily="34" charset="0"/>
              </a:rPr>
              <a:t>Performance target</a:t>
            </a:r>
            <a:r>
              <a:rPr lang="en-US" altLang="en-US" sz="2600">
                <a:latin typeface="Arial" panose="020B0604020202020204" pitchFamily="34" charset="0"/>
                <a:cs typeface="Arial" panose="020B0604020202020204" pitchFamily="34" charset="0"/>
              </a:rPr>
              <a:t> means a level of performance that an applicant would seek to meet during the course of a project or as a result of a project.</a:t>
            </a:r>
          </a:p>
          <a:p>
            <a:pPr marL="547688" indent="-273050" eaLnBrk="1" hangingPunct="1">
              <a:buFont typeface="Wingdings" panose="05000000000000000000" pitchFamily="2" charset="2"/>
              <a:buChar char="§"/>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1988" name="Slide Number Placeholder 4">
            <a:extLst>
              <a:ext uri="{FF2B5EF4-FFF2-40B4-BE49-F238E27FC236}">
                <a16:creationId xmlns:a16="http://schemas.microsoft.com/office/drawing/2014/main" id="{DB218A0F-B0C7-4693-86DA-3643B4D953E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C103A901-6F52-41EB-B08E-33357F2278BB}" type="slidenum">
              <a:rPr lang="en-US" altLang="en-US" smtClean="0">
                <a:solidFill>
                  <a:srgbClr val="666666"/>
                </a:solidFill>
              </a:rPr>
              <a:pPr fontAlgn="base">
                <a:spcBef>
                  <a:spcPct val="0"/>
                </a:spcBef>
                <a:spcAft>
                  <a:spcPct val="0"/>
                </a:spcAft>
              </a:pPr>
              <a:t>19</a:t>
            </a:fld>
            <a:endParaRPr lang="en-US" altLang="en-US">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C714-3C46-4B7B-819F-234D59B2E75F}"/>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Topics to Be covered in this INFORMATIONAL PowerPoint:</a:t>
            </a:r>
          </a:p>
        </p:txBody>
      </p:sp>
      <p:sp>
        <p:nvSpPr>
          <p:cNvPr id="8195" name="Content Placeholder 2">
            <a:extLst>
              <a:ext uri="{FF2B5EF4-FFF2-40B4-BE49-F238E27FC236}">
                <a16:creationId xmlns:a16="http://schemas.microsoft.com/office/drawing/2014/main" id="{4399034D-9E3F-42D5-8240-08F078644C7D}"/>
              </a:ext>
            </a:extLst>
          </p:cNvPr>
          <p:cNvSpPr>
            <a:spLocks noGrp="1" noChangeArrowheads="1"/>
          </p:cNvSpPr>
          <p:nvPr>
            <p:ph idx="1"/>
          </p:nvPr>
        </p:nvSpPr>
        <p:spPr bwMode="auto">
          <a:xfrm>
            <a:off x="457200" y="1676400"/>
            <a:ext cx="8229600" cy="4068763"/>
          </a:xfrm>
        </p:spPr>
        <p:txBody>
          <a:bodyPr wrap="square" lIns="91440" tIns="45720" rIns="91440" bIns="45720" numCol="1" anchor="t" anchorCtr="0" compatLnSpc="1">
            <a:prstTxWarp prst="textNoShape">
              <a:avLst/>
            </a:prstTxWarp>
          </a:bodyPr>
          <a:lstStyle/>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Serving K-12 Students</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High-Need Students</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Funding Category</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Cost Principles</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Matching Requirements</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Independent Evaluation</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Open Licensing Rule</a:t>
            </a:r>
          </a:p>
          <a:p>
            <a:pPr marL="617538"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Reporting Requirements</a:t>
            </a:r>
          </a:p>
          <a:p>
            <a:pPr marL="1147763" lvl="1"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Evaluation</a:t>
            </a:r>
          </a:p>
          <a:p>
            <a:pPr marL="1147763" lvl="1"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EIR Program Performance Measures </a:t>
            </a:r>
          </a:p>
          <a:p>
            <a:pPr marL="1147763" lvl="1" indent="-342900" eaLnBrk="1" hangingPunct="1">
              <a:buClr>
                <a:srgbClr val="0070C0"/>
              </a:buClr>
              <a:buFont typeface="Wingdings" panose="05000000000000000000" pitchFamily="2" charset="2"/>
              <a:buChar char="§"/>
              <a:defRPr/>
            </a:pPr>
            <a:r>
              <a:rPr lang="en-US" altLang="en-US" sz="2200" dirty="0">
                <a:latin typeface="Arial" panose="020B0604020202020204" pitchFamily="34" charset="0"/>
                <a:ea typeface="Tw Cen MT" panose="020B0602020104020603" pitchFamily="34" charset="0"/>
                <a:cs typeface="Arial" panose="020B0604020202020204" pitchFamily="34" charset="0"/>
              </a:rPr>
              <a:t>Project Performance Measures </a:t>
            </a:r>
          </a:p>
          <a:p>
            <a:pPr marL="547688" indent="-273050" eaLnBrk="1" hangingPunct="1">
              <a:buFont typeface="Wingdings" panose="05000000000000000000" pitchFamily="2" charset="2"/>
              <a:buChar char="§"/>
              <a:defRPr/>
            </a:pPr>
            <a:endParaRPr lang="en-US" altLang="en-US" dirty="0">
              <a:latin typeface="Tw Cen MT" panose="020B0602020104020603" pitchFamily="34" charset="0"/>
              <a:ea typeface="Tw Cen MT" panose="020B0602020104020603" pitchFamily="34" charset="0"/>
              <a:cs typeface="Tw Cen MT" panose="020B0602020104020603" pitchFamily="34" charset="0"/>
            </a:endParaRPr>
          </a:p>
          <a:p>
            <a:pPr marL="547688" indent="-273050" eaLnBrk="1" hangingPunct="1">
              <a:buFont typeface="Wingdings" panose="05000000000000000000" pitchFamily="2" charset="2"/>
              <a:buChar char="§"/>
              <a:defRPr/>
            </a:pPr>
            <a:endParaRPr lang="en-US" altLang="en-US" dirty="0">
              <a:latin typeface="Tw Cen MT" panose="020B0602020104020603" pitchFamily="34" charset="0"/>
              <a:ea typeface="Tw Cen MT" panose="020B0602020104020603" pitchFamily="34" charset="0"/>
              <a:cs typeface="Tw Cen MT" panose="020B0602020104020603" pitchFamily="34" charset="0"/>
            </a:endParaRPr>
          </a:p>
          <a:p>
            <a:pPr marL="547688" indent="-273050" eaLnBrk="1" hangingPunct="1">
              <a:buFont typeface="Wingdings" panose="05000000000000000000" pitchFamily="2" charset="2"/>
              <a:buChar char="§"/>
              <a:defRPr/>
            </a:pPr>
            <a:endParaRPr lang="en-US" altLang="en-US" dirty="0">
              <a:latin typeface="Tw Cen MT" panose="020B0602020104020603" pitchFamily="34" charset="0"/>
              <a:ea typeface="Tw Cen MT" panose="020B0602020104020603" pitchFamily="34" charset="0"/>
              <a:cs typeface="Tw Cen MT" panose="020B0602020104020603" pitchFamily="34" charset="0"/>
            </a:endParaRPr>
          </a:p>
        </p:txBody>
      </p:sp>
      <p:sp>
        <p:nvSpPr>
          <p:cNvPr id="8196" name="Slide Number Placeholder 4">
            <a:extLst>
              <a:ext uri="{FF2B5EF4-FFF2-40B4-BE49-F238E27FC236}">
                <a16:creationId xmlns:a16="http://schemas.microsoft.com/office/drawing/2014/main" id="{A4030F76-A0C3-41D3-B447-F7AF7591C37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70E3656-0202-4060-9261-AA1E4E878C15}" type="slidenum">
              <a:rPr lang="en-US" altLang="en-US" smtClean="0">
                <a:solidFill>
                  <a:srgbClr val="666666"/>
                </a:solidFill>
              </a:rPr>
              <a:pPr fontAlgn="base">
                <a:spcBef>
                  <a:spcPct val="0"/>
                </a:spcBef>
                <a:spcAft>
                  <a:spcPct val="0"/>
                </a:spcAft>
              </a:pPr>
              <a:t>2</a:t>
            </a:fld>
            <a:endParaRPr lang="en-US" altLang="en-US">
              <a:solidFill>
                <a:srgbClr val="6666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5936-80A4-4DF6-9036-74873DDD1A60}"/>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Project performance measures</a:t>
            </a:r>
          </a:p>
        </p:txBody>
      </p:sp>
      <p:sp>
        <p:nvSpPr>
          <p:cNvPr id="44035" name="Content Placeholder 2">
            <a:extLst>
              <a:ext uri="{FF2B5EF4-FFF2-40B4-BE49-F238E27FC236}">
                <a16:creationId xmlns:a16="http://schemas.microsoft.com/office/drawing/2014/main" id="{960106C4-9C09-470E-B8C5-4F5CAC18CF5F}"/>
              </a:ext>
            </a:extLst>
          </p:cNvPr>
          <p:cNvSpPr>
            <a:spLocks noGrp="1" noChangeArrowheads="1"/>
          </p:cNvSpPr>
          <p:nvPr>
            <p:ph idx="1"/>
          </p:nvPr>
        </p:nvSpPr>
        <p:spPr bwMode="auto">
          <a:xfrm>
            <a:off x="152400" y="968375"/>
            <a:ext cx="8763000"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Clr>
                <a:srgbClr val="0070C0"/>
              </a:buClr>
              <a:buFont typeface="Wingdings" panose="05000000000000000000" pitchFamily="2" charset="2"/>
              <a:buChar char="§"/>
            </a:pPr>
            <a:r>
              <a:rPr lang="en-US" altLang="en-US" sz="2200">
                <a:latin typeface="Arial" panose="020B0604020202020204" pitchFamily="34" charset="0"/>
                <a:ea typeface="Tw Cen MT" panose="020B0602020104020603" pitchFamily="34" charset="0"/>
                <a:cs typeface="Arial" panose="020B0604020202020204" pitchFamily="34" charset="0"/>
              </a:rPr>
              <a:t>All EIR applicants are required to complete and submit the Performance Objectives and Performance Measures form for their project measures.</a:t>
            </a:r>
          </a:p>
          <a:p>
            <a:pPr marL="547688" indent="-273050" eaLnBrk="1" hangingPunct="1">
              <a:buFont typeface="Wingdings" panose="05000000000000000000" pitchFamily="2" charset="2"/>
              <a:buChar char="§"/>
            </a:pPr>
            <a:endParaRPr lang="en-US" altLang="en-US">
              <a:latin typeface="Tw Cen MT" panose="020B0602020104020603" pitchFamily="34" charset="0"/>
              <a:ea typeface="Tw Cen MT" panose="020B0602020104020603" pitchFamily="34" charset="0"/>
              <a:cs typeface="Arial" panose="020B0604020202020204" pitchFamily="34" charset="0"/>
            </a:endParaRPr>
          </a:p>
        </p:txBody>
      </p:sp>
      <p:sp>
        <p:nvSpPr>
          <p:cNvPr id="44036" name="Slide Number Placeholder 4">
            <a:extLst>
              <a:ext uri="{FF2B5EF4-FFF2-40B4-BE49-F238E27FC236}">
                <a16:creationId xmlns:a16="http://schemas.microsoft.com/office/drawing/2014/main" id="{929914FD-32A0-45A8-BC1F-B3E85289A44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25C8CFBB-6425-486F-9143-695D5E9F7704}" type="slidenum">
              <a:rPr lang="en-US" altLang="en-US" smtClean="0">
                <a:solidFill>
                  <a:srgbClr val="666666"/>
                </a:solidFill>
              </a:rPr>
              <a:pPr fontAlgn="base">
                <a:spcBef>
                  <a:spcPct val="0"/>
                </a:spcBef>
                <a:spcAft>
                  <a:spcPct val="0"/>
                </a:spcAft>
              </a:pPr>
              <a:t>20</a:t>
            </a:fld>
            <a:endParaRPr lang="en-US" altLang="en-US">
              <a:solidFill>
                <a:srgbClr val="666666"/>
              </a:solidFill>
            </a:endParaRPr>
          </a:p>
        </p:txBody>
      </p:sp>
      <p:pic>
        <p:nvPicPr>
          <p:cNvPr id="44037" name="Picture 2" descr="C:\Users\Kelly.Terpak\Desktop\pm.PNG">
            <a:extLst>
              <a:ext uri="{FF2B5EF4-FFF2-40B4-BE49-F238E27FC236}">
                <a16:creationId xmlns:a16="http://schemas.microsoft.com/office/drawing/2014/main" id="{7B18B236-D460-4D38-83A2-D59DD4719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2579688"/>
            <a:ext cx="8248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3706-F865-4079-9E36-05559784C4B1}"/>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EIR Program Performance Measures</a:t>
            </a:r>
          </a:p>
        </p:txBody>
      </p:sp>
      <p:sp>
        <p:nvSpPr>
          <p:cNvPr id="3" name="Content Placeholder 2">
            <a:extLst>
              <a:ext uri="{FF2B5EF4-FFF2-40B4-BE49-F238E27FC236}">
                <a16:creationId xmlns:a16="http://schemas.microsoft.com/office/drawing/2014/main" id="{2A703EF8-4D53-4A1B-BD16-1EB85B92AAC5}"/>
              </a:ext>
            </a:extLst>
          </p:cNvPr>
          <p:cNvSpPr>
            <a:spLocks noGrp="1"/>
          </p:cNvSpPr>
          <p:nvPr>
            <p:ph idx="1"/>
          </p:nvPr>
        </p:nvSpPr>
        <p:spPr>
          <a:xfrm>
            <a:off x="457200" y="1447800"/>
            <a:ext cx="8229600" cy="4641850"/>
          </a:xfrm>
        </p:spPr>
        <p:txBody>
          <a:bodyPr/>
          <a:lstStyle/>
          <a:p>
            <a:pPr eaLnBrk="1" hangingPunct="1">
              <a:buClr>
                <a:srgbClr val="0070C0"/>
              </a:buClr>
              <a:defRPr/>
            </a:pPr>
            <a:r>
              <a:rPr lang="en-US" sz="2200" dirty="0">
                <a:latin typeface="Arial" panose="020B0604020202020204" pitchFamily="34" charset="0"/>
                <a:cs typeface="Arial" panose="020B0604020202020204" pitchFamily="34" charset="0"/>
              </a:rPr>
              <a:t>The program performance measures are used by EIR to measure the progress of the EIR program as a whole.  Consequently, EIR will pool data collected from all of its grantees.</a:t>
            </a:r>
          </a:p>
          <a:p>
            <a:pPr eaLnBrk="1" hangingPunct="1">
              <a:buClr>
                <a:srgbClr val="0070C0"/>
              </a:buClr>
              <a:defRPr/>
            </a:pPr>
            <a:r>
              <a:rPr lang="en-US" sz="2200" dirty="0">
                <a:latin typeface="Arial" panose="020B0604020202020204" pitchFamily="34" charset="0"/>
                <a:cs typeface="Arial" panose="020B0604020202020204" pitchFamily="34" charset="0"/>
              </a:rPr>
              <a:t>Please consult the Notice Inviting Applications for the list of program performance measures that applies to you.</a:t>
            </a:r>
          </a:p>
          <a:p>
            <a:pPr eaLnBrk="1" hangingPunct="1">
              <a:buClr>
                <a:srgbClr val="0070C0"/>
              </a:buClr>
              <a:defRPr/>
            </a:pPr>
            <a:r>
              <a:rPr lang="en-US" sz="2200" dirty="0">
                <a:latin typeface="Arial" panose="020B0604020202020204" pitchFamily="34" charset="0"/>
                <a:cs typeface="Arial" panose="020B0604020202020204" pitchFamily="34" charset="0"/>
              </a:rPr>
              <a:t>The Program Performance Measures are slightly different for each EIR competitions: i.e. Early-phase and Mid-phase.</a:t>
            </a:r>
          </a:p>
          <a:p>
            <a:pPr eaLnBrk="1" hangingPunct="1">
              <a:buClr>
                <a:srgbClr val="0070C0"/>
              </a:buClr>
              <a:defRPr/>
            </a:pPr>
            <a:r>
              <a:rPr lang="en-US" sz="2200" dirty="0">
                <a:latin typeface="Arial" panose="020B0604020202020204" pitchFamily="34" charset="0"/>
                <a:cs typeface="Arial" panose="020B0604020202020204" pitchFamily="34" charset="0"/>
              </a:rPr>
              <a:t>For several of these measures, you will have to establish targets in your application, and if you receive a grant, you will have to collect data and report on these measures in your annual and final performance reports.</a:t>
            </a:r>
          </a:p>
          <a:p>
            <a:pPr marL="274320" indent="0" eaLnBrk="1" hangingPunct="1">
              <a:buFont typeface="Wingdings" charset="2"/>
              <a:buNone/>
              <a:defRPr/>
            </a:pPr>
            <a:endParaRPr lang="en-US" dirty="0"/>
          </a:p>
        </p:txBody>
      </p:sp>
      <p:sp>
        <p:nvSpPr>
          <p:cNvPr id="46084" name="Slide Number Placeholder 4">
            <a:extLst>
              <a:ext uri="{FF2B5EF4-FFF2-40B4-BE49-F238E27FC236}">
                <a16:creationId xmlns:a16="http://schemas.microsoft.com/office/drawing/2014/main" id="{1B9DCA26-3D39-46F4-88AD-71EE6EB87F8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73DEB65A-CDB9-419D-A67B-96C2A0664D3D}" type="slidenum">
              <a:rPr lang="en-US" altLang="en-US" smtClean="0">
                <a:solidFill>
                  <a:srgbClr val="666666"/>
                </a:solidFill>
              </a:rPr>
              <a:pPr fontAlgn="base">
                <a:spcBef>
                  <a:spcPct val="0"/>
                </a:spcBef>
                <a:spcAft>
                  <a:spcPct val="0"/>
                </a:spcAft>
              </a:pPr>
              <a:t>21</a:t>
            </a:fld>
            <a:endParaRPr lang="en-US" altLang="en-US">
              <a:solidFill>
                <a:srgbClr val="66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BB9F-3721-4CD2-9A94-F0C85B6591A9}"/>
              </a:ext>
            </a:extLst>
          </p:cNvPr>
          <p:cNvSpPr>
            <a:spLocks noGrp="1"/>
          </p:cNvSpPr>
          <p:nvPr>
            <p:ph type="title"/>
          </p:nvPr>
        </p:nvSpPr>
        <p:spPr>
          <a:xfrm>
            <a:off x="223838" y="76200"/>
            <a:ext cx="88392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Logic Model, Evaluation and Reporting</a:t>
            </a:r>
          </a:p>
        </p:txBody>
      </p:sp>
      <p:sp>
        <p:nvSpPr>
          <p:cNvPr id="48131" name="Slide Number Placeholder 4">
            <a:extLst>
              <a:ext uri="{FF2B5EF4-FFF2-40B4-BE49-F238E27FC236}">
                <a16:creationId xmlns:a16="http://schemas.microsoft.com/office/drawing/2014/main" id="{2B6F4CE4-035F-4E85-A6C8-4FF3F34B0E1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B115BB39-F4FD-4C0B-A954-2B07FCA6E64A}" type="slidenum">
              <a:rPr lang="en-US" altLang="en-US" smtClean="0">
                <a:solidFill>
                  <a:srgbClr val="666666"/>
                </a:solidFill>
              </a:rPr>
              <a:pPr fontAlgn="base">
                <a:spcBef>
                  <a:spcPct val="0"/>
                </a:spcBef>
                <a:spcAft>
                  <a:spcPct val="0"/>
                </a:spcAft>
              </a:pPr>
              <a:t>22</a:t>
            </a:fld>
            <a:endParaRPr lang="en-US" altLang="en-US">
              <a:solidFill>
                <a:srgbClr val="666666"/>
              </a:solidFill>
            </a:endParaRPr>
          </a:p>
        </p:txBody>
      </p:sp>
      <p:pic>
        <p:nvPicPr>
          <p:cNvPr id="48132" name="Content Placeholder 9">
            <a:extLst>
              <a:ext uri="{FF2B5EF4-FFF2-40B4-BE49-F238E27FC236}">
                <a16:creationId xmlns:a16="http://schemas.microsoft.com/office/drawing/2014/main" id="{5744E20D-69E1-4DDB-AA42-9A8A25BC3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233488"/>
            <a:ext cx="851535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6B27-537C-4A64-9BFC-F536ED3DEF56}"/>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Reporting Resources</a:t>
            </a:r>
          </a:p>
        </p:txBody>
      </p:sp>
      <p:sp>
        <p:nvSpPr>
          <p:cNvPr id="4" name="Text Placeholder 3">
            <a:extLst>
              <a:ext uri="{FF2B5EF4-FFF2-40B4-BE49-F238E27FC236}">
                <a16:creationId xmlns:a16="http://schemas.microsoft.com/office/drawing/2014/main" id="{F86F3B9E-E225-4EED-AA35-A482D65B449A}"/>
              </a:ext>
            </a:extLst>
          </p:cNvPr>
          <p:cNvSpPr>
            <a:spLocks noGrp="1"/>
          </p:cNvSpPr>
          <p:nvPr>
            <p:ph type="body" sz="quarter" idx="10"/>
          </p:nvPr>
        </p:nvSpPr>
        <p:spPr>
          <a:xfrm>
            <a:off x="457200" y="1112838"/>
            <a:ext cx="2898775" cy="896937"/>
          </a:xfrm>
        </p:spPr>
        <p:txBody>
          <a:bodyPr/>
          <a:lstStyle/>
          <a:p>
            <a:pPr algn="r" eaLnBrk="1" hangingPunct="1">
              <a:defRPr/>
            </a:pPr>
            <a:r>
              <a:rPr lang="en-US" sz="1800" dirty="0">
                <a:solidFill>
                  <a:srgbClr val="0070C0"/>
                </a:solidFill>
                <a:latin typeface="Arial" panose="020B0604020202020204" pitchFamily="34" charset="0"/>
                <a:cs typeface="Arial" panose="020B0604020202020204" pitchFamily="34" charset="0"/>
              </a:rPr>
              <a:t>Click the embedded document for An EIR resource</a:t>
            </a:r>
          </a:p>
        </p:txBody>
      </p:sp>
      <p:sp>
        <p:nvSpPr>
          <p:cNvPr id="49156" name="Slide Number Placeholder 4">
            <a:extLst>
              <a:ext uri="{FF2B5EF4-FFF2-40B4-BE49-F238E27FC236}">
                <a16:creationId xmlns:a16="http://schemas.microsoft.com/office/drawing/2014/main" id="{8AD2BCBB-5128-4936-8E55-8F3CA1F7ED2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C27250AA-B592-4D84-99D1-2F1BA9BC034A}" type="slidenum">
              <a:rPr lang="en-US" altLang="en-US" smtClean="0">
                <a:solidFill>
                  <a:srgbClr val="666666"/>
                </a:solidFill>
              </a:rPr>
              <a:pPr fontAlgn="base">
                <a:spcBef>
                  <a:spcPct val="0"/>
                </a:spcBef>
                <a:spcAft>
                  <a:spcPct val="0"/>
                </a:spcAft>
              </a:pPr>
              <a:t>23</a:t>
            </a:fld>
            <a:endParaRPr lang="en-US" altLang="en-US">
              <a:solidFill>
                <a:srgbClr val="666666"/>
              </a:solidFill>
            </a:endParaRPr>
          </a:p>
        </p:txBody>
      </p:sp>
      <p:graphicFrame>
        <p:nvGraphicFramePr>
          <p:cNvPr id="49157" name="Object 7">
            <a:extLst>
              <a:ext uri="{FF2B5EF4-FFF2-40B4-BE49-F238E27FC236}">
                <a16:creationId xmlns:a16="http://schemas.microsoft.com/office/drawing/2014/main" id="{C22776D6-8CC1-4B2A-B33F-C390035F625E}"/>
              </a:ext>
            </a:extLst>
          </p:cNvPr>
          <p:cNvGraphicFramePr>
            <a:graphicFrameLocks noChangeAspect="1"/>
          </p:cNvGraphicFramePr>
          <p:nvPr/>
        </p:nvGraphicFramePr>
        <p:xfrm>
          <a:off x="4470400" y="985838"/>
          <a:ext cx="2898775" cy="2173287"/>
        </p:xfrm>
        <a:graphic>
          <a:graphicData uri="http://schemas.openxmlformats.org/presentationml/2006/ole">
            <mc:AlternateContent xmlns:mc="http://schemas.openxmlformats.org/markup-compatibility/2006">
              <mc:Choice xmlns:v="urn:schemas-microsoft-com:vml" Requires="v">
                <p:oleObj spid="_x0000_s49160" name="Acrobat Document" r:id="rId4" imgW="4571803" imgH="3429000" progId="Acrobat.Document.DC">
                  <p:embed/>
                </p:oleObj>
              </mc:Choice>
              <mc:Fallback>
                <p:oleObj name="Acrobat Document" r:id="rId4" imgW="4571803" imgH="3429000" progId="Acrobat.Document.DC">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985838"/>
                        <a:ext cx="289877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Arrow Connector 11">
            <a:extLst>
              <a:ext uri="{FF2B5EF4-FFF2-40B4-BE49-F238E27FC236}">
                <a16:creationId xmlns:a16="http://schemas.microsoft.com/office/drawing/2014/main" id="{319430A8-2177-4D74-A443-7E8BFB2D1AC3}"/>
              </a:ext>
            </a:extLst>
          </p:cNvPr>
          <p:cNvCxnSpPr>
            <a:cxnSpLocks/>
          </p:cNvCxnSpPr>
          <p:nvPr/>
        </p:nvCxnSpPr>
        <p:spPr>
          <a:xfrm>
            <a:off x="3527425" y="1560513"/>
            <a:ext cx="771525"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49159" name="Content Placeholder 5">
            <a:extLst>
              <a:ext uri="{FF2B5EF4-FFF2-40B4-BE49-F238E27FC236}">
                <a16:creationId xmlns:a16="http://schemas.microsoft.com/office/drawing/2014/main" id="{84B64515-4F7B-4393-8C34-A48980266EA5}"/>
              </a:ext>
            </a:extLst>
          </p:cNvPr>
          <p:cNvSpPr>
            <a:spLocks noGrp="1" noChangeArrowheads="1"/>
          </p:cNvSpPr>
          <p:nvPr>
            <p:ph idx="1"/>
          </p:nvPr>
        </p:nvSpPr>
        <p:spPr bwMode="auto">
          <a:xfrm>
            <a:off x="457200" y="3640138"/>
            <a:ext cx="8229600" cy="217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Font typeface="Wingdings" panose="05000000000000000000" pitchFamily="2" charset="2"/>
              <a:buChar char="§"/>
            </a:pPr>
            <a:endParaRPr lang="en-US" altLang="en-US" sz="1800" b="1">
              <a:latin typeface="Calibri" panose="020F0502020204030204" pitchFamily="34" charset="0"/>
              <a:ea typeface="Tw Cen MT" panose="020B0602020104020603" pitchFamily="34" charset="0"/>
              <a:cs typeface="Tw Cen MT" panose="020B0602020104020603" pitchFamily="34" charset="0"/>
              <a:hlinkClick r:id="rId6"/>
            </a:endParaRPr>
          </a:p>
          <a:p>
            <a:pPr marL="547688" indent="-273050" eaLnBrk="1" hangingPunct="1">
              <a:buClr>
                <a:srgbClr val="0070C0"/>
              </a:buClr>
              <a:buFont typeface="Wingdings" panose="05000000000000000000" pitchFamily="2" charset="2"/>
              <a:buChar char="§"/>
            </a:pPr>
            <a:r>
              <a:rPr lang="en-US" altLang="en-US" sz="2200" b="1">
                <a:latin typeface="Calibri" panose="020F0502020204030204" pitchFamily="34" charset="0"/>
                <a:ea typeface="Tw Cen MT" panose="020B0602020104020603" pitchFamily="34" charset="0"/>
                <a:cs typeface="Tw Cen MT" panose="020B0602020104020603" pitchFamily="34" charset="0"/>
                <a:hlinkClick r:id="rId7"/>
              </a:rPr>
              <a:t>Office of Special Education Programs’ Logic Model Website</a:t>
            </a:r>
            <a:endParaRPr lang="en-US" altLang="en-US" sz="2200" b="1">
              <a:latin typeface="Calibri" panose="020F0502020204030204" pitchFamily="34" charset="0"/>
              <a:ea typeface="Tw Cen MT" panose="020B0602020104020603" pitchFamily="34" charset="0"/>
              <a:cs typeface="Tw Cen MT" panose="020B0602020104020603" pitchFamily="34" charset="0"/>
            </a:endParaRPr>
          </a:p>
          <a:p>
            <a:pPr marL="547688" indent="-273050" eaLnBrk="1" hangingPunct="1">
              <a:buClr>
                <a:srgbClr val="0070C0"/>
              </a:buClr>
              <a:buFont typeface="Wingdings" panose="05000000000000000000" pitchFamily="2" charset="2"/>
              <a:buChar char="§"/>
            </a:pPr>
            <a:r>
              <a:rPr lang="en-US" altLang="en-US" sz="2200" b="1">
                <a:latin typeface="Calibri" panose="020F0502020204030204" pitchFamily="34" charset="0"/>
                <a:ea typeface="Tw Cen MT" panose="020B0602020104020603" pitchFamily="34" charset="0"/>
                <a:cs typeface="Tw Cen MT" panose="020B0602020104020603" pitchFamily="34" charset="0"/>
                <a:hlinkClick r:id="rId6"/>
              </a:rPr>
              <a:t>Logic Models as Tools for Developing Performance Measures Powerpoint</a:t>
            </a:r>
            <a:endParaRPr lang="en-US" altLang="en-US" sz="2200" b="1">
              <a:latin typeface="Calibri" panose="020F0502020204030204" pitchFamily="34" charset="0"/>
              <a:ea typeface="Tw Cen MT" panose="020B0602020104020603" pitchFamily="34" charset="0"/>
              <a:cs typeface="Tw Cen MT" panose="020B0602020104020603" pitchFamily="34" charset="0"/>
            </a:endParaRPr>
          </a:p>
          <a:p>
            <a:pPr marL="547688" indent="-273050" eaLnBrk="1" hangingPunct="1">
              <a:buClr>
                <a:srgbClr val="0070C0"/>
              </a:buClr>
              <a:buFont typeface="Wingdings" panose="05000000000000000000" pitchFamily="2" charset="2"/>
              <a:buChar char="§"/>
            </a:pPr>
            <a:r>
              <a:rPr lang="en-US" altLang="en-US" sz="2200" b="1">
                <a:latin typeface="Calibri" panose="020F0502020204030204" pitchFamily="34" charset="0"/>
                <a:ea typeface="Tw Cen MT" panose="020B0602020104020603" pitchFamily="34" charset="0"/>
                <a:cs typeface="Tw Cen MT" panose="020B0602020104020603" pitchFamily="34" charset="0"/>
                <a:hlinkClick r:id="rId8"/>
              </a:rPr>
              <a:t>Logic Model and Performance Measurement Article</a:t>
            </a:r>
            <a:endParaRPr lang="en-US" altLang="en-US" sz="2200" b="1">
              <a:latin typeface="Calibri" panose="020F0502020204030204" pitchFamily="34" charset="0"/>
              <a:ea typeface="Tw Cen MT" panose="020B0602020104020603" pitchFamily="34" charset="0"/>
              <a:cs typeface="Tw Cen MT" panose="020B0602020104020603" pitchFamily="34" charset="0"/>
            </a:endParaRPr>
          </a:p>
          <a:p>
            <a:pPr marL="547688" indent="-273050" eaLnBrk="1" hangingPunct="1">
              <a:buFont typeface="Wingdings" panose="05000000000000000000" pitchFamily="2" charset="2"/>
              <a:buChar char="§"/>
            </a:pPr>
            <a:endParaRPr lang="en-US" altLang="en-US" sz="1800" b="1">
              <a:latin typeface="Calibri" panose="020F0502020204030204" pitchFamily="34" charset="0"/>
              <a:ea typeface="Tw Cen MT" panose="020B0602020104020603" pitchFamily="34" charset="0"/>
              <a:cs typeface="Tw Cen MT" panose="020B0602020104020603" pitchFamily="34" charset="0"/>
            </a:endParaRPr>
          </a:p>
          <a:p>
            <a:pPr marL="547688" indent="-273050" eaLnBrk="1" hangingPunct="1">
              <a:buFont typeface="Wingdings" panose="05000000000000000000" pitchFamily="2" charset="2"/>
              <a:buChar char="§"/>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A061-C571-4301-88F9-F0C3979B1581}"/>
              </a:ext>
            </a:extLst>
          </p:cNvPr>
          <p:cNvSpPr>
            <a:spLocks noGrp="1"/>
          </p:cNvSpPr>
          <p:nvPr>
            <p:ph type="title"/>
          </p:nvPr>
        </p:nvSpPr>
        <p:spPr>
          <a:xfrm>
            <a:off x="406400" y="166688"/>
            <a:ext cx="8331200" cy="990600"/>
          </a:xfrm>
        </p:spPr>
        <p:txBody>
          <a:bodyPr/>
          <a:lstStyle/>
          <a:p>
            <a:pPr algn="ctr" eaLnBrk="1" hangingPunct="1">
              <a:defRPr/>
            </a:pPr>
            <a:r>
              <a:rPr lang="en-US" sz="3000" dirty="0">
                <a:solidFill>
                  <a:srgbClr val="0070C0"/>
                </a:solidFill>
                <a:latin typeface="Arial" panose="020B0604020202020204" pitchFamily="34" charset="0"/>
                <a:cs typeface="Arial" panose="020B0604020202020204" pitchFamily="34" charset="0"/>
              </a:rPr>
              <a:t>Example: EARLY-PHASE </a:t>
            </a:r>
            <a:br>
              <a:rPr lang="en-US" sz="3000" dirty="0">
                <a:solidFill>
                  <a:srgbClr val="0070C0"/>
                </a:solidFill>
                <a:latin typeface="Arial" panose="020B0604020202020204" pitchFamily="34" charset="0"/>
                <a:cs typeface="Arial" panose="020B0604020202020204" pitchFamily="34" charset="0"/>
              </a:rPr>
            </a:br>
            <a:r>
              <a:rPr lang="en-US" sz="3000" dirty="0">
                <a:solidFill>
                  <a:srgbClr val="0070C0"/>
                </a:solidFill>
                <a:latin typeface="Arial" panose="020B0604020202020204" pitchFamily="34" charset="0"/>
                <a:cs typeface="Arial" panose="020B0604020202020204" pitchFamily="34" charset="0"/>
              </a:rPr>
              <a:t>EIR PROGRAM Performance measures</a:t>
            </a:r>
          </a:p>
        </p:txBody>
      </p:sp>
      <p:sp>
        <p:nvSpPr>
          <p:cNvPr id="51203" name="Slide Number Placeholder 4">
            <a:extLst>
              <a:ext uri="{FF2B5EF4-FFF2-40B4-BE49-F238E27FC236}">
                <a16:creationId xmlns:a16="http://schemas.microsoft.com/office/drawing/2014/main" id="{692ADF83-FB4C-46C2-AC7E-1905EF441A2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EC6E6C6B-F7FF-4198-AFB0-11B4DD917BAB}" type="slidenum">
              <a:rPr lang="en-US" altLang="en-US" smtClean="0">
                <a:solidFill>
                  <a:srgbClr val="666666"/>
                </a:solidFill>
              </a:rPr>
              <a:pPr fontAlgn="base">
                <a:spcBef>
                  <a:spcPct val="0"/>
                </a:spcBef>
                <a:spcAft>
                  <a:spcPct val="0"/>
                </a:spcAft>
              </a:pPr>
              <a:t>24</a:t>
            </a:fld>
            <a:endParaRPr lang="en-US" altLang="en-US">
              <a:solidFill>
                <a:srgbClr val="666666"/>
              </a:solidFill>
            </a:endParaRPr>
          </a:p>
        </p:txBody>
      </p:sp>
      <p:sp>
        <p:nvSpPr>
          <p:cNvPr id="51204" name="TextBox 7">
            <a:extLst>
              <a:ext uri="{FF2B5EF4-FFF2-40B4-BE49-F238E27FC236}">
                <a16:creationId xmlns:a16="http://schemas.microsoft.com/office/drawing/2014/main" id="{E3755397-9CD9-44D2-83B3-2DE24E907D05}"/>
              </a:ext>
            </a:extLst>
          </p:cNvPr>
          <p:cNvSpPr txBox="1">
            <a:spLocks noChangeArrowheads="1"/>
          </p:cNvSpPr>
          <p:nvPr/>
        </p:nvSpPr>
        <p:spPr bwMode="auto">
          <a:xfrm>
            <a:off x="342900" y="5662613"/>
            <a:ext cx="8572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r>
              <a:rPr lang="en-US" altLang="en-US" sz="1400">
                <a:latin typeface="Arial" panose="020B0604020202020204" pitchFamily="34" charset="0"/>
              </a:rPr>
              <a:t>Note: Grantees will have to report in their Annual Performance Reports on 1, 2, and 6. The EIR program will look at grantee evaluations to determine how well the other measures are met by each of its grantees.</a:t>
            </a:r>
          </a:p>
        </p:txBody>
      </p:sp>
      <p:graphicFrame>
        <p:nvGraphicFramePr>
          <p:cNvPr id="10" name="Table 9">
            <a:extLst>
              <a:ext uri="{FF2B5EF4-FFF2-40B4-BE49-F238E27FC236}">
                <a16:creationId xmlns:a16="http://schemas.microsoft.com/office/drawing/2014/main" id="{66582861-77B1-428D-BD52-57423714D35A}"/>
              </a:ext>
            </a:extLst>
          </p:cNvPr>
          <p:cNvGraphicFramePr>
            <a:graphicFrameLocks noGrp="1"/>
          </p:cNvGraphicFramePr>
          <p:nvPr/>
        </p:nvGraphicFramePr>
        <p:xfrm>
          <a:off x="342900" y="1331913"/>
          <a:ext cx="8572500" cy="4154487"/>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189398">
                <a:tc>
                  <a:txBody>
                    <a:bodyPr/>
                    <a:lstStyle/>
                    <a:p>
                      <a:pPr marL="0" marR="0" algn="ctr">
                        <a:spcBef>
                          <a:spcPts val="0"/>
                        </a:spcBef>
                        <a:spcAft>
                          <a:spcPts val="0"/>
                        </a:spcAft>
                      </a:pPr>
                      <a:r>
                        <a:rPr lang="en-US" sz="1100" b="1" dirty="0">
                          <a:effectLst/>
                          <a:latin typeface="Arial" panose="020B0604020202020204" pitchFamily="34" charset="0"/>
                          <a:ea typeface="Calibri"/>
                          <a:cs typeface="Arial" panose="020B0604020202020204" pitchFamily="34" charset="0"/>
                        </a:rPr>
                        <a:t>ANNUAL PERFORMANCE MEASURES</a:t>
                      </a:r>
                      <a:endParaRPr lang="en-US" sz="11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Arial" panose="020B0604020202020204" pitchFamily="34" charset="0"/>
                          <a:ea typeface="Calibri"/>
                          <a:cs typeface="Arial" panose="020B0604020202020204" pitchFamily="34" charset="0"/>
                        </a:rPr>
                        <a:t>CUMULATIVE PERFORMANCE MEASURES</a:t>
                      </a:r>
                      <a:endParaRPr lang="en-US" sz="11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5593">
                <a:tc>
                  <a:txBody>
                    <a:bodyPr/>
                    <a:lstStyle/>
                    <a:p>
                      <a:pPr marL="0" marR="0">
                        <a:spcBef>
                          <a:spcPts val="0"/>
                        </a:spcBef>
                        <a:spcAft>
                          <a:spcPts val="0"/>
                        </a:spcAft>
                      </a:pPr>
                      <a:r>
                        <a:rPr lang="en-US" sz="1300" dirty="0">
                          <a:effectLst/>
                          <a:latin typeface="Arial" panose="020B0604020202020204" pitchFamily="34" charset="0"/>
                          <a:ea typeface="Calibri"/>
                          <a:cs typeface="Arial" panose="020B0604020202020204" pitchFamily="34" charset="0"/>
                        </a:rPr>
                        <a:t>(1) The percentage of grantees that reach their annual </a:t>
                      </a:r>
                      <a:r>
                        <a:rPr lang="en-US" sz="1300" u="sng" dirty="0">
                          <a:effectLst/>
                          <a:latin typeface="Arial" panose="020B0604020202020204" pitchFamily="34" charset="0"/>
                          <a:ea typeface="Calibri"/>
                          <a:cs typeface="Arial" panose="020B0604020202020204" pitchFamily="34" charset="0"/>
                        </a:rPr>
                        <a:t>target number of students</a:t>
                      </a:r>
                      <a:r>
                        <a:rPr lang="en-US" sz="1300" dirty="0">
                          <a:effectLst/>
                          <a:latin typeface="Arial" panose="020B0604020202020204" pitchFamily="34" charset="0"/>
                          <a:ea typeface="Calibri"/>
                          <a:cs typeface="Arial" panose="020B0604020202020204" pitchFamily="34" charset="0"/>
                        </a:rPr>
                        <a:t> as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300" dirty="0">
                          <a:effectLst/>
                          <a:latin typeface="Arial" panose="020B0604020202020204" pitchFamily="34" charset="0"/>
                          <a:ea typeface="Calibri"/>
                          <a:cs typeface="Arial" panose="020B0604020202020204" pitchFamily="34" charset="0"/>
                        </a:rPr>
                        <a:t>(1) The percentage of grantees that reach the </a:t>
                      </a:r>
                      <a:r>
                        <a:rPr lang="en-US" sz="1300" u="sng" dirty="0">
                          <a:effectLst/>
                          <a:latin typeface="Arial" panose="020B0604020202020204" pitchFamily="34" charset="0"/>
                          <a:ea typeface="Calibri"/>
                          <a:cs typeface="Arial" panose="020B0604020202020204" pitchFamily="34" charset="0"/>
                        </a:rPr>
                        <a:t>targeted number of students</a:t>
                      </a:r>
                      <a:r>
                        <a:rPr lang="en-US" sz="1300" dirty="0">
                          <a:effectLst/>
                          <a:latin typeface="Arial" panose="020B0604020202020204" pitchFamily="34" charset="0"/>
                          <a:ea typeface="Calibri"/>
                          <a:cs typeface="Arial" panose="020B0604020202020204" pitchFamily="34" charset="0"/>
                        </a:rPr>
                        <a:t>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615593">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(2) the percentage of grantees that reach their annual </a:t>
                      </a:r>
                      <a:r>
                        <a:rPr lang="en-US" sz="1300" u="sng">
                          <a:effectLst/>
                          <a:latin typeface="Arial" panose="020B0604020202020204" pitchFamily="34" charset="0"/>
                          <a:ea typeface="Calibri"/>
                          <a:cs typeface="Arial" panose="020B0604020202020204" pitchFamily="34" charset="0"/>
                        </a:rPr>
                        <a:t>target number of high-need students</a:t>
                      </a:r>
                      <a:r>
                        <a:rPr lang="en-US" sz="1300">
                          <a:effectLst/>
                          <a:latin typeface="Arial" panose="020B0604020202020204" pitchFamily="34" charset="0"/>
                          <a:ea typeface="Calibri"/>
                          <a:cs typeface="Arial" panose="020B0604020202020204" pitchFamily="34" charset="0"/>
                        </a:rPr>
                        <a:t> as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(2) the percentage of grantees that reached the </a:t>
                      </a:r>
                      <a:r>
                        <a:rPr lang="en-US" sz="1300" u="sng">
                          <a:effectLst/>
                          <a:latin typeface="Arial" panose="020B0604020202020204" pitchFamily="34" charset="0"/>
                          <a:ea typeface="Calibri"/>
                          <a:cs typeface="Arial" panose="020B0604020202020204" pitchFamily="34" charset="0"/>
                        </a:rPr>
                        <a:t>target number of high-need students</a:t>
                      </a:r>
                      <a:r>
                        <a:rPr lang="en-US" sz="1300">
                          <a:effectLst/>
                          <a:latin typeface="Arial" panose="020B0604020202020204" pitchFamily="34" charset="0"/>
                          <a:ea typeface="Calibri"/>
                          <a:cs typeface="Arial" panose="020B0604020202020204" pitchFamily="34" charset="0"/>
                        </a:rPr>
                        <a:t>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615593">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(3) the percentage of grantees with evaluations designed to provide performance feedback to inform project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(3) the percentage of grantees that use evaluation data to make changes to their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7125">
                <a:tc>
                  <a:txBody>
                    <a:bodyPr/>
                    <a:lstStyle/>
                    <a:p>
                      <a:pPr marL="0" marR="0">
                        <a:spcBef>
                          <a:spcPts val="0"/>
                        </a:spcBef>
                        <a:spcAft>
                          <a:spcPts val="0"/>
                        </a:spcAft>
                      </a:pPr>
                      <a:r>
                        <a:rPr lang="en-US" sz="1300" dirty="0">
                          <a:effectLst/>
                          <a:latin typeface="Arial" panose="020B0604020202020204" pitchFamily="34" charset="0"/>
                          <a:ea typeface="Calibri"/>
                          <a:cs typeface="Arial" panose="020B0604020202020204" pitchFamily="34" charset="0"/>
                        </a:rPr>
                        <a:t>(4) the percentage of grantees with ongoing well-designed and independent evaluations that will provide evidence of their effectiveness at improving student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(4) the percentage of grantees that implement a completed well-designed, well-implemented, and independent evaluation that provides evidence of their effectiveness at improving student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987">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(5) the percentage of grantees that implement an evaluation that provides information about the key elements and the approach of the project so as to facilitate testing, development, or replication in other settings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Arial" panose="020B0604020202020204" pitchFamily="34" charset="0"/>
                          <a:ea typeface="Calibri"/>
                          <a:cs typeface="Arial" panose="020B0604020202020204" pitchFamily="34" charset="0"/>
                        </a:rPr>
                        <a:t>(5) the percentage of grantees with a completed  evaluation that provides information about the key elements and the approach of the project so as to facilitate testing, development, or replication in other settings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198">
                <a:tc>
                  <a:txBody>
                    <a:bodyPr/>
                    <a:lstStyle/>
                    <a:p>
                      <a:pPr marL="0" marR="0">
                        <a:spcBef>
                          <a:spcPts val="0"/>
                        </a:spcBef>
                        <a:spcAft>
                          <a:spcPts val="0"/>
                        </a:spcAft>
                      </a:pPr>
                      <a:r>
                        <a:rPr lang="en-US" sz="1300">
                          <a:effectLst/>
                          <a:latin typeface="Arial" panose="020B0604020202020204" pitchFamily="34" charset="0"/>
                          <a:ea typeface="Calibri"/>
                          <a:cs typeface="Arial" panose="020B0604020202020204" pitchFamily="34" charset="0"/>
                        </a:rPr>
                        <a:t>(6) the cost per student served by the grant.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300" dirty="0">
                          <a:effectLst/>
                          <a:latin typeface="Arial" panose="020B0604020202020204" pitchFamily="34" charset="0"/>
                          <a:ea typeface="Calibri"/>
                          <a:cs typeface="Arial" panose="020B0604020202020204" pitchFamily="34" charset="0"/>
                        </a:rPr>
                        <a:t>(6) the cost per student served by the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78B60-0897-4F6F-9E73-88E0DBB29657}"/>
              </a:ext>
            </a:extLst>
          </p:cNvPr>
          <p:cNvSpPr>
            <a:spLocks noGrp="1"/>
          </p:cNvSpPr>
          <p:nvPr>
            <p:ph type="ctrTitle"/>
          </p:nvPr>
        </p:nvSpPr>
        <p:spPr>
          <a:xfrm>
            <a:off x="190500" y="3733800"/>
            <a:ext cx="8763000" cy="1447800"/>
          </a:xfrm>
        </p:spPr>
        <p:txBody>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Education Innovation and Research (EIR)</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Matching and OTHER General PROGRAM Requirements</a:t>
            </a:r>
          </a:p>
        </p:txBody>
      </p:sp>
      <p:sp>
        <p:nvSpPr>
          <p:cNvPr id="5" name="Subtitle 4">
            <a:extLst>
              <a:ext uri="{FF2B5EF4-FFF2-40B4-BE49-F238E27FC236}">
                <a16:creationId xmlns:a16="http://schemas.microsoft.com/office/drawing/2014/main" id="{24C2E6B7-66C3-4B86-AEE9-E06A66A7F606}"/>
              </a:ext>
            </a:extLst>
          </p:cNvPr>
          <p:cNvSpPr>
            <a:spLocks noGrp="1"/>
          </p:cNvSpPr>
          <p:nvPr>
            <p:ph type="subTitle" idx="1"/>
          </p:nvPr>
        </p:nvSpPr>
        <p:spPr>
          <a:xfrm>
            <a:off x="1371600" y="5348288"/>
            <a:ext cx="6400800" cy="914400"/>
          </a:xfrm>
        </p:spPr>
        <p:txBody>
          <a:bodyPr lIns="91440" tIns="45720" rIns="91440" bIns="45720" anchor="t"/>
          <a:lstStyle/>
          <a:p>
            <a:pPr eaLnBrk="1" fontAlgn="auto" hangingPunct="1">
              <a:spcAft>
                <a:spcPts val="0"/>
              </a:spcAft>
              <a:buFont typeface="Arial"/>
              <a:buNone/>
              <a:defRPr/>
            </a:pPr>
            <a:endParaRPr lang="en-US" dirty="0"/>
          </a:p>
          <a:p>
            <a:pPr eaLnBrk="1" fontAlgn="auto" hangingPunct="1">
              <a:spcAft>
                <a:spcPts val="0"/>
              </a:spcAft>
              <a:buFont typeface="Arial"/>
              <a:buNone/>
              <a:defRPr/>
            </a:pPr>
            <a:endParaRPr lang="en-US" dirty="0"/>
          </a:p>
        </p:txBody>
      </p:sp>
      <p:sp>
        <p:nvSpPr>
          <p:cNvPr id="7" name="Subtitle 4">
            <a:extLst>
              <a:ext uri="{FF2B5EF4-FFF2-40B4-BE49-F238E27FC236}">
                <a16:creationId xmlns:a16="http://schemas.microsoft.com/office/drawing/2014/main" id="{54FCDF8E-CC53-40CC-B2C4-FC68C0BA4302}"/>
              </a:ext>
            </a:extLst>
          </p:cNvPr>
          <p:cNvSpPr txBox="1">
            <a:spLocks/>
          </p:cNvSpPr>
          <p:nvPr/>
        </p:nvSpPr>
        <p:spPr>
          <a:xfrm>
            <a:off x="1371600" y="5348288"/>
            <a:ext cx="6048375" cy="1066800"/>
          </a:xfrm>
          <a:prstGeom prst="rect">
            <a:avLst/>
          </a:prstGeom>
        </p:spPr>
        <p:txBody>
          <a:bodyPr/>
          <a:lstStyle>
            <a:lvl1pPr marL="0" indent="0" algn="ctr" defTabSz="457200" rtl="0" eaLnBrk="0" fontAlgn="base" hangingPunct="0">
              <a:spcBef>
                <a:spcPct val="20000"/>
              </a:spcBef>
              <a:spcAft>
                <a:spcPct val="0"/>
              </a:spcAft>
              <a:buFont typeface="Arial" panose="020B0604020202020204" pitchFamily="34" charset="0"/>
              <a:buNone/>
              <a:defRPr sz="2400" kern="1200" cap="all">
                <a:solidFill>
                  <a:schemeClr val="bg1"/>
                </a:solidFill>
                <a:latin typeface="Tw Cen M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28600" eaLnBrk="1" fontAlgn="auto" hangingPunct="1">
              <a:spcAft>
                <a:spcPts val="0"/>
              </a:spcAft>
              <a:buFont typeface="Arial" charset="0"/>
              <a:buNone/>
              <a:defRPr/>
            </a:pPr>
            <a:r>
              <a:rPr lang="en-US" dirty="0"/>
              <a:t>EIR email:  </a:t>
            </a:r>
            <a:r>
              <a:rPr lang="en-US" dirty="0">
                <a:hlinkClick r:id="rId4"/>
              </a:rPr>
              <a:t>eir@ed.gov</a:t>
            </a:r>
            <a:r>
              <a:rPr lang="en-US" dirty="0"/>
              <a:t> </a:t>
            </a:r>
          </a:p>
          <a:p>
            <a:pPr marL="228600" eaLnBrk="1" fontAlgn="auto" hangingPunct="1">
              <a:spcAft>
                <a:spcPts val="0"/>
              </a:spcAft>
              <a:buFont typeface="Arial" charset="0"/>
              <a:buNone/>
              <a:defRPr/>
            </a:pPr>
            <a:r>
              <a:rPr lang="en-US" dirty="0"/>
              <a:t>EIR phone:  (202) 453-7122</a:t>
            </a:r>
          </a:p>
          <a:p>
            <a:pPr eaLnBrk="1" fontAlgn="auto" hangingPunct="1">
              <a:spcAft>
                <a:spcPts val="0"/>
              </a:spcAft>
              <a:buFont typeface="Arial"/>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D1FC-F4B4-41E3-857A-F41D786AEC71}"/>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Evidence requirements</a:t>
            </a:r>
          </a:p>
        </p:txBody>
      </p:sp>
      <p:sp>
        <p:nvSpPr>
          <p:cNvPr id="4" name="Text Placeholder 3">
            <a:extLst>
              <a:ext uri="{FF2B5EF4-FFF2-40B4-BE49-F238E27FC236}">
                <a16:creationId xmlns:a16="http://schemas.microsoft.com/office/drawing/2014/main" id="{AF65410E-8E01-4E6C-B525-F3E0DB55FC07}"/>
              </a:ext>
            </a:extLst>
          </p:cNvPr>
          <p:cNvSpPr>
            <a:spLocks noGrp="1"/>
          </p:cNvSpPr>
          <p:nvPr>
            <p:ph type="body" sz="quarter" idx="10"/>
          </p:nvPr>
        </p:nvSpPr>
        <p:spPr>
          <a:xfrm>
            <a:off x="457200" y="942975"/>
            <a:ext cx="8229600" cy="503238"/>
          </a:xfrm>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Covered in “priorities and evidence requirements” INFROMATIONAL SLIDES</a:t>
            </a:r>
          </a:p>
        </p:txBody>
      </p:sp>
      <p:sp>
        <p:nvSpPr>
          <p:cNvPr id="10244" name="Slide Number Placeholder 4">
            <a:extLst>
              <a:ext uri="{FF2B5EF4-FFF2-40B4-BE49-F238E27FC236}">
                <a16:creationId xmlns:a16="http://schemas.microsoft.com/office/drawing/2014/main" id="{93F6EA24-4182-426B-80AA-12A9C701E44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4A15D3BC-415C-42F6-883D-74763700BAB5}" type="slidenum">
              <a:rPr lang="en-US" altLang="en-US" smtClean="0">
                <a:solidFill>
                  <a:srgbClr val="666666"/>
                </a:solidFill>
              </a:rPr>
              <a:pPr fontAlgn="base">
                <a:spcBef>
                  <a:spcPct val="0"/>
                </a:spcBef>
                <a:spcAft>
                  <a:spcPct val="0"/>
                </a:spcAft>
              </a:pPr>
              <a:t>3</a:t>
            </a:fld>
            <a:endParaRPr lang="en-US" altLang="en-US">
              <a:solidFill>
                <a:srgbClr val="666666"/>
              </a:solidFill>
            </a:endParaRPr>
          </a:p>
        </p:txBody>
      </p:sp>
      <p:graphicFrame>
        <p:nvGraphicFramePr>
          <p:cNvPr id="6" name="Table 5">
            <a:extLst>
              <a:ext uri="{FF2B5EF4-FFF2-40B4-BE49-F238E27FC236}">
                <a16:creationId xmlns:a16="http://schemas.microsoft.com/office/drawing/2014/main" id="{24B55ED7-EDAF-4D05-BB63-25EDD247ACD4}"/>
              </a:ext>
            </a:extLst>
          </p:cNvPr>
          <p:cNvGraphicFramePr>
            <a:graphicFrameLocks noGrp="1"/>
          </p:cNvGraphicFramePr>
          <p:nvPr/>
        </p:nvGraphicFramePr>
        <p:xfrm>
          <a:off x="457200" y="2286000"/>
          <a:ext cx="8020975" cy="1806605"/>
        </p:xfrm>
        <a:graphic>
          <a:graphicData uri="http://schemas.openxmlformats.org/drawingml/2006/table">
            <a:tbl>
              <a:tblPr firstRow="1" firstCol="1" bandRow="1">
                <a:tableStyleId>{B301B821-A1FF-4177-AEE7-76D212191A09}</a:tableStyleId>
              </a:tblPr>
              <a:tblGrid>
                <a:gridCol w="2641599">
                  <a:extLst>
                    <a:ext uri="{9D8B030D-6E8A-4147-A177-3AD203B41FA5}">
                      <a16:colId xmlns:a16="http://schemas.microsoft.com/office/drawing/2014/main" val="20000"/>
                    </a:ext>
                  </a:extLst>
                </a:gridCol>
                <a:gridCol w="2761129">
                  <a:extLst>
                    <a:ext uri="{9D8B030D-6E8A-4147-A177-3AD203B41FA5}">
                      <a16:colId xmlns:a16="http://schemas.microsoft.com/office/drawing/2014/main" val="20001"/>
                    </a:ext>
                  </a:extLst>
                </a:gridCol>
                <a:gridCol w="2618247">
                  <a:extLst>
                    <a:ext uri="{9D8B030D-6E8A-4147-A177-3AD203B41FA5}">
                      <a16:colId xmlns:a16="http://schemas.microsoft.com/office/drawing/2014/main" val="20002"/>
                    </a:ext>
                  </a:extLst>
                </a:gridCol>
              </a:tblGrid>
              <a:tr h="874450">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Early-Phase</a:t>
                      </a:r>
                    </a:p>
                    <a:p>
                      <a:pPr marL="0" marR="0" algn="ctr">
                        <a:spcBef>
                          <a:spcPts val="0"/>
                        </a:spcBef>
                        <a:spcAft>
                          <a:spcPts val="0"/>
                        </a:spcAft>
                      </a:pPr>
                      <a:r>
                        <a:rPr lang="en-US" sz="2400" dirty="0">
                          <a:effectLst/>
                          <a:latin typeface="Arial" panose="020B0604020202020204" pitchFamily="34" charset="0"/>
                          <a:ea typeface="Calibri"/>
                          <a:cs typeface="Arial" panose="020B0604020202020204" pitchFamily="34" charset="0"/>
                        </a:rPr>
                        <a:t>Absolute Priority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lgn="ctr">
                        <a:spcBef>
                          <a:spcPts val="0"/>
                        </a:spcBef>
                        <a:spcAft>
                          <a:spcPts val="0"/>
                        </a:spcAft>
                        <a:buNone/>
                      </a:pPr>
                      <a:r>
                        <a:rPr lang="en-US" sz="2400" b="1" i="0" u="none" strike="noStrike" noProof="0" dirty="0">
                          <a:effectLst/>
                          <a:latin typeface="Arial" panose="020B0604020202020204" pitchFamily="34" charset="0"/>
                          <a:cs typeface="Arial" panose="020B0604020202020204" pitchFamily="34" charset="0"/>
                        </a:rPr>
                        <a:t>Mid-Phase</a:t>
                      </a:r>
                    </a:p>
                    <a:p>
                      <a:pPr marL="0" marR="0" lvl="0" algn="ctr">
                        <a:spcBef>
                          <a:spcPts val="0"/>
                        </a:spcBef>
                        <a:spcAft>
                          <a:spcPts val="0"/>
                        </a:spcAft>
                        <a:buNone/>
                      </a:pPr>
                      <a:r>
                        <a:rPr lang="en-US" sz="2400" b="1" i="0" u="none" strike="noStrike" noProof="0" dirty="0">
                          <a:effectLst/>
                          <a:latin typeface="Arial" panose="020B0604020202020204" pitchFamily="34" charset="0"/>
                          <a:cs typeface="Arial" panose="020B0604020202020204" pitchFamily="34" charset="0"/>
                        </a:rPr>
                        <a:t>Absolute Priority</a:t>
                      </a:r>
                      <a:endParaRPr lang="en-US" sz="2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Expansion </a:t>
                      </a:r>
                    </a:p>
                    <a:p>
                      <a:pPr marL="0" marR="0" lvl="0" algn="ctr">
                        <a:spcBef>
                          <a:spcPts val="0"/>
                        </a:spcBef>
                        <a:spcAft>
                          <a:spcPts val="0"/>
                        </a:spcAft>
                        <a:buNone/>
                      </a:pPr>
                      <a:r>
                        <a:rPr lang="en-US" sz="2400" b="1" i="0" u="none" strike="noStrike" noProof="0" dirty="0">
                          <a:effectLst/>
                          <a:latin typeface="Arial" panose="020B0604020202020204" pitchFamily="34" charset="0"/>
                          <a:cs typeface="Arial" panose="020B0604020202020204" pitchFamily="34" charset="0"/>
                        </a:rPr>
                        <a:t>Absolute Priority</a:t>
                      </a:r>
                      <a:endParaRPr lang="en-US" sz="2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2155">
                <a:tc>
                  <a:txBody>
                    <a:bodyPr/>
                    <a:lstStyle/>
                    <a:p>
                      <a:pPr marL="0" marR="0" algn="ctr">
                        <a:spcBef>
                          <a:spcPts val="0"/>
                        </a:spcBef>
                        <a:spcAft>
                          <a:spcPts val="0"/>
                        </a:spcAft>
                      </a:pPr>
                      <a:r>
                        <a:rPr lang="en-US" sz="2200" b="0" dirty="0">
                          <a:effectLst/>
                          <a:latin typeface="Arial" panose="020B0604020202020204" pitchFamily="34" charset="0"/>
                          <a:ea typeface="Calibri"/>
                          <a:cs typeface="Arial" panose="020B0604020202020204" pitchFamily="34" charset="0"/>
                        </a:rPr>
                        <a:t>Demonstrates</a:t>
                      </a:r>
                      <a:r>
                        <a:rPr lang="en-US" sz="2200" b="0" baseline="0" dirty="0">
                          <a:effectLst/>
                          <a:latin typeface="Arial" panose="020B0604020202020204" pitchFamily="34" charset="0"/>
                          <a:ea typeface="Calibri"/>
                          <a:cs typeface="Arial" panose="020B0604020202020204" pitchFamily="34" charset="0"/>
                        </a:rPr>
                        <a:t> a Rationale</a:t>
                      </a:r>
                      <a:endParaRPr lang="en-US" sz="2200" b="0" strike="sngStrike" baseline="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2200" b="0" i="0" u="none" strike="noStrike" baseline="0" noProof="0" dirty="0">
                          <a:effectLst/>
                          <a:latin typeface="Arial" panose="020B0604020202020204" pitchFamily="34" charset="0"/>
                          <a:cs typeface="Arial" panose="020B0604020202020204" pitchFamily="34" charset="0"/>
                        </a:rPr>
                        <a:t>Moderate Evidence</a:t>
                      </a:r>
                      <a:endParaRPr lang="en-US" sz="2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200" baseline="0" dirty="0">
                          <a:effectLst/>
                          <a:latin typeface="Arial" panose="020B0604020202020204" pitchFamily="34" charset="0"/>
                          <a:ea typeface="Calibri"/>
                          <a:cs typeface="Arial" panose="020B0604020202020204" pitchFamily="34" charset="0"/>
                        </a:rPr>
                        <a:t>Strong Evidence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16CE-6D8A-478D-B178-CA849303AD64}"/>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SERVING K-12 STUDENTS</a:t>
            </a:r>
          </a:p>
        </p:txBody>
      </p:sp>
      <p:sp>
        <p:nvSpPr>
          <p:cNvPr id="3" name="Content Placeholder 2">
            <a:extLst>
              <a:ext uri="{FF2B5EF4-FFF2-40B4-BE49-F238E27FC236}">
                <a16:creationId xmlns:a16="http://schemas.microsoft.com/office/drawing/2014/main" id="{6358DE10-593B-45ED-9C7A-8B9B356D9977}"/>
              </a:ext>
            </a:extLst>
          </p:cNvPr>
          <p:cNvSpPr>
            <a:spLocks noGrp="1"/>
          </p:cNvSpPr>
          <p:nvPr>
            <p:ph idx="1"/>
          </p:nvPr>
        </p:nvSpPr>
        <p:spPr>
          <a:xfrm>
            <a:off x="457200" y="1295400"/>
            <a:ext cx="8229600" cy="4038600"/>
          </a:xfrm>
        </p:spPr>
        <p:txBody>
          <a:bodyPr/>
          <a:lstStyle/>
          <a:p>
            <a:pPr eaLnBrk="1" hangingPunct="1">
              <a:buClr>
                <a:srgbClr val="0070C0"/>
              </a:buClr>
              <a:buFont typeface="Wingdings" panose="05000000000000000000" pitchFamily="2" charset="2"/>
              <a:buChar char="§"/>
              <a:defRPr/>
            </a:pPr>
            <a:r>
              <a:rPr lang="en-US" sz="2600" dirty="0">
                <a:latin typeface="Arial" panose="020B0604020202020204" pitchFamily="34" charset="0"/>
                <a:cs typeface="Arial" panose="020B0604020202020204" pitchFamily="34" charset="0"/>
              </a:rPr>
              <a:t>The EIR program is authorized under the Elementary and Secondary Education Act.  As such, you should be mindful of how your project addresses K-12 students.</a:t>
            </a:r>
          </a:p>
          <a:p>
            <a:pPr eaLnBrk="1" hangingPunct="1">
              <a:buClr>
                <a:srgbClr val="0070C0"/>
              </a:buClr>
              <a:buFont typeface="Wingdings" panose="05000000000000000000" pitchFamily="2" charset="2"/>
              <a:buChar char="§"/>
              <a:defRPr/>
            </a:pPr>
            <a:r>
              <a:rPr lang="en-US" sz="2600" dirty="0">
                <a:latin typeface="Arial" panose="020B0604020202020204" pitchFamily="34" charset="0"/>
                <a:cs typeface="Arial" panose="020B0604020202020204" pitchFamily="34" charset="0"/>
              </a:rPr>
              <a:t>Be especially mindful of this K-12 focus if you are proposing to:</a:t>
            </a:r>
          </a:p>
          <a:p>
            <a:pPr lvl="1" eaLnBrk="1" hangingPunct="1">
              <a:buClr>
                <a:srgbClr val="0070C0"/>
              </a:buClr>
              <a:buFont typeface="Wingdings" panose="05000000000000000000" pitchFamily="2" charset="2"/>
              <a:buChar char="§"/>
              <a:defRPr/>
            </a:pPr>
            <a:r>
              <a:rPr lang="en-US" sz="2600" dirty="0">
                <a:latin typeface="Arial" panose="020B0604020202020204" pitchFamily="34" charset="0"/>
                <a:cs typeface="Arial" panose="020B0604020202020204" pitchFamily="34" charset="0"/>
              </a:rPr>
              <a:t>Serve Pre-K early learners</a:t>
            </a:r>
          </a:p>
          <a:p>
            <a:pPr lvl="1" eaLnBrk="1" hangingPunct="1">
              <a:buClr>
                <a:srgbClr val="0070C0"/>
              </a:buClr>
              <a:buFont typeface="Wingdings" panose="05000000000000000000" pitchFamily="2" charset="2"/>
              <a:buChar char="§"/>
              <a:defRPr/>
            </a:pPr>
            <a:r>
              <a:rPr lang="en-US" sz="2600" dirty="0">
                <a:latin typeface="Arial" panose="020B0604020202020204" pitchFamily="34" charset="0"/>
                <a:cs typeface="Arial" panose="020B0604020202020204" pitchFamily="34" charset="0"/>
              </a:rPr>
              <a:t>Address postsecondary preparation</a:t>
            </a:r>
          </a:p>
          <a:p>
            <a:pPr marL="804672" lvl="1" indent="0" eaLnBrk="1" hangingPunct="1">
              <a:buFont typeface="Arial" charset="0"/>
              <a:buNone/>
              <a:defRPr/>
            </a:pPr>
            <a:endParaRPr lang="en-US" dirty="0"/>
          </a:p>
        </p:txBody>
      </p:sp>
      <p:sp>
        <p:nvSpPr>
          <p:cNvPr id="12292" name="Slide Number Placeholder 4">
            <a:extLst>
              <a:ext uri="{FF2B5EF4-FFF2-40B4-BE49-F238E27FC236}">
                <a16:creationId xmlns:a16="http://schemas.microsoft.com/office/drawing/2014/main" id="{BED0A6FC-30AC-46B2-B8CF-28A380353C5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C5D15B20-728F-44E1-B59B-649F2F38DBC9}" type="slidenum">
              <a:rPr lang="en-US" altLang="en-US" smtClean="0">
                <a:solidFill>
                  <a:srgbClr val="666666"/>
                </a:solidFill>
              </a:rPr>
              <a:pPr fontAlgn="base">
                <a:spcBef>
                  <a:spcPct val="0"/>
                </a:spcBef>
                <a:spcAft>
                  <a:spcPct val="0"/>
                </a:spcAft>
              </a:pPr>
              <a:t>4</a:t>
            </a:fld>
            <a:endParaRPr lang="en-US" altLang="en-US">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C9E4-91D1-4778-979C-F9F45CDC308C}"/>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High-NEED STUDENTS</a:t>
            </a:r>
          </a:p>
        </p:txBody>
      </p:sp>
      <p:sp>
        <p:nvSpPr>
          <p:cNvPr id="14339" name="Content Placeholder 2">
            <a:extLst>
              <a:ext uri="{FF2B5EF4-FFF2-40B4-BE49-F238E27FC236}">
                <a16:creationId xmlns:a16="http://schemas.microsoft.com/office/drawing/2014/main" id="{646DF42D-15BD-45C0-822A-84D7EA65AEE8}"/>
              </a:ext>
            </a:extLst>
          </p:cNvPr>
          <p:cNvSpPr>
            <a:spLocks noGrp="1" noChangeArrowheads="1"/>
          </p:cNvSpPr>
          <p:nvPr>
            <p:ph idx="1"/>
          </p:nvPr>
        </p:nvSpPr>
        <p:spPr bwMode="auto">
          <a:xfrm>
            <a:off x="457200" y="12954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Your grant </a:t>
            </a:r>
            <a:r>
              <a:rPr lang="en-US" altLang="en-US" sz="2600" b="1" u="sng">
                <a:latin typeface="Arial" panose="020B0604020202020204" pitchFamily="34" charset="0"/>
                <a:ea typeface="Tw Cen MT" panose="020B0602020104020603" pitchFamily="34" charset="0"/>
                <a:cs typeface="Arial" panose="020B0604020202020204" pitchFamily="34" charset="0"/>
              </a:rPr>
              <a:t>must</a:t>
            </a:r>
            <a:r>
              <a:rPr lang="en-US" altLang="en-US" sz="2600">
                <a:latin typeface="Arial" panose="020B0604020202020204" pitchFamily="34" charset="0"/>
                <a:ea typeface="Tw Cen MT" panose="020B0602020104020603" pitchFamily="34" charset="0"/>
                <a:cs typeface="Arial" panose="020B0604020202020204" pitchFamily="34" charset="0"/>
              </a:rPr>
              <a:t> target high-need students.</a:t>
            </a:r>
          </a:p>
          <a:p>
            <a:pPr marL="547688" indent="-27305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You should </a:t>
            </a:r>
            <a:r>
              <a:rPr lang="en-US" altLang="en-US" sz="2600" b="1" u="sng">
                <a:latin typeface="Arial" panose="020B0604020202020204" pitchFamily="34" charset="0"/>
                <a:ea typeface="Tw Cen MT" panose="020B0602020104020603" pitchFamily="34" charset="0"/>
                <a:cs typeface="Arial" panose="020B0604020202020204" pitchFamily="34" charset="0"/>
              </a:rPr>
              <a:t>provide your own definition </a:t>
            </a:r>
            <a:r>
              <a:rPr lang="en-US" altLang="en-US" sz="2600">
                <a:latin typeface="Arial" panose="020B0604020202020204" pitchFamily="34" charset="0"/>
                <a:ea typeface="Tw Cen MT" panose="020B0602020104020603" pitchFamily="34" charset="0"/>
                <a:cs typeface="Arial" panose="020B0604020202020204" pitchFamily="34" charset="0"/>
              </a:rPr>
              <a:t>of high-need students in your application. </a:t>
            </a:r>
          </a:p>
          <a:p>
            <a:pPr marL="547688" indent="-27305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Examples include students who are at risk of dropping out or educational failure; those who come from high poverty; or those who need special assistance or support in order to succeed.</a:t>
            </a:r>
          </a:p>
          <a:p>
            <a:pPr marL="547688" indent="-27305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An EIR grant may also serve students who are not high-need, as long as high-need students remain a central focus of the project.</a:t>
            </a:r>
          </a:p>
        </p:txBody>
      </p:sp>
      <p:sp>
        <p:nvSpPr>
          <p:cNvPr id="14340" name="Slide Number Placeholder 4">
            <a:extLst>
              <a:ext uri="{FF2B5EF4-FFF2-40B4-BE49-F238E27FC236}">
                <a16:creationId xmlns:a16="http://schemas.microsoft.com/office/drawing/2014/main" id="{CCA4D3A2-FC42-483A-9DDE-D249C167307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54FE8EE-7BC3-4330-B30C-09C7C6CD970B}" type="slidenum">
              <a:rPr lang="en-US" altLang="en-US" smtClean="0">
                <a:solidFill>
                  <a:srgbClr val="666666"/>
                </a:solidFill>
              </a:rPr>
              <a:pPr fontAlgn="base">
                <a:spcBef>
                  <a:spcPct val="0"/>
                </a:spcBef>
                <a:spcAft>
                  <a:spcPct val="0"/>
                </a:spcAft>
              </a:pPr>
              <a:t>5</a:t>
            </a:fld>
            <a:endParaRPr lang="en-US" altLang="en-US">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DDC2-CE19-450E-A4C7-B5040FAA7F5F}"/>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Funding CATEGORY</a:t>
            </a:r>
          </a:p>
        </p:txBody>
      </p:sp>
      <p:sp>
        <p:nvSpPr>
          <p:cNvPr id="3" name="Content Placeholder 2">
            <a:extLst>
              <a:ext uri="{FF2B5EF4-FFF2-40B4-BE49-F238E27FC236}">
                <a16:creationId xmlns:a16="http://schemas.microsoft.com/office/drawing/2014/main" id="{BE496C03-86BC-4EBB-89CC-F8D978334235}"/>
              </a:ext>
            </a:extLst>
          </p:cNvPr>
          <p:cNvSpPr>
            <a:spLocks noGrp="1"/>
          </p:cNvSpPr>
          <p:nvPr>
            <p:ph idx="1"/>
          </p:nvPr>
        </p:nvSpPr>
        <p:spPr/>
        <p:txBody>
          <a:bodyPr lIns="91440" tIns="45720" rIns="91440" bIns="45720" anchor="t"/>
          <a:lstStyle/>
          <a:p>
            <a:pPr marL="685800" indent="-457200" eaLnBrk="1" hangingPunct="1">
              <a:buClr>
                <a:srgbClr val="0070C0"/>
              </a:buClr>
              <a:buFont typeface="Wingdings" panose="05000000000000000000" pitchFamily="2" charset="2"/>
              <a:buChar char="§"/>
              <a:defRPr/>
            </a:pPr>
            <a:r>
              <a:rPr lang="en-US" sz="2800" dirty="0">
                <a:latin typeface="Arial" panose="020B0604020202020204" pitchFamily="34" charset="0"/>
                <a:cs typeface="Arial" panose="020B0604020202020204" pitchFamily="34" charset="0"/>
              </a:rPr>
              <a:t>You will only be considered for the grant type (Early-phase, Mid-phase, or Expansion) to which you apply.</a:t>
            </a:r>
          </a:p>
          <a:p>
            <a:pPr marL="685800" indent="-457200" eaLnBrk="1" hangingPunct="1">
              <a:buClr>
                <a:srgbClr val="0070C0"/>
              </a:buClr>
              <a:buFont typeface="Wingdings" panose="05000000000000000000" pitchFamily="2" charset="2"/>
              <a:buChar char="§"/>
              <a:defRPr/>
            </a:pPr>
            <a:r>
              <a:rPr lang="en-US" sz="2800" dirty="0">
                <a:latin typeface="Arial" panose="020B0604020202020204" pitchFamily="34" charset="0"/>
                <a:cs typeface="Arial" panose="020B0604020202020204" pitchFamily="34" charset="0"/>
              </a:rPr>
              <a:t>If you make a mistake and apply under the wrong grant type, we will NOT move your application for funding consideration under another category of grants.</a:t>
            </a:r>
          </a:p>
          <a:p>
            <a:pPr marL="228600" indent="0" eaLnBrk="1" hangingPunct="1">
              <a:buFont typeface="+mj-lt"/>
              <a:buNone/>
              <a:defRPr/>
            </a:pPr>
            <a:endParaRPr lang="en-US" dirty="0"/>
          </a:p>
        </p:txBody>
      </p:sp>
      <p:sp>
        <p:nvSpPr>
          <p:cNvPr id="16388" name="Slide Number Placeholder 4">
            <a:extLst>
              <a:ext uri="{FF2B5EF4-FFF2-40B4-BE49-F238E27FC236}">
                <a16:creationId xmlns:a16="http://schemas.microsoft.com/office/drawing/2014/main" id="{ABFC90FC-196C-4FBD-B5F3-D032A8FEA11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3BAA842C-AF6B-4851-92DE-7C85E197711A}" type="slidenum">
              <a:rPr lang="en-US" altLang="en-US" smtClean="0">
                <a:solidFill>
                  <a:srgbClr val="666666"/>
                </a:solidFill>
              </a:rPr>
              <a:pPr fontAlgn="base">
                <a:spcBef>
                  <a:spcPct val="0"/>
                </a:spcBef>
                <a:spcAft>
                  <a:spcPct val="0"/>
                </a:spcAft>
              </a:pPr>
              <a:t>6</a:t>
            </a:fld>
            <a:endParaRPr lang="en-US" altLang="en-US">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BC4F-598A-4C1B-B987-A6C8B976661F}"/>
              </a:ext>
            </a:extLst>
          </p:cNvPr>
          <p:cNvSpPr>
            <a:spLocks noGrp="1"/>
          </p:cNvSpPr>
          <p:nvPr>
            <p:ph type="title"/>
          </p:nvPr>
        </p:nvSpPr>
        <p:spPr>
          <a:xfrm>
            <a:off x="457200" y="228600"/>
            <a:ext cx="8229600" cy="762000"/>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Prohibition of Subgrants</a:t>
            </a:r>
          </a:p>
        </p:txBody>
      </p:sp>
      <p:sp>
        <p:nvSpPr>
          <p:cNvPr id="18435" name="Content Placeholder 2">
            <a:extLst>
              <a:ext uri="{FF2B5EF4-FFF2-40B4-BE49-F238E27FC236}">
                <a16:creationId xmlns:a16="http://schemas.microsoft.com/office/drawing/2014/main" id="{D4C98E54-8857-4695-AF81-25855E40F63C}"/>
              </a:ext>
            </a:extLst>
          </p:cNvPr>
          <p:cNvSpPr>
            <a:spLocks noGrp="1" noChangeArrowheads="1"/>
          </p:cNvSpPr>
          <p:nvPr>
            <p:ph idx="1"/>
          </p:nvPr>
        </p:nvSpPr>
        <p:spPr bwMode="auto">
          <a:xfrm>
            <a:off x="457200" y="1179513"/>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Clr>
                <a:srgbClr val="0070C0"/>
              </a:buClr>
              <a:buFont typeface="Wingdings" panose="05000000000000000000" pitchFamily="2" charset="2"/>
              <a:buChar char="§"/>
            </a:pPr>
            <a:r>
              <a:rPr lang="en-US" altLang="en-US" sz="2000" b="1">
                <a:latin typeface="Arial" panose="020B0604020202020204" pitchFamily="34" charset="0"/>
                <a:ea typeface="Tw Cen MT" panose="020B0602020104020603" pitchFamily="34" charset="0"/>
                <a:cs typeface="Arial" panose="020B0604020202020204" pitchFamily="34" charset="0"/>
              </a:rPr>
              <a:t>Subgrants are not authorized for EIR grants. </a:t>
            </a:r>
            <a:r>
              <a:rPr lang="en-US" altLang="en-US" sz="2000">
                <a:latin typeface="Arial" panose="020B0604020202020204" pitchFamily="34" charset="0"/>
                <a:ea typeface="Calibri" panose="020F0502020204030204" pitchFamily="34" charset="0"/>
                <a:cs typeface="Arial" panose="020B0604020202020204" pitchFamily="34" charset="0"/>
              </a:rPr>
              <a:t>Under Department of Education regulations, </a:t>
            </a:r>
            <a:r>
              <a:rPr lang="en-US" altLang="en-US" sz="2000">
                <a:latin typeface="Arial" panose="020B0604020202020204" pitchFamily="34" charset="0"/>
                <a:ea typeface="Calibri" panose="020F0502020204030204" pitchFamily="34" charset="0"/>
                <a:cs typeface="Arial" panose="020B0604020202020204" pitchFamily="34" charset="0"/>
                <a:hlinkClick r:id="rId3"/>
              </a:rPr>
              <a:t>34 CFR 77.1</a:t>
            </a:r>
            <a:r>
              <a:rPr lang="en-US" altLang="en-US" sz="2000">
                <a:latin typeface="Arial" panose="020B0604020202020204" pitchFamily="34" charset="0"/>
                <a:ea typeface="Calibri" panose="020F0502020204030204" pitchFamily="34" charset="0"/>
                <a:cs typeface="Arial" panose="020B0604020202020204" pitchFamily="34" charset="0"/>
              </a:rPr>
              <a:t>, the terms “subgrant” and “subaward” have the same meaning.  Consequently, subawards, as that term is defined the Uniform Guidance, </a:t>
            </a:r>
            <a:r>
              <a:rPr lang="en-US" altLang="en-US" sz="2000">
                <a:latin typeface="Arial" panose="020B0604020202020204" pitchFamily="34" charset="0"/>
                <a:ea typeface="Calibri" panose="020F0502020204030204" pitchFamily="34" charset="0"/>
                <a:cs typeface="Arial" panose="020B0604020202020204" pitchFamily="34" charset="0"/>
                <a:hlinkClick r:id="rId4"/>
              </a:rPr>
              <a:t>2 CFR 200.1</a:t>
            </a:r>
            <a:r>
              <a:rPr lang="en-US" altLang="en-US" sz="2000">
                <a:latin typeface="Arial" panose="020B0604020202020204" pitchFamily="34" charset="0"/>
                <a:ea typeface="Calibri" panose="020F0502020204030204" pitchFamily="34" charset="0"/>
                <a:cs typeface="Arial" panose="020B0604020202020204" pitchFamily="34" charset="0"/>
              </a:rPr>
              <a:t>, are prohibited.  </a:t>
            </a:r>
            <a:endParaRPr lang="en-US" altLang="en-US" sz="2000" b="1">
              <a:latin typeface="Arial" panose="020B0604020202020204" pitchFamily="34" charset="0"/>
              <a:ea typeface="Tw Cen MT" panose="020B0602020104020603" pitchFamily="34" charset="0"/>
              <a:cs typeface="Arial" panose="020B0604020202020204" pitchFamily="34" charset="0"/>
            </a:endParaRPr>
          </a:p>
          <a:p>
            <a:pPr marL="593725" indent="-365125" eaLnBrk="1" hangingPunct="1">
              <a:buClr>
                <a:srgbClr val="0070C0"/>
              </a:buClr>
              <a:buFont typeface="Wingdings" panose="05000000000000000000" pitchFamily="2" charset="2"/>
              <a:buChar char="§"/>
            </a:pPr>
            <a:r>
              <a:rPr lang="en-US" altLang="en-US" sz="2000">
                <a:latin typeface="Arial" panose="020B0604020202020204" pitchFamily="34" charset="0"/>
                <a:ea typeface="Tw Cen MT" panose="020B0602020104020603" pitchFamily="34" charset="0"/>
                <a:cs typeface="Arial" panose="020B0604020202020204" pitchFamily="34" charset="0"/>
              </a:rPr>
              <a:t>Grantees </a:t>
            </a:r>
            <a:r>
              <a:rPr lang="en-US" altLang="en-US" sz="2000" b="1">
                <a:latin typeface="Arial" panose="020B0604020202020204" pitchFamily="34" charset="0"/>
                <a:ea typeface="Tw Cen MT" panose="020B0602020104020603" pitchFamily="34" charset="0"/>
                <a:cs typeface="Arial" panose="020B0604020202020204" pitchFamily="34" charset="0"/>
              </a:rPr>
              <a:t>can</a:t>
            </a:r>
            <a:r>
              <a:rPr lang="en-US" altLang="en-US" sz="2000">
                <a:latin typeface="Arial" panose="020B0604020202020204" pitchFamily="34" charset="0"/>
                <a:ea typeface="Tw Cen MT" panose="020B0602020104020603" pitchFamily="34" charset="0"/>
                <a:cs typeface="Arial" panose="020B0604020202020204" pitchFamily="34" charset="0"/>
              </a:rPr>
              <a:t> enter into contracts with parties they wish to work in their EIR project, such as their independent evaluator.​</a:t>
            </a:r>
          </a:p>
          <a:p>
            <a:pPr marL="593725" indent="-365125" eaLnBrk="1" hangingPunct="1">
              <a:buClr>
                <a:srgbClr val="0070C0"/>
              </a:buClr>
              <a:buFont typeface="Wingdings" panose="05000000000000000000" pitchFamily="2" charset="2"/>
              <a:buChar char="§"/>
            </a:pPr>
            <a:r>
              <a:rPr lang="en-US" altLang="en-US" sz="2000">
                <a:latin typeface="Arial" panose="020B0604020202020204" pitchFamily="34" charset="0"/>
                <a:ea typeface="Tw Cen MT" panose="020B0602020104020603" pitchFamily="34" charset="0"/>
                <a:cs typeface="Arial" panose="020B0604020202020204" pitchFamily="34" charset="0"/>
              </a:rPr>
              <a:t>When you need to pay another party for goods and services needed to carry out the grant project, you must follow the applicable procurement procedures set out in </a:t>
            </a:r>
            <a:r>
              <a:rPr lang="en-US" altLang="en-US" sz="2000" u="sng">
                <a:solidFill>
                  <a:srgbClr val="0C4790"/>
                </a:solidFill>
                <a:latin typeface="Arial" panose="020B0604020202020204" pitchFamily="34" charset="0"/>
                <a:ea typeface="Tw Cen MT" panose="020B0602020104020603" pitchFamily="34" charset="0"/>
                <a:cs typeface="Arial" panose="020B0604020202020204" pitchFamily="34" charset="0"/>
                <a:hlinkClick r:id="rId5"/>
              </a:rPr>
              <a:t>2 CFR 200.317-326</a:t>
            </a:r>
            <a:r>
              <a:rPr lang="en-US" altLang="en-US" sz="2000">
                <a:latin typeface="Arial" panose="020B0604020202020204" pitchFamily="34" charset="0"/>
                <a:ea typeface="Tw Cen MT" panose="020B0602020104020603" pitchFamily="34" charset="0"/>
                <a:cs typeface="Arial" panose="020B0604020202020204" pitchFamily="34" charset="0"/>
              </a:rPr>
              <a:t>.  ​</a:t>
            </a:r>
          </a:p>
          <a:p>
            <a:pPr marL="593725" indent="-365125" eaLnBrk="1" hangingPunct="1">
              <a:buClr>
                <a:srgbClr val="0070C0"/>
              </a:buClr>
              <a:buFont typeface="Wingdings" panose="05000000000000000000" pitchFamily="2" charset="2"/>
              <a:buChar char="§"/>
            </a:pPr>
            <a:r>
              <a:rPr lang="en-US" altLang="en-US" sz="2000" u="sng">
                <a:solidFill>
                  <a:srgbClr val="0C4790"/>
                </a:solidFill>
                <a:latin typeface="Arial" panose="020B0604020202020204" pitchFamily="34" charset="0"/>
                <a:ea typeface="Tw Cen MT" panose="020B0602020104020603" pitchFamily="34" charset="0"/>
                <a:cs typeface="Arial" panose="020B0604020202020204" pitchFamily="34" charset="0"/>
                <a:hlinkClick r:id="rId6"/>
              </a:rPr>
              <a:t>34 CFR 75.135</a:t>
            </a:r>
            <a:r>
              <a:rPr lang="en-US" altLang="en-US" sz="2000">
                <a:latin typeface="Arial" panose="020B0604020202020204" pitchFamily="34" charset="0"/>
                <a:ea typeface="Tw Cen MT" panose="020B0602020104020603" pitchFamily="34" charset="0"/>
                <a:cs typeface="Arial" panose="020B0604020202020204" pitchFamily="34" charset="0"/>
              </a:rPr>
              <a:t> provides flexibility on procurement requirement as it relates to on selecting contractors that might be relevant to developing project proposals. </a:t>
            </a:r>
          </a:p>
        </p:txBody>
      </p:sp>
      <p:sp>
        <p:nvSpPr>
          <p:cNvPr id="18436" name="Slide Number Placeholder 4">
            <a:extLst>
              <a:ext uri="{FF2B5EF4-FFF2-40B4-BE49-F238E27FC236}">
                <a16:creationId xmlns:a16="http://schemas.microsoft.com/office/drawing/2014/main" id="{0E711AE1-D421-4A61-B21A-0A496E3CB18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292C056-4B36-4ADB-B820-FA89773E66E8}" type="slidenum">
              <a:rPr lang="en-US" altLang="en-US" smtClean="0">
                <a:solidFill>
                  <a:srgbClr val="666666"/>
                </a:solidFill>
              </a:rPr>
              <a:pPr fontAlgn="base">
                <a:spcBef>
                  <a:spcPct val="0"/>
                </a:spcBef>
                <a:spcAft>
                  <a:spcPct val="0"/>
                </a:spcAft>
              </a:pPr>
              <a:t>7</a:t>
            </a:fld>
            <a:endParaRPr lang="en-US" altLang="en-US">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8940-D416-4602-97F7-770AA6A5131D}"/>
              </a:ext>
            </a:extLst>
          </p:cNvPr>
          <p:cNvSpPr>
            <a:spLocks noGrp="1"/>
          </p:cNvSpPr>
          <p:nvPr>
            <p:ph type="title"/>
          </p:nvPr>
        </p:nvSpPr>
        <p:spPr>
          <a:xfrm>
            <a:off x="457200" y="228600"/>
            <a:ext cx="8229600" cy="563563"/>
          </a:xfrm>
        </p:spPr>
        <p:txBody>
          <a:bodyPr lIns="91440" tIns="45720" rIns="91440" bIns="45720"/>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Cost Principles</a:t>
            </a:r>
          </a:p>
        </p:txBody>
      </p:sp>
      <p:sp>
        <p:nvSpPr>
          <p:cNvPr id="3" name="Content Placeholder 2">
            <a:extLst>
              <a:ext uri="{FF2B5EF4-FFF2-40B4-BE49-F238E27FC236}">
                <a16:creationId xmlns:a16="http://schemas.microsoft.com/office/drawing/2014/main" id="{D2F0574A-1788-4894-85FA-07DFD736F735}"/>
              </a:ext>
            </a:extLst>
          </p:cNvPr>
          <p:cNvSpPr>
            <a:spLocks noGrp="1"/>
          </p:cNvSpPr>
          <p:nvPr>
            <p:ph idx="1"/>
          </p:nvPr>
        </p:nvSpPr>
        <p:spPr>
          <a:xfrm>
            <a:off x="457200" y="1257300"/>
            <a:ext cx="8445500" cy="4832350"/>
          </a:xfrm>
        </p:spPr>
        <p:txBody>
          <a:bodyPr lIns="91440" tIns="45720" rIns="91440" bIns="45720" anchor="t"/>
          <a:lstStyle/>
          <a:p>
            <a:pPr eaLnBrk="1" hangingPunct="1">
              <a:buClr>
                <a:srgbClr val="0070C0"/>
              </a:buClr>
              <a:buFont typeface="Wingdings" panose="05000000000000000000" pitchFamily="2" charset="2"/>
              <a:buChar char="§"/>
              <a:defRPr/>
            </a:pPr>
            <a:r>
              <a:rPr lang="en-US" sz="2000" dirty="0">
                <a:latin typeface="Arial" panose="020B0604020202020204" pitchFamily="34" charset="0"/>
                <a:cs typeface="Arial" panose="020B0604020202020204" pitchFamily="34" charset="0"/>
              </a:rPr>
              <a:t>Effective August 13, 2020, </a:t>
            </a:r>
            <a:r>
              <a:rPr lang="en-US" sz="2000" dirty="0">
                <a:latin typeface="Arial" panose="020B0604020202020204" pitchFamily="34" charset="0"/>
                <a:cs typeface="Arial" panose="020B0604020202020204" pitchFamily="34" charset="0"/>
                <a:hlinkClick r:id="rId2"/>
              </a:rPr>
              <a:t>2 CFR 200.216</a:t>
            </a:r>
            <a:r>
              <a:rPr lang="en-US" sz="2000" dirty="0">
                <a:latin typeface="Arial" panose="020B0604020202020204" pitchFamily="34" charset="0"/>
                <a:cs typeface="Arial" panose="020B0604020202020204" pitchFamily="34" charset="0"/>
              </a:rPr>
              <a:t> for U.S. organizations and the mandatory standard provision “Prohibition on Certain Telecommunication and Video Surveillance Services or Equipment for non-U.S. organizations implemented the statutory prohibition 889(b)(1) that prohibits the use of award funds, including direct and indirect costs, cost-share and program income, to procure covered telecommunication and video surveillance services or equipment.   </a:t>
            </a:r>
          </a:p>
          <a:p>
            <a:pPr eaLnBrk="1" hangingPunct="1">
              <a:buClr>
                <a:srgbClr val="0070C0"/>
              </a:buClr>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Section 889 of the </a:t>
            </a:r>
            <a:r>
              <a:rPr lang="en-US" sz="2000" dirty="0">
                <a:latin typeface="Arial" panose="020B0604020202020204" pitchFamily="34" charset="0"/>
                <a:cs typeface="Arial" panose="020B0604020202020204" pitchFamily="34" charset="0"/>
                <a:hlinkClick r:id="rId3"/>
              </a:rPr>
              <a:t>2019 National Defense Authorization Act </a:t>
            </a:r>
            <a:r>
              <a:rPr lang="en-US" sz="2000" dirty="0">
                <a:latin typeface="Arial" panose="020B0604020202020204" pitchFamily="34" charset="0"/>
                <a:cs typeface="Arial" panose="020B0604020202020204" pitchFamily="34" charset="0"/>
              </a:rPr>
              <a:t>prohibits the federal government, government contractors, and grant and loan recipients from procuring or </a:t>
            </a:r>
            <a:r>
              <a:rPr lang="en-US" sz="2000" i="1" dirty="0">
                <a:latin typeface="Arial" panose="020B0604020202020204" pitchFamily="34" charset="0"/>
                <a:cs typeface="Arial" panose="020B0604020202020204" pitchFamily="34" charset="0"/>
              </a:rPr>
              <a:t>using</a:t>
            </a:r>
            <a:r>
              <a:rPr lang="en-US" sz="2000" dirty="0">
                <a:latin typeface="Arial" panose="020B0604020202020204" pitchFamily="34" charset="0"/>
                <a:cs typeface="Arial" panose="020B0604020202020204" pitchFamily="34" charset="0"/>
              </a:rPr>
              <a:t> certain “covered telecommunication equipment or services” that are produced by </a:t>
            </a:r>
            <a:r>
              <a:rPr lang="en-US" sz="2000" b="1" dirty="0">
                <a:latin typeface="Arial" panose="020B0604020202020204" pitchFamily="34" charset="0"/>
                <a:cs typeface="Arial" panose="020B0604020202020204" pitchFamily="34" charset="0"/>
              </a:rPr>
              <a:t>Huawei, ZTE, Hytera, Hikvision, and Dahua </a:t>
            </a:r>
            <a:r>
              <a:rPr lang="en-US" sz="2000" dirty="0">
                <a:latin typeface="Arial" panose="020B0604020202020204" pitchFamily="34" charset="0"/>
                <a:cs typeface="Arial" panose="020B0604020202020204" pitchFamily="34" charset="0"/>
              </a:rPr>
              <a:t>and their subsidiaries as a “substantial or essential component of any system, or as critical technology as part of any system.” </a:t>
            </a:r>
          </a:p>
          <a:p>
            <a:pPr eaLnBrk="1" hangingPunct="1">
              <a:buFont typeface="+mj-lt"/>
              <a:buNone/>
              <a:defRPr/>
            </a:pPr>
            <a:r>
              <a:rPr lang="en-US" dirty="0"/>
              <a:t>  </a:t>
            </a:r>
          </a:p>
          <a:p>
            <a:pPr marL="228600" indent="0" eaLnBrk="1" hangingPunct="1">
              <a:buFont typeface="+mj-lt"/>
              <a:buNone/>
              <a:defRPr/>
            </a:pPr>
            <a:r>
              <a:rPr lang="en-US" dirty="0"/>
              <a:t>  </a:t>
            </a:r>
          </a:p>
        </p:txBody>
      </p:sp>
      <p:sp>
        <p:nvSpPr>
          <p:cNvPr id="20484" name="Slide Number Placeholder 4">
            <a:extLst>
              <a:ext uri="{FF2B5EF4-FFF2-40B4-BE49-F238E27FC236}">
                <a16:creationId xmlns:a16="http://schemas.microsoft.com/office/drawing/2014/main" id="{E14AAB1B-D425-428C-83ED-64B957458A9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49B40B01-FF29-41CB-819A-9C1BF6A4CE94}" type="slidenum">
              <a:rPr lang="en-US" altLang="en-US" smtClean="0">
                <a:solidFill>
                  <a:srgbClr val="666666"/>
                </a:solidFill>
              </a:rPr>
              <a:pPr fontAlgn="base">
                <a:spcBef>
                  <a:spcPct val="0"/>
                </a:spcBef>
                <a:spcAft>
                  <a:spcPct val="0"/>
                </a:spcAft>
              </a:pPr>
              <a:t>8</a:t>
            </a:fld>
            <a:endParaRPr lang="en-US" altLang="en-US">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6FE3-DCBE-42FA-9FA6-606E53D61839}"/>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Matching Requirements</a:t>
            </a:r>
          </a:p>
        </p:txBody>
      </p:sp>
      <p:sp>
        <p:nvSpPr>
          <p:cNvPr id="21507" name="Slide Number Placeholder 4">
            <a:extLst>
              <a:ext uri="{FF2B5EF4-FFF2-40B4-BE49-F238E27FC236}">
                <a16:creationId xmlns:a16="http://schemas.microsoft.com/office/drawing/2014/main" id="{CE62012D-FB1F-4BB0-A2E5-FAE9A0A70BC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D60F32BF-AD2A-478B-8370-87FD8D17CA12}" type="slidenum">
              <a:rPr lang="en-US" altLang="en-US" smtClean="0">
                <a:solidFill>
                  <a:srgbClr val="666666"/>
                </a:solidFill>
              </a:rPr>
              <a:pPr fontAlgn="base">
                <a:spcBef>
                  <a:spcPct val="0"/>
                </a:spcBef>
                <a:spcAft>
                  <a:spcPct val="0"/>
                </a:spcAft>
              </a:pPr>
              <a:t>9</a:t>
            </a:fld>
            <a:endParaRPr lang="en-US" altLang="en-US">
              <a:solidFill>
                <a:srgbClr val="666666"/>
              </a:solidFill>
            </a:endParaRPr>
          </a:p>
        </p:txBody>
      </p:sp>
      <p:graphicFrame>
        <p:nvGraphicFramePr>
          <p:cNvPr id="8" name="Table 7">
            <a:extLst>
              <a:ext uri="{FF2B5EF4-FFF2-40B4-BE49-F238E27FC236}">
                <a16:creationId xmlns:a16="http://schemas.microsoft.com/office/drawing/2014/main" id="{A656414F-460A-4B82-9E33-590FF175696C}"/>
              </a:ext>
            </a:extLst>
          </p:cNvPr>
          <p:cNvGraphicFramePr>
            <a:graphicFrameLocks noGrp="1"/>
          </p:cNvGraphicFramePr>
          <p:nvPr/>
        </p:nvGraphicFramePr>
        <p:xfrm>
          <a:off x="304800" y="1052513"/>
          <a:ext cx="8382000" cy="5181600"/>
        </p:xfrm>
        <a:graphic>
          <a:graphicData uri="http://schemas.openxmlformats.org/drawingml/2006/table">
            <a:tbl>
              <a:tblPr firstRow="1" firstCol="1" bandRow="1">
                <a:tableStyleId>{5C22544A-7EE6-4342-B048-85BDC9FD1C3A}</a:tableStyleId>
              </a:tblPr>
              <a:tblGrid>
                <a:gridCol w="2131388">
                  <a:extLst>
                    <a:ext uri="{9D8B030D-6E8A-4147-A177-3AD203B41FA5}">
                      <a16:colId xmlns:a16="http://schemas.microsoft.com/office/drawing/2014/main" val="20000"/>
                    </a:ext>
                  </a:extLst>
                </a:gridCol>
                <a:gridCol w="1450013">
                  <a:extLst>
                    <a:ext uri="{9D8B030D-6E8A-4147-A177-3AD203B41FA5}">
                      <a16:colId xmlns:a16="http://schemas.microsoft.com/office/drawing/2014/main" val="20001"/>
                    </a:ext>
                  </a:extLst>
                </a:gridCol>
                <a:gridCol w="2834646">
                  <a:extLst>
                    <a:ext uri="{9D8B030D-6E8A-4147-A177-3AD203B41FA5}">
                      <a16:colId xmlns:a16="http://schemas.microsoft.com/office/drawing/2014/main" val="20002"/>
                    </a:ext>
                  </a:extLst>
                </a:gridCol>
                <a:gridCol w="1965953">
                  <a:extLst>
                    <a:ext uri="{9D8B030D-6E8A-4147-A177-3AD203B41FA5}">
                      <a16:colId xmlns:a16="http://schemas.microsoft.com/office/drawing/2014/main" val="20003"/>
                    </a:ext>
                  </a:extLst>
                </a:gridCol>
              </a:tblGrid>
              <a:tr h="1727200">
                <a:tc>
                  <a:txBody>
                    <a:bodyPr/>
                    <a:lstStyle/>
                    <a:p>
                      <a:pPr marL="0" marR="0">
                        <a:spcBef>
                          <a:spcPts val="0"/>
                        </a:spcBef>
                        <a:spcAft>
                          <a:spcPts val="0"/>
                        </a:spcAft>
                      </a:pPr>
                      <a:r>
                        <a:rPr lang="en-US" sz="2200">
                          <a:effectLst/>
                          <a:latin typeface="Arial" panose="020B0604020202020204" pitchFamily="34" charset="0"/>
                          <a:cs typeface="Arial" panose="020B0604020202020204" pitchFamily="34" charset="0"/>
                        </a:rPr>
                        <a:t>How much?</a:t>
                      </a:r>
                      <a:endParaRPr lang="en-US" sz="22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US" sz="2200" dirty="0">
                          <a:effectLst/>
                          <a:latin typeface="Arial" panose="020B0604020202020204" pitchFamily="34" charset="0"/>
                          <a:cs typeface="Arial" panose="020B0604020202020204" pitchFamily="34" charset="0"/>
                        </a:rPr>
                        <a:t>In What Form?</a:t>
                      </a:r>
                      <a:endParaRPr lang="en-US" sz="2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US" sz="2200" dirty="0">
                          <a:effectLst/>
                          <a:latin typeface="Arial" panose="020B0604020202020204" pitchFamily="34" charset="0"/>
                          <a:ea typeface="Calibri"/>
                          <a:cs typeface="Arial" panose="020B0604020202020204" pitchFamily="34" charset="0"/>
                        </a:rPr>
                        <a:t>What types</a:t>
                      </a:r>
                      <a:r>
                        <a:rPr lang="en-US" sz="2200" baseline="0" dirty="0">
                          <a:effectLst/>
                          <a:latin typeface="Arial" panose="020B0604020202020204" pitchFamily="34" charset="0"/>
                          <a:ea typeface="Calibri"/>
                          <a:cs typeface="Arial" panose="020B0604020202020204" pitchFamily="34" charset="0"/>
                        </a:rPr>
                        <a:t> of Matching Funds are OK?</a:t>
                      </a:r>
                      <a:endParaRPr lang="en-US" sz="2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US" sz="2200">
                          <a:effectLst/>
                          <a:latin typeface="Arial" panose="020B0604020202020204" pitchFamily="34" charset="0"/>
                          <a:cs typeface="Arial" panose="020B0604020202020204" pitchFamily="34" charset="0"/>
                        </a:rPr>
                        <a:t>What May Matching Funds Be Used For?</a:t>
                      </a:r>
                      <a:endParaRPr lang="en-US" sz="22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454400">
                <a:tc>
                  <a:txBody>
                    <a:bodyPr/>
                    <a:lstStyle/>
                    <a:p>
                      <a:pPr marL="0" marR="0">
                        <a:spcBef>
                          <a:spcPts val="0"/>
                        </a:spcBef>
                        <a:spcAft>
                          <a:spcPts val="0"/>
                        </a:spcAft>
                      </a:pPr>
                      <a:r>
                        <a:rPr lang="en-US" sz="2200">
                          <a:effectLst/>
                          <a:latin typeface="Arial" panose="020B0604020202020204" pitchFamily="34" charset="0"/>
                          <a:cs typeface="Arial" panose="020B0604020202020204" pitchFamily="34" charset="0"/>
                        </a:rPr>
                        <a:t>Must equal 10% of Funds Provided by the EIR grant</a:t>
                      </a:r>
                    </a:p>
                    <a:p>
                      <a:pPr marL="0" marR="0">
                        <a:spcBef>
                          <a:spcPts val="0"/>
                        </a:spcBef>
                        <a:spcAft>
                          <a:spcPts val="0"/>
                        </a:spcAft>
                      </a:pPr>
                      <a:r>
                        <a:rPr lang="en-US" sz="2200">
                          <a:effectLst/>
                          <a:latin typeface="Arial" panose="020B0604020202020204" pitchFamily="34" charset="0"/>
                          <a:cs typeface="Arial" panose="020B0604020202020204" pitchFamily="34" charset="0"/>
                        </a:rPr>
                        <a:t> </a:t>
                      </a:r>
                    </a:p>
                    <a:p>
                      <a:pPr marL="0" marR="0">
                        <a:spcBef>
                          <a:spcPts val="0"/>
                        </a:spcBef>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US" sz="2200">
                          <a:effectLst/>
                          <a:latin typeface="Arial" panose="020B0604020202020204" pitchFamily="34" charset="0"/>
                          <a:cs typeface="Arial" panose="020B0604020202020204" pitchFamily="34" charset="0"/>
                        </a:rPr>
                        <a:t>Cash </a:t>
                      </a:r>
                    </a:p>
                    <a:p>
                      <a:pPr marL="0" marR="0">
                        <a:spcBef>
                          <a:spcPts val="0"/>
                        </a:spcBef>
                        <a:spcAft>
                          <a:spcPts val="0"/>
                        </a:spcAft>
                      </a:pPr>
                      <a:r>
                        <a:rPr lang="en-US" sz="2200">
                          <a:effectLst/>
                          <a:latin typeface="Arial" panose="020B0604020202020204" pitchFamily="34" charset="0"/>
                          <a:cs typeface="Arial" panose="020B0604020202020204" pitchFamily="34" charset="0"/>
                        </a:rPr>
                        <a:t>or </a:t>
                      </a:r>
                    </a:p>
                    <a:p>
                      <a:pPr marL="0" marR="0">
                        <a:spcBef>
                          <a:spcPts val="0"/>
                        </a:spcBef>
                        <a:spcAft>
                          <a:spcPts val="0"/>
                        </a:spcAft>
                      </a:pPr>
                      <a:r>
                        <a:rPr lang="en-US" sz="2200">
                          <a:effectLst/>
                          <a:latin typeface="Arial" panose="020B0604020202020204" pitchFamily="34" charset="0"/>
                          <a:cs typeface="Arial" panose="020B0604020202020204" pitchFamily="34" charset="0"/>
                        </a:rPr>
                        <a:t>In-Kind</a:t>
                      </a:r>
                      <a:endParaRPr lang="en-US" sz="22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457200" marR="0" indent="-457200">
                        <a:spcBef>
                          <a:spcPts val="0"/>
                        </a:spcBef>
                        <a:spcAft>
                          <a:spcPts val="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Federal Funds (if authorized by statute of the program providing funds)</a:t>
                      </a:r>
                    </a:p>
                    <a:p>
                      <a:pPr marL="457200" marR="0" indent="-457200">
                        <a:spcBef>
                          <a:spcPts val="0"/>
                        </a:spcBef>
                        <a:spcAft>
                          <a:spcPts val="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State Funds</a:t>
                      </a:r>
                    </a:p>
                    <a:p>
                      <a:pPr marL="457200" marR="0" indent="-457200">
                        <a:spcBef>
                          <a:spcPts val="0"/>
                        </a:spcBef>
                        <a:spcAft>
                          <a:spcPts val="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Private Sources</a:t>
                      </a:r>
                    </a:p>
                    <a:p>
                      <a:pPr marL="457200" marR="0" indent="-457200">
                        <a:spcBef>
                          <a:spcPts val="0"/>
                        </a:spcBef>
                        <a:spcAft>
                          <a:spcPts val="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Local Funds</a:t>
                      </a:r>
                      <a:endParaRPr lang="en-US" sz="2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US" sz="2200" dirty="0">
                          <a:effectLst/>
                          <a:latin typeface="Arial" panose="020B0604020202020204" pitchFamily="34" charset="0"/>
                          <a:cs typeface="Arial" panose="020B0604020202020204" pitchFamily="34" charset="0"/>
                        </a:rPr>
                        <a:t>Allowable Grant Expenses</a:t>
                      </a:r>
                      <a:endParaRPr lang="en-US" sz="22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21525" name="Rectangle 1">
            <a:extLst>
              <a:ext uri="{FF2B5EF4-FFF2-40B4-BE49-F238E27FC236}">
                <a16:creationId xmlns:a16="http://schemas.microsoft.com/office/drawing/2014/main" id="{2767CB82-05C0-4B6A-8A96-68865A02DF3F}"/>
              </a:ext>
            </a:extLst>
          </p:cNvPr>
          <p:cNvSpPr>
            <a:spLocks noChangeArrowheads="1"/>
          </p:cNvSpPr>
          <p:nvPr/>
        </p:nvSpPr>
        <p:spPr bwMode="auto">
          <a:xfrm>
            <a:off x="1531938" y="3276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48369bfb84241b2a4759ac5d306b738 xmlns="2a2db8c4-56ab-4882-a5d0-0fe8165c6658">
      <Terms xmlns="http://schemas.microsoft.com/office/infopath/2007/PartnerControls"/>
    </e48369bfb84241b2a4759ac5d306b738>
    <Approval_x0020_Comments xmlns="2a2db8c4-56ab-4882-a5d0-0fe8165c6658" xsi:nil="true"/>
    <TaxCatchAll xmlns="2a2db8c4-56ab-4882-a5d0-0fe8165c6658">
      <Value>14</Value>
      <Value>2</Value>
    </TaxCatchAll>
    <m1f13d32c4c342028b39326ee260c1ca xmlns="2a2db8c4-56ab-4882-a5d0-0fe8165c6658">
      <Terms xmlns="http://schemas.microsoft.com/office/infopath/2007/PartnerControls"/>
    </m1f13d32c4c342028b39326ee260c1ca>
    <cb2ef2bd509f47f39ea44b698c260c87 xmlns="2a2db8c4-56ab-4882-a5d0-0fe8165c6658">
      <Terms xmlns="http://schemas.microsoft.com/office/infopath/2007/PartnerControls">
        <TermInfo xmlns="http://schemas.microsoft.com/office/infopath/2007/PartnerControls">
          <TermName xmlns="http://schemas.microsoft.com/office/infopath/2007/PartnerControls">Innovation Programs</TermName>
          <TermId xmlns="http://schemas.microsoft.com/office/infopath/2007/PartnerControls">718c7670-3af9-4624-9d86-c653ef74cfc2</TermId>
        </TermInfo>
      </Terms>
    </cb2ef2bd509f47f39ea44b698c260c87>
    <a4530805a9a34cb996739ba2e241a970 xmlns="2a2db8c4-56ab-4882-a5d0-0fe8165c6658">
      <Terms xmlns="http://schemas.microsoft.com/office/infopath/2007/PartnerControls"/>
    </a4530805a9a34cb996739ba2e241a970>
    <m9ba678bb8414d77b73f31a6ff27f951 xmlns="2a2db8c4-56ab-4882-a5d0-0fe8165c665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a9b09679-9681-4840-9409-cc087bb840af</TermId>
        </TermInfo>
      </Terms>
    </m9ba678bb8414d77b73f31a6ff27f951>
    <paad1906247e4af69fbe65f2ace0923c xmlns="2a2db8c4-56ab-4882-a5d0-0fe8165c6658">
      <Terms xmlns="http://schemas.microsoft.com/office/infopath/2007/PartnerControls"/>
    </paad1906247e4af69fbe65f2ace0923c>
    <Approval_Status xmlns="2a2db8c4-56ab-4882-a5d0-0fe8165c6658" xsi:nil="true"/>
    <Date_x0020_of_x0020_Approval xmlns="2a2db8c4-56ab-4882-a5d0-0fe8165c6658" xsi:nil="true"/>
    <Get_Approval_Button xmlns="2a2db8c4-56ab-4882-a5d0-0fe8165c6658" xsi:nil="true"/>
    <privacy_flow xmlns="2a2db8c4-56ab-4882-a5d0-0fe8165c6658" xsi:nil="true"/>
    <Privacy xmlns="2a2db8c4-56ab-4882-a5d0-0fe8165c66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OESE OIGP Documents" ma:contentTypeID="0x01010028670A239A4C7A4E9A68527307346D380300A9F02BBE4CAC1B41B7C895972CA1FD92" ma:contentTypeVersion="87" ma:contentTypeDescription="" ma:contentTypeScope="" ma:versionID="f8155ddf78eec89dc5f6cc5d4bfc63da">
  <xsd:schema xmlns:xsd="http://www.w3.org/2001/XMLSchema" xmlns:xs="http://www.w3.org/2001/XMLSchema" xmlns:p="http://schemas.microsoft.com/office/2006/metadata/properties" xmlns:ns2="2a2db8c4-56ab-4882-a5d0-0fe8165c6658" targetNamespace="http://schemas.microsoft.com/office/2006/metadata/properties" ma:root="true" ma:fieldsID="706c93177afec4c1bde608001ec25920" ns2:_="">
    <xsd:import namespace="2a2db8c4-56ab-4882-a5d0-0fe8165c6658"/>
    <xsd:element name="properties">
      <xsd:complexType>
        <xsd:sequence>
          <xsd:element name="documentManagement">
            <xsd:complexType>
              <xsd:all>
                <xsd:element ref="ns2:Date_x0020_of_x0020_Approval" minOccurs="0"/>
                <xsd:element ref="ns2:m1f13d32c4c342028b39326ee260c1ca" minOccurs="0"/>
                <xsd:element ref="ns2:e48369bfb84241b2a4759ac5d306b738" minOccurs="0"/>
                <xsd:element ref="ns2:a4530805a9a34cb996739ba2e241a970" minOccurs="0"/>
                <xsd:element ref="ns2:m9ba678bb8414d77b73f31a6ff27f951" minOccurs="0"/>
                <xsd:element ref="ns2:paad1906247e4af69fbe65f2ace0923c" minOccurs="0"/>
                <xsd:element ref="ns2:TaxCatchAll" minOccurs="0"/>
                <xsd:element ref="ns2:cb2ef2bd509f47f39ea44b698c260c87" minOccurs="0"/>
                <xsd:element ref="ns2:TaxCatchAllLabel" minOccurs="0"/>
                <xsd:element ref="ns2:Approval_Status" minOccurs="0"/>
                <xsd:element ref="ns2:Approval_x0020_Comments" minOccurs="0"/>
                <xsd:element ref="ns2:Get_Approval_Button" minOccurs="0"/>
                <xsd:element ref="ns2:Privacy" minOccurs="0"/>
                <xsd:element ref="ns2:privacy_flo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Date_x0020_of_x0020_Approval" ma:index="9" nillable="true" ma:displayName="Date of Publication" ma:format="DateOnly" ma:internalName="Date_x0020_of_x0020_Approval" ma:readOnly="false">
      <xsd:simpleType>
        <xsd:restriction base="dms:DateTime"/>
      </xsd:simpleType>
    </xsd:element>
    <xsd:element name="m1f13d32c4c342028b39326ee260c1ca" ma:index="13" nillable="true" ma:taxonomy="true" ma:internalName="m1f13d32c4c342028b39326ee260c1ca" ma:taxonomyFieldName="Secondary_x0020_Subject" ma:displayName="Primary Subject 2" ma:readOnly="false" ma:default="" ma:fieldId="{61f13d32-c4c3-4202-8b39-326ee260c1ca}"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e48369bfb84241b2a4759ac5d306b738" ma:index="15" nillable="true" ma:taxonomy="true" ma:internalName="e48369bfb84241b2a4759ac5d306b738" ma:taxonomyFieldName="Catagory" ma:displayName="Primary Subject 1" ma:readOnly="false" ma:default="" ma:fieldId="{e48369bf-b842-41b2-a475-9ac5d306b738}"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a4530805a9a34cb996739ba2e241a970" ma:index="17" nillable="true" ma:taxonomy="true" ma:internalName="a4530805a9a34cb996739ba2e241a970" ma:taxonomyFieldName="Document_x0020_Type" ma:displayName="Document Type" ma:readOnly="false" ma:default="" ma:fieldId="{a4530805-a9a3-4cb9-9673-9ba2e241a970}" ma:sspId="557479ed-16e3-4c54-a34b-e226e0af443e" ma:termSetId="39ac4e8d-e4c1-4f96-b421-6bcedb93d8ed" ma:anchorId="00000000-0000-0000-0000-000000000000" ma:open="false" ma:isKeyword="false">
      <xsd:complexType>
        <xsd:sequence>
          <xsd:element ref="pc:Terms" minOccurs="0" maxOccurs="1"/>
        </xsd:sequence>
      </xsd:complexType>
    </xsd:element>
    <xsd:element name="m9ba678bb8414d77b73f31a6ff27f951" ma:index="19" nillable="true" ma:taxonomy="true" ma:internalName="m9ba678bb8414d77b73f31a6ff27f951" ma:taxonomyFieldName="Fiscal_x0020_Year" ma:displayName="Fiscal Year" ma:default="" ma:fieldId="{69ba678b-b841-4d77-b73f-31a6ff27f951}" ma:sspId="557479ed-16e3-4c54-a34b-e226e0af443e" ma:termSetId="a74938b7-838d-429a-85f6-4f7993f9a919" ma:anchorId="00000000-0000-0000-0000-000000000000" ma:open="false" ma:isKeyword="false">
      <xsd:complexType>
        <xsd:sequence>
          <xsd:element ref="pc:Terms" minOccurs="0" maxOccurs="1"/>
        </xsd:sequence>
      </xsd:complexType>
    </xsd:element>
    <xsd:element name="paad1906247e4af69fbe65f2ace0923c" ma:index="21" nillable="true" ma:taxonomy="true" ma:internalName="paad1906247e4af69fbe65f2ace0923c" ma:taxonomyFieldName="Approval_x0020_Status" ma:displayName="Highest Approval Level" ma:readOnly="false" ma:default="" ma:fieldId="{9aad1906-247e-4af6-9fbe-65f2ace0923c}" ma:sspId="557479ed-16e3-4c54-a34b-e226e0af443e" ma:termSetId="907e9040-1049-41d6-9954-246cec267fd5"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b579ce35-3fb0-44dc-a56a-e4fd33d4f086}" ma:internalName="TaxCatchAll" ma:showField="CatchAllData"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cb2ef2bd509f47f39ea44b698c260c87" ma:index="23" nillable="true" ma:taxonomy="true" ma:internalName="cb2ef2bd509f47f39ea44b698c260c87" ma:taxonomyFieldName="OESE_x0020_Office" ma:displayName="OESE Office" ma:default="" ma:fieldId="{cb2ef2bd-509f-47f3-9ea4-4b698c260c87}" ma:sspId="557479ed-16e3-4c54-a34b-e226e0af443e" ma:termSetId="2e6ce9bc-9286-4329-95f6-d0b2e2210cd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b579ce35-3fb0-44dc-a56a-e4fd33d4f086}" ma:internalName="TaxCatchAllLabel" ma:readOnly="true" ma:showField="CatchAllDataLabel"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Approval_Status" ma:index="25" nillable="true" ma:displayName="Approval_Status" ma:default="Not Started" ma:internalName="Approval_Status">
      <xsd:simpleType>
        <xsd:restriction base="dms:Unknown">
          <xsd:enumeration value="Not Started"/>
          <xsd:enumeration value="Pending"/>
          <xsd:enumeration value="Pending Team Leader Review"/>
          <xsd:enumeration value="Team Leader Approved"/>
          <xsd:enumeration value="Team Leader Disapproved"/>
          <xsd:enumeration value="Pending Group Leader Review"/>
          <xsd:enumeration value="Group Leader Approved"/>
          <xsd:enumeration value="Group Leader Disapproved"/>
          <xsd:enumeration value="Pending Director Review"/>
          <xsd:enumeration value="Director Approved"/>
          <xsd:enumeration value="Director Disapproved"/>
        </xsd:restriction>
      </xsd:simpleType>
    </xsd:element>
    <xsd:element name="Approval_x0020_Comments" ma:index="26" nillable="true" ma:displayName="Approval Comments" ma:internalName="Approval_x0020_Comments">
      <xsd:simpleType>
        <xsd:restriction base="dms:Note">
          <xsd:maxLength value="255"/>
        </xsd:restriction>
      </xsd:simpleType>
    </xsd:element>
    <xsd:element name="Get_Approval_Button" ma:index="27" nillable="true" ma:displayName="Get_Approval_Button" ma:internalName="Get_Approval_Button">
      <xsd:simpleType>
        <xsd:restriction base="dms:Text">
          <xsd:maxLength value="255"/>
        </xsd:restriction>
      </xsd:simpleType>
    </xsd:element>
    <xsd:element name="Privacy" ma:index="28" nillable="true" ma:displayName="Privacy" ma:internalName="Privacy">
      <xsd:simpleType>
        <xsd:restriction base="dms:Text">
          <xsd:maxLength value="255"/>
        </xsd:restriction>
      </xsd:simpleType>
    </xsd:element>
    <xsd:element name="privacy_flow" ma:index="29" nillable="true" ma:displayName="privacy_flow" ma:internalName="privacy_flow">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14" ma:displayName="Content Type"/>
        <xsd:element ref="dc:title" minOccurs="0" maxOccurs="1" ma:index="8"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BD21D-B885-4BE4-AB49-70BC8E84D0E1}">
  <ds:schemaRefs>
    <ds:schemaRef ds:uri="2a2db8c4-56ab-4882-a5d0-0fe8165c6658"/>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1496A8D-3DB5-4826-8171-836E523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db8c4-56ab-4882-a5d0-0fe8165c6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A73D94-6515-4493-8854-2DA7D237B9CE}">
  <ds:schemaRefs>
    <ds:schemaRef ds:uri="http://schemas.microsoft.com/office/2006/metadata/longProperties"/>
  </ds:schemaRefs>
</ds:datastoreItem>
</file>

<file path=customXml/itemProps4.xml><?xml version="1.0" encoding="utf-8"?>
<ds:datastoreItem xmlns:ds="http://schemas.openxmlformats.org/officeDocument/2006/customXml" ds:itemID="{95D1C4EB-A378-488E-BE5E-95A34584A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TotalTime>
  <Words>3361</Words>
  <Application>Microsoft Office PowerPoint</Application>
  <PresentationFormat>On-screen Show (4:3)</PresentationFormat>
  <Paragraphs>248</Paragraphs>
  <Slides>25</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Tw Cen MT</vt:lpstr>
      <vt:lpstr>Arial</vt:lpstr>
      <vt:lpstr>Calibri</vt:lpstr>
      <vt:lpstr>Wingdings</vt:lpstr>
      <vt:lpstr>+mj-lt</vt:lpstr>
      <vt:lpstr>MS PGothic</vt:lpstr>
      <vt:lpstr>Courier New</vt:lpstr>
      <vt:lpstr>Raleway</vt:lpstr>
      <vt:lpstr>Dept of Ed</vt:lpstr>
      <vt:lpstr>Acrobat Document</vt:lpstr>
      <vt:lpstr>Education Innovation and Research (EIR) Matching and OTHER General PROGRAM Requirement</vt:lpstr>
      <vt:lpstr>Topics to Be covered in this INFORMATIONAL PowerPoint:</vt:lpstr>
      <vt:lpstr>Evidence requirements</vt:lpstr>
      <vt:lpstr>SERVING K-12 STUDENTS</vt:lpstr>
      <vt:lpstr>High-NEED STUDENTS</vt:lpstr>
      <vt:lpstr>Funding CATEGORY</vt:lpstr>
      <vt:lpstr>Prohibition of Subgrants</vt:lpstr>
      <vt:lpstr>Cost Principles</vt:lpstr>
      <vt:lpstr>Matching Requirements</vt:lpstr>
      <vt:lpstr>Matching BUDGET AND  DOCUMENTATION</vt:lpstr>
      <vt:lpstr>Sample match letters</vt:lpstr>
      <vt:lpstr>Independent evaluation</vt:lpstr>
      <vt:lpstr>OPEN Licensing</vt:lpstr>
      <vt:lpstr>What does open licensing mean?</vt:lpstr>
      <vt:lpstr>What is a “Deliverable” covered by the open licensing rule?</vt:lpstr>
      <vt:lpstr>More about the open licensing rule</vt:lpstr>
      <vt:lpstr>Reporting Requirements: final evaluation report</vt:lpstr>
      <vt:lpstr>Reporting Requirements: Performance measures</vt:lpstr>
      <vt:lpstr>Performance measures</vt:lpstr>
      <vt:lpstr>Project performance measures</vt:lpstr>
      <vt:lpstr>EIR Program Performance Measures</vt:lpstr>
      <vt:lpstr>Logic Model, Evaluation and Reporting</vt:lpstr>
      <vt:lpstr>Reporting Resources</vt:lpstr>
      <vt:lpstr>Example: EARLY-PHASE  EIR PROGRAM Performance measures</vt:lpstr>
      <vt:lpstr>Education Innovation and Research (EIR) Matching and OTHER General PROGRAM Requirements</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Department of Education</dc:creator>
  <dc:description/>
  <cp:lastModifiedBy>Turner, Dramon</cp:lastModifiedBy>
  <cp:revision>13</cp:revision>
  <cp:lastPrinted>2018-03-09T14:44:30Z</cp:lastPrinted>
  <dcterms:created xsi:type="dcterms:W3CDTF">2013-08-12T19:53:34Z</dcterms:created>
  <dcterms:modified xsi:type="dcterms:W3CDTF">2022-04-26T17:23:46Z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0x01010028670A239A4C7A4E9A68527307346D380300A9F02BBE4CAC1B41B7C895972CA1FD92</vt:lpwstr>
  </property>
  <property fmtid="{D5CDD505-2E9C-101B-9397-08002B2CF9AE}" pid="3" name="Secondary Subject">
    <vt:lpwstr/>
  </property>
  <property fmtid="{D5CDD505-2E9C-101B-9397-08002B2CF9AE}" pid="4" name="Fiscal Year">
    <vt:lpwstr>2;#2021|a9b09679-9681-4840-9409-cc087bb840af</vt:lpwstr>
  </property>
  <property fmtid="{D5CDD505-2E9C-101B-9397-08002B2CF9AE}" pid="5" name="Get Approval_">
    <vt:lpwstr/>
  </property>
  <property fmtid="{D5CDD505-2E9C-101B-9397-08002B2CF9AE}" pid="6" name="_ExtendedDescription">
    <vt:lpwstr/>
  </property>
  <property fmtid="{D5CDD505-2E9C-101B-9397-08002B2CF9AE}" pid="7" name="Approval Status">
    <vt:lpwstr/>
  </property>
  <property fmtid="{D5CDD505-2E9C-101B-9397-08002B2CF9AE}" pid="8" name="OESE Office">
    <vt:lpwstr>14;#Innovation Programs|718c7670-3af9-4624-9d86-c653ef74cfc2</vt:lpwstr>
  </property>
  <property fmtid="{D5CDD505-2E9C-101B-9397-08002B2CF9AE}" pid="9" name="Document Type">
    <vt:lpwstr/>
  </property>
  <property fmtid="{D5CDD505-2E9C-101B-9397-08002B2CF9AE}" pid="10" name="Catagory">
    <vt:lpwstr/>
  </property>
</Properties>
</file>