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8"/>
  </p:notesMasterIdLst>
  <p:handoutMasterIdLst>
    <p:handoutMasterId r:id="rId49"/>
  </p:handoutMasterIdLst>
  <p:sldIdLst>
    <p:sldId id="453" r:id="rId6"/>
    <p:sldId id="400" r:id="rId7"/>
    <p:sldId id="457" r:id="rId8"/>
    <p:sldId id="451" r:id="rId9"/>
    <p:sldId id="459" r:id="rId10"/>
    <p:sldId id="416" r:id="rId11"/>
    <p:sldId id="473" r:id="rId12"/>
    <p:sldId id="474" r:id="rId13"/>
    <p:sldId id="475" r:id="rId14"/>
    <p:sldId id="477" r:id="rId15"/>
    <p:sldId id="476" r:id="rId16"/>
    <p:sldId id="479" r:id="rId17"/>
    <p:sldId id="480" r:id="rId18"/>
    <p:sldId id="481" r:id="rId19"/>
    <p:sldId id="478" r:id="rId20"/>
    <p:sldId id="482" r:id="rId21"/>
    <p:sldId id="484" r:id="rId22"/>
    <p:sldId id="483" r:id="rId23"/>
    <p:sldId id="485" r:id="rId24"/>
    <p:sldId id="486" r:id="rId25"/>
    <p:sldId id="268" r:id="rId26"/>
    <p:sldId id="447" r:id="rId27"/>
    <p:sldId id="487" r:id="rId28"/>
    <p:sldId id="488" r:id="rId29"/>
    <p:sldId id="489" r:id="rId30"/>
    <p:sldId id="490" r:id="rId31"/>
    <p:sldId id="491" r:id="rId32"/>
    <p:sldId id="492" r:id="rId33"/>
    <p:sldId id="501" r:id="rId34"/>
    <p:sldId id="461" r:id="rId35"/>
    <p:sldId id="495" r:id="rId36"/>
    <p:sldId id="496" r:id="rId37"/>
    <p:sldId id="497" r:id="rId38"/>
    <p:sldId id="498" r:id="rId39"/>
    <p:sldId id="499" r:id="rId40"/>
    <p:sldId id="468" r:id="rId41"/>
    <p:sldId id="469" r:id="rId42"/>
    <p:sldId id="272" r:id="rId43"/>
    <p:sldId id="502" r:id="rId44"/>
    <p:sldId id="273" r:id="rId45"/>
    <p:sldId id="452" r:id="rId46"/>
    <p:sldId id="450" r:id="rId47"/>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erpak, Kelly" initials="" lastIdx="1" clrIdx="0"/>
  <p:cmAuthor id="1" name="Crockett, Yvonne" initials="" lastIdx="2" clrIdx="7"/>
  <p:cmAuthor id="8" name="U.S. Department of Education" initials="" lastIdx="4" clrIdx="1"/>
  <p:cmAuthor id="2" name="Petracca, Ronald" initials="" lastIdx="6" clrIdx="2"/>
  <p:cmAuthor id="3" name="Kelly Terpak" initials="" lastIdx="8" clrIdx="3"/>
  <p:cmAuthor id="4" name="Folake Reed" initials="" lastIdx="1" clrIdx="4"/>
  <p:cmAuthor id="5" name="Ashley Brizzo" initials="" lastIdx="40" clrIdx="5"/>
  <p:cmAuthor id="6" name="Smith, Jamila" initials="" lastIdx="2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FDB"/>
    <a:srgbClr val="666666"/>
    <a:srgbClr val="038A00"/>
    <a:srgbClr val="0C479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397" autoAdjust="0"/>
    <p:restoredTop sz="95226" autoAdjust="0"/>
  </p:normalViewPr>
  <p:slideViewPr>
    <p:cSldViewPr snapToGrid="0">
      <p:cViewPr varScale="1">
        <p:scale>
          <a:sx n="42" d="100"/>
          <a:sy n="42" d="100"/>
        </p:scale>
        <p:origin x="684"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3B5B06-2B9A-4C29-9F8B-1447E742D635}"/>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3E128FD-47EF-4CE9-B3DC-FE03F615CA69}"/>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435EB4E4-6A5F-429F-A2F1-8BCC0C9E2DA3}" type="datetimeFigureOut">
              <a:rPr lang="en-US"/>
              <a:pPr>
                <a:defRPr/>
              </a:pPr>
              <a:t>8/3/2021</a:t>
            </a:fld>
            <a:endParaRPr lang="en-US"/>
          </a:p>
        </p:txBody>
      </p:sp>
      <p:sp>
        <p:nvSpPr>
          <p:cNvPr id="4" name="Footer Placeholder 3">
            <a:extLst>
              <a:ext uri="{FF2B5EF4-FFF2-40B4-BE49-F238E27FC236}">
                <a16:creationId xmlns:a16="http://schemas.microsoft.com/office/drawing/2014/main" id="{0A5CDADB-FD4D-4FA4-8107-07448ADEE43D}"/>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3F2A5D44-F630-4BFA-AFA3-4827EFC8F224}"/>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71D11218-141E-4615-AEC7-B6E1D100BD3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0A6EA-D045-4B56-A67F-5D0D8E9DDFBA}"/>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8C55D00-227F-4C50-AD63-8E4B7FA49969}"/>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D6F4FF29-FFA4-41F8-A2F4-264354D457FF}" type="datetimeFigureOut">
              <a:rPr lang="en-US"/>
              <a:pPr>
                <a:defRPr/>
              </a:pPr>
              <a:t>8/3/2021</a:t>
            </a:fld>
            <a:endParaRPr lang="en-US"/>
          </a:p>
        </p:txBody>
      </p:sp>
      <p:sp>
        <p:nvSpPr>
          <p:cNvPr id="4" name="Slide Image Placeholder 3">
            <a:extLst>
              <a:ext uri="{FF2B5EF4-FFF2-40B4-BE49-F238E27FC236}">
                <a16:creationId xmlns:a16="http://schemas.microsoft.com/office/drawing/2014/main" id="{7A0A6500-05B1-40FA-B4AC-E587AFDD4AA7}"/>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751A99B6-FD73-4453-9A99-E366609655B6}"/>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396162-3A23-420C-A3AE-E811C8E195E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018BCF8-D8DB-48EE-9590-94B8B74980DD}"/>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5D4392DA-4AFA-4D26-89CF-986D9A29C9F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280D7A5-6293-4BF5-A2BA-D93096D530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01FA8250-5CEC-4F73-B428-CF4A9F71C5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Welcome to the Education Innovation and Research Program FY 2021 Competition overview webinar. </a:t>
            </a:r>
          </a:p>
          <a:p>
            <a:pPr eaLnBrk="1" hangingPunct="1"/>
            <a:r>
              <a:rPr lang="en-US" altLang="en-US"/>
              <a:t>These informational slides are meant to introduce you to the Education Innovation and Research (EIR) Program and will provide you with a general overview of the EIR program’s purposes, its funding structure, and the EIR grant competitions for FY2021.  This will include a status update for the EIR competitions. The goal is to help you better understand the program and what you need to know to prepare a successful application.</a:t>
            </a:r>
            <a:endParaRPr lang="en-US" altLang="en-US">
              <a:cs typeface="Calibri" panose="020F0502020204030204" pitchFamily="34" charset="0"/>
            </a:endParaRPr>
          </a:p>
          <a:p>
            <a:pPr eaLnBrk="1" hangingPunct="1"/>
            <a:endParaRPr lang="en-US" altLang="en-US"/>
          </a:p>
          <a:p>
            <a:pPr eaLnBrk="1" hangingPunct="1"/>
            <a:r>
              <a:rPr lang="en-US" altLang="en-US"/>
              <a:t>If you are planning to apply to EIR, you should read carefully the specific notice inviting applications (NIA) and the specific application package for the competition to which you are applying.  These slides are for information purposes only, and applicants should rely upon the NIA for the official competition requirements.</a:t>
            </a:r>
          </a:p>
          <a:p>
            <a:pPr eaLnBrk="1" hangingPunct="1"/>
            <a:endParaRPr lang="en-US" altLang="en-US"/>
          </a:p>
        </p:txBody>
      </p:sp>
      <p:sp>
        <p:nvSpPr>
          <p:cNvPr id="4" name="Slide Number Placeholder 3">
            <a:extLst>
              <a:ext uri="{FF2B5EF4-FFF2-40B4-BE49-F238E27FC236}">
                <a16:creationId xmlns:a16="http://schemas.microsoft.com/office/drawing/2014/main" id="{321327ED-F260-4BF9-ACDC-A77DB9B67056}"/>
              </a:ext>
            </a:extLst>
          </p:cNvPr>
          <p:cNvSpPr>
            <a:spLocks noGrp="1"/>
          </p:cNvSpPr>
          <p:nvPr>
            <p:ph type="sldNum" sz="quarter" idx="5"/>
          </p:nvPr>
        </p:nvSpPr>
        <p:spPr/>
        <p:txBody>
          <a:bodyPr/>
          <a:lstStyle/>
          <a:p>
            <a:pPr>
              <a:defRPr/>
            </a:pPr>
            <a:fld id="{0C86A68A-E07B-46DE-A26B-34B422696F9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C4EC729-4893-46EE-A776-4B12A6311F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1584EF9-B1CA-4EE6-BE49-274C7F6AF5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Courier New" panose="02070309020205020404" pitchFamily="49" charset="0"/>
                <a:ea typeface="Calibri" panose="020F0502020204030204" pitchFamily="34" charset="0"/>
                <a:cs typeface="Times New Roman" panose="02020603050405020304" pitchFamily="18" charset="0"/>
              </a:rPr>
              <a:t>For the computer science competitive preference priority, these projects must address expanding access to and participation in rigorous computer science coursework for traditionally underrepresented students such as racial or ethnic minorities, women, students in communities served by rural local educational agencies (as defined in this notice), children or students with disabilities (as defined in this notice), or low-income individuals (as defined under section 312(g) of the Higher Education Act of 1965, as amended). </a:t>
            </a:r>
            <a:endParaRPr lang="en-US" altLang="en-US">
              <a:ea typeface="Calibri" panose="020F0502020204030204" pitchFamily="34" charset="0"/>
              <a:cs typeface="Times New Roman" panose="02020603050405020304" pitchFamily="18" charset="0"/>
            </a:endParaRPr>
          </a:p>
          <a:p>
            <a:pPr eaLnBrk="1" hangingPunct="1"/>
            <a:endParaRPr lang="en-US" altLang="en-US">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F9D8E71-5921-4B9C-BAC4-8EF153093F51}"/>
              </a:ext>
            </a:extLst>
          </p:cNvPr>
          <p:cNvSpPr>
            <a:spLocks noGrp="1"/>
          </p:cNvSpPr>
          <p:nvPr>
            <p:ph type="sldNum" sz="quarter" idx="5"/>
          </p:nvPr>
        </p:nvSpPr>
        <p:spPr/>
        <p:txBody>
          <a:bodyPr/>
          <a:lstStyle/>
          <a:p>
            <a:pPr>
              <a:defRPr/>
            </a:pPr>
            <a:fld id="{72A765AF-7E94-4387-9C36-577AAA097F97}" type="slidenum">
              <a:rPr lang="en-US"/>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B856657-94AC-48B0-912B-3000141407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A40AA30-38C8-4ED1-B7BD-8D51AFF07E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If you're interested in responding to one of these Competitive Preference Priorities, we invite you to review the project ideas that can be found in the next couple of slides and in the NIA.  </a:t>
            </a:r>
          </a:p>
          <a:p>
            <a:pPr eaLnBrk="1" hangingPunct="1"/>
            <a:endParaRPr lang="en-US" altLang="en-US"/>
          </a:p>
        </p:txBody>
      </p:sp>
      <p:sp>
        <p:nvSpPr>
          <p:cNvPr id="4" name="Slide Number Placeholder 3">
            <a:extLst>
              <a:ext uri="{FF2B5EF4-FFF2-40B4-BE49-F238E27FC236}">
                <a16:creationId xmlns:a16="http://schemas.microsoft.com/office/drawing/2014/main" id="{F0A41A21-8DA9-428D-9716-A3CFFB368FE8}"/>
              </a:ext>
            </a:extLst>
          </p:cNvPr>
          <p:cNvSpPr>
            <a:spLocks noGrp="1"/>
          </p:cNvSpPr>
          <p:nvPr>
            <p:ph type="sldNum" sz="quarter" idx="5"/>
          </p:nvPr>
        </p:nvSpPr>
        <p:spPr/>
        <p:txBody>
          <a:bodyPr/>
          <a:lstStyle/>
          <a:p>
            <a:pPr>
              <a:defRPr/>
            </a:pPr>
            <a:fld id="{694ACB62-E61F-4387-8083-74525E4DF75E}" type="slidenum">
              <a:rPr lang="en-US"/>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ED95F15-434D-4517-8155-1FF1B92D4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4267F3F-9DA3-4B64-9452-E72EBBD74E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27A96721-041B-4324-8244-DCE93502F7BE}"/>
              </a:ext>
            </a:extLst>
          </p:cNvPr>
          <p:cNvSpPr>
            <a:spLocks noGrp="1"/>
          </p:cNvSpPr>
          <p:nvPr>
            <p:ph type="sldNum" sz="quarter" idx="5"/>
          </p:nvPr>
        </p:nvSpPr>
        <p:spPr/>
        <p:txBody>
          <a:bodyPr/>
          <a:lstStyle/>
          <a:p>
            <a:pPr>
              <a:defRPr/>
            </a:pPr>
            <a:fld id="{BC824261-B5D4-44C9-B6C2-ED58912413EB}" type="slidenum">
              <a:rPr lang="en-US"/>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AD0D007-43A1-44AD-854D-B62F6E3D27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A92C635-EFBE-4534-B9DE-B6F6487FA3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49B000EC-239F-4EE5-8B24-E9059D598E60}"/>
              </a:ext>
            </a:extLst>
          </p:cNvPr>
          <p:cNvSpPr>
            <a:spLocks noGrp="1"/>
          </p:cNvSpPr>
          <p:nvPr>
            <p:ph type="sldNum" sz="quarter" idx="5"/>
          </p:nvPr>
        </p:nvSpPr>
        <p:spPr/>
        <p:txBody>
          <a:bodyPr/>
          <a:lstStyle/>
          <a:p>
            <a:pPr>
              <a:defRPr/>
            </a:pPr>
            <a:fld id="{6C33AFAD-C471-4F29-893C-61B28A0D02BC}" type="slidenum">
              <a:rPr lang="en-US"/>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9CFCD88-0DB7-4EF5-AD8F-2E16A19AD6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886564A-4C2A-4316-A1F3-21CAD9312B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65820B07-AE3A-4E5F-8623-7FCFD88817E0}"/>
              </a:ext>
            </a:extLst>
          </p:cNvPr>
          <p:cNvSpPr>
            <a:spLocks noGrp="1"/>
          </p:cNvSpPr>
          <p:nvPr>
            <p:ph type="sldNum" sz="quarter" idx="5"/>
          </p:nvPr>
        </p:nvSpPr>
        <p:spPr/>
        <p:txBody>
          <a:bodyPr/>
          <a:lstStyle/>
          <a:p>
            <a:pPr>
              <a:defRPr/>
            </a:pPr>
            <a:fld id="{9588FC66-6068-4000-B7B8-2564138B696D}" type="slidenum">
              <a:rPr lang="en-US"/>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AAF26A5-27BC-4D60-BA78-DFFC35B36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6BAED82-D4D0-472C-96C8-CA7EEB91E5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41F9915E-EB63-481A-B53D-1D2543B15927}"/>
              </a:ext>
            </a:extLst>
          </p:cNvPr>
          <p:cNvSpPr>
            <a:spLocks noGrp="1"/>
          </p:cNvSpPr>
          <p:nvPr>
            <p:ph type="sldNum" sz="quarter" idx="5"/>
          </p:nvPr>
        </p:nvSpPr>
        <p:spPr/>
        <p:txBody>
          <a:bodyPr/>
          <a:lstStyle/>
          <a:p>
            <a:pPr>
              <a:defRPr/>
            </a:pPr>
            <a:fld id="{A7C1F9CB-C887-4772-BA37-23B5D13217CE}" type="slidenum">
              <a:rPr lang="en-US"/>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19C0A87-049A-498A-B390-6F17613CB6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514E965-F2B4-42DA-95D2-B9859C949A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64DDBBD0-FE26-486F-A89C-8715403D1F98}"/>
              </a:ext>
            </a:extLst>
          </p:cNvPr>
          <p:cNvSpPr>
            <a:spLocks noGrp="1"/>
          </p:cNvSpPr>
          <p:nvPr>
            <p:ph type="sldNum" sz="quarter" idx="5"/>
          </p:nvPr>
        </p:nvSpPr>
        <p:spPr/>
        <p:txBody>
          <a:bodyPr/>
          <a:lstStyle/>
          <a:p>
            <a:pPr>
              <a:defRPr/>
            </a:pPr>
            <a:fld id="{78EB96C5-C70B-4627-AFAD-63A1FB81B64D}" type="slidenum">
              <a:rPr lang="en-US"/>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9BCBFCE-80E2-4348-9D34-0093A7BB03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27936D3-8B45-4189-A743-754762BE5F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3B646327-E288-4757-AC8B-FC8DC9308EDA}"/>
              </a:ext>
            </a:extLst>
          </p:cNvPr>
          <p:cNvSpPr>
            <a:spLocks noGrp="1"/>
          </p:cNvSpPr>
          <p:nvPr>
            <p:ph type="sldNum" sz="quarter" idx="5"/>
          </p:nvPr>
        </p:nvSpPr>
        <p:spPr/>
        <p:txBody>
          <a:bodyPr/>
          <a:lstStyle/>
          <a:p>
            <a:pPr>
              <a:defRPr/>
            </a:pPr>
            <a:fld id="{911FA280-DFE4-41A2-8768-FDF1664B2D8B}" type="slidenum">
              <a:rPr lang="en-US"/>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DE624AE-B789-49E5-8270-FF37811E20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0519AF2-3BE6-4D85-8C1D-CDD0F19080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4B2B9A21-D7FC-434C-AB78-679822CC6125}"/>
              </a:ext>
            </a:extLst>
          </p:cNvPr>
          <p:cNvSpPr>
            <a:spLocks noGrp="1"/>
          </p:cNvSpPr>
          <p:nvPr>
            <p:ph type="sldNum" sz="quarter" idx="5"/>
          </p:nvPr>
        </p:nvSpPr>
        <p:spPr/>
        <p:txBody>
          <a:bodyPr/>
          <a:lstStyle/>
          <a:p>
            <a:pPr>
              <a:defRPr/>
            </a:pPr>
            <a:fld id="{89F72F24-EA62-4B53-93E0-B402E1D94089}" type="slidenum">
              <a:rPr lang="en-US"/>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05C9674-A3E0-4A0E-84AA-C680D8122C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6F7C766-E038-4277-B6DE-73F1F3CC9A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3C18A476-877F-4EA5-A0E0-429F3CBBC5DF}"/>
              </a:ext>
            </a:extLst>
          </p:cNvPr>
          <p:cNvSpPr>
            <a:spLocks noGrp="1"/>
          </p:cNvSpPr>
          <p:nvPr>
            <p:ph type="sldNum" sz="quarter" idx="5"/>
          </p:nvPr>
        </p:nvSpPr>
        <p:spPr/>
        <p:txBody>
          <a:bodyPr/>
          <a:lstStyle/>
          <a:p>
            <a:pPr>
              <a:defRPr/>
            </a:pPr>
            <a:fld id="{0F9D796E-E074-439E-815D-CCF4D39BBDE5}" type="slidenum">
              <a:rPr lang="en-US"/>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F81900A-7897-404B-A3C3-2E5357ABAA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4B276A3-2C52-4C2C-BE45-D60102C6CE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 would like to take a moment for quick introductions. I am Jamila Smith, the Director for Innovation and Learning Programs. This is the division at the U.S. Department of Education that includes the EIR program. </a:t>
            </a:r>
          </a:p>
          <a:p>
            <a:pPr eaLnBrk="1" hangingPunct="1"/>
            <a:r>
              <a:rPr lang="en-US" altLang="en-US"/>
              <a:t>Joining me today will be various leaders on the EIR team including Ashley Brizzo, Yvonne Crocket, Vicki Robinson and Ruben Vazquez.</a:t>
            </a:r>
          </a:p>
        </p:txBody>
      </p:sp>
      <p:sp>
        <p:nvSpPr>
          <p:cNvPr id="4" name="Slide Number Placeholder 3">
            <a:extLst>
              <a:ext uri="{FF2B5EF4-FFF2-40B4-BE49-F238E27FC236}">
                <a16:creationId xmlns:a16="http://schemas.microsoft.com/office/drawing/2014/main" id="{CB7B20C5-140D-47CC-803C-F072A2580938}"/>
              </a:ext>
            </a:extLst>
          </p:cNvPr>
          <p:cNvSpPr>
            <a:spLocks noGrp="1"/>
          </p:cNvSpPr>
          <p:nvPr>
            <p:ph type="sldNum" sz="quarter" idx="5"/>
          </p:nvPr>
        </p:nvSpPr>
        <p:spPr/>
        <p:txBody>
          <a:bodyPr/>
          <a:lstStyle/>
          <a:p>
            <a:pPr>
              <a:defRPr/>
            </a:pPr>
            <a:fld id="{D9B2D364-F708-433E-AAB6-E09E6E85DA7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1F24133-9C75-420B-B982-12284918FA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393885D9-BDA7-4B41-964F-DD352B265E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w Cen MT" panose="020B0602020104020603" pitchFamily="34" charset="0"/>
              </a:rPr>
              <a:t>There are many compositions of which absolute and competitive preference priorities an applicant might choose to pursue. Provided here, in no particular hierarchy, is a non-exhaustive list of samples to illustrate a few combinations that an applicant might choose.</a:t>
            </a:r>
          </a:p>
          <a:p>
            <a:pPr eaLnBrk="1" hangingPunct="1"/>
            <a:endParaRPr lang="en-US" altLang="en-US">
              <a:latin typeface="Tw Cen MT" panose="020B0602020104020603" pitchFamily="34" charset="0"/>
            </a:endParaRPr>
          </a:p>
          <a:p>
            <a:pPr eaLnBrk="1" hangingPunct="1"/>
            <a:r>
              <a:rPr lang="en-US" altLang="en-US"/>
              <a:t>For example, a recent PEW Research study underscored the continued and vast underrepresentation of blacks and Hispanics in STEM careers. Innovative projects to address this need might look like example 1 under AP3 STEM and CPP3 equity. Example 2, might be a project focused on trauma-informed practice that is submitted under AP4: SEL and CPP2: COVID. An applicant might have a COVID-response project related to an after-school program to combat learning loss that isn’t a STEM or SEL project so might look like example 3 using AP2 general and CPP2 COVID. These are merely examples, and it is up to the applicant to decide which AP and which IP, if any, they apply under. </a:t>
            </a:r>
            <a:r>
              <a:rPr lang="en-US" altLang="en-US" b="1"/>
              <a:t>As shown in the Example 4 Computer Science CPP1 is ONLY applicable to AP3 STEM.</a:t>
            </a:r>
          </a:p>
          <a:p>
            <a:pPr eaLnBrk="1" hangingPunct="1"/>
            <a:endParaRPr lang="en-US" altLang="en-US"/>
          </a:p>
          <a:p>
            <a:pPr eaLnBrk="1" hangingPunct="1"/>
            <a:r>
              <a:rPr lang="en-US" altLang="en-US"/>
              <a:t>One other thing to note here is, as stated in the previous slide, all applicants must address AP1 and </a:t>
            </a:r>
            <a:r>
              <a:rPr lang="en-US" altLang="en-US" b="1"/>
              <a:t>only</a:t>
            </a:r>
            <a:r>
              <a:rPr lang="en-US" altLang="en-US"/>
              <a:t> 1 other AP- general, STEM, or SEL. CPPs are optional.</a:t>
            </a:r>
          </a:p>
          <a:p>
            <a:pPr eaLnBrk="1" hangingPunct="1"/>
            <a:endParaRPr lang="en-US" altLang="en-US"/>
          </a:p>
        </p:txBody>
      </p:sp>
      <p:sp>
        <p:nvSpPr>
          <p:cNvPr id="4" name="Slide Number Placeholder 3">
            <a:extLst>
              <a:ext uri="{FF2B5EF4-FFF2-40B4-BE49-F238E27FC236}">
                <a16:creationId xmlns:a16="http://schemas.microsoft.com/office/drawing/2014/main" id="{1A16F1BD-3F7A-440E-AF27-F69DAED7B030}"/>
              </a:ext>
            </a:extLst>
          </p:cNvPr>
          <p:cNvSpPr>
            <a:spLocks noGrp="1"/>
          </p:cNvSpPr>
          <p:nvPr>
            <p:ph type="sldNum" sz="quarter" idx="5"/>
          </p:nvPr>
        </p:nvSpPr>
        <p:spPr/>
        <p:txBody>
          <a:bodyPr/>
          <a:lstStyle/>
          <a:p>
            <a:pPr>
              <a:defRPr/>
            </a:pPr>
            <a:fld id="{82784EEE-A735-4770-AC1C-4C48A3BBFE0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4129C24-8A6F-4E12-B92B-5CAEEDC7DA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C3B8ABE-B61A-4B5D-A1E6-E5DBA0919C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If you have a project idea that might fit within the priorities we just laid out, please follow along on the next few slides to consider if your organization is an entity eligible to apply for an EIR grant. </a:t>
            </a:r>
          </a:p>
          <a:p>
            <a:pPr eaLnBrk="1" hangingPunct="1"/>
            <a:endParaRPr lang="en-US" altLang="en-US"/>
          </a:p>
        </p:txBody>
      </p:sp>
      <p:sp>
        <p:nvSpPr>
          <p:cNvPr id="4" name="Slide Number Placeholder 3">
            <a:extLst>
              <a:ext uri="{FF2B5EF4-FFF2-40B4-BE49-F238E27FC236}">
                <a16:creationId xmlns:a16="http://schemas.microsoft.com/office/drawing/2014/main" id="{F09832E7-5CE7-49C4-AD0E-BF794A821445}"/>
              </a:ext>
            </a:extLst>
          </p:cNvPr>
          <p:cNvSpPr>
            <a:spLocks noGrp="1"/>
          </p:cNvSpPr>
          <p:nvPr>
            <p:ph type="sldNum" sz="quarter" idx="5"/>
          </p:nvPr>
        </p:nvSpPr>
        <p:spPr/>
        <p:txBody>
          <a:bodyPr/>
          <a:lstStyle/>
          <a:p>
            <a:pPr>
              <a:defRPr/>
            </a:pPr>
            <a:fld id="{7CC1757D-6C25-4A38-A8A8-59EAAD94D10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1D60AC1-02C3-4837-B6E3-CBBF47C72F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8D242D9-0F8A-42BD-8BDF-0B3DCF1A34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your grant application, the entity name as listed on the Standard Form-424, box 8a must be the legal name of an entity eligible for an EIR grant.</a:t>
            </a:r>
          </a:p>
          <a:p>
            <a:r>
              <a:rPr lang="en-US" altLang="en-US"/>
              <a:t>There is a very specific list of eligible entities comes directly out of the EIR statute.</a:t>
            </a:r>
          </a:p>
          <a:p>
            <a:endParaRPr lang="en-US" altLang="en-US"/>
          </a:p>
          <a:p>
            <a:r>
              <a:rPr lang="en-US" altLang="en-US"/>
              <a:t>Based on this list of eligible entities, we want to highlight that applications can only be submitted by an LEA, SEA, BIE, or nonprofit organization. </a:t>
            </a:r>
          </a:p>
        </p:txBody>
      </p:sp>
      <p:sp>
        <p:nvSpPr>
          <p:cNvPr id="4" name="Slide Number Placeholder 3">
            <a:extLst>
              <a:ext uri="{FF2B5EF4-FFF2-40B4-BE49-F238E27FC236}">
                <a16:creationId xmlns:a16="http://schemas.microsoft.com/office/drawing/2014/main" id="{A26D1C94-C98A-4EB4-818D-1E69673CFF01}"/>
              </a:ext>
            </a:extLst>
          </p:cNvPr>
          <p:cNvSpPr>
            <a:spLocks noGrp="1"/>
          </p:cNvSpPr>
          <p:nvPr>
            <p:ph type="sldNum" sz="quarter" idx="5"/>
          </p:nvPr>
        </p:nvSpPr>
        <p:spPr/>
        <p:txBody>
          <a:bodyPr/>
          <a:lstStyle/>
          <a:p>
            <a:pPr>
              <a:defRPr/>
            </a:pPr>
            <a:fld id="{A1EFB17C-7878-418D-BB1D-8137F5B031F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9CDE328-4358-444D-BA99-279E47E4D9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114530B3-9826-4B80-9336-ECE73E6CE5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reference, here is the LEA definition</a:t>
            </a:r>
          </a:p>
        </p:txBody>
      </p:sp>
      <p:sp>
        <p:nvSpPr>
          <p:cNvPr id="4" name="Slide Number Placeholder 3">
            <a:extLst>
              <a:ext uri="{FF2B5EF4-FFF2-40B4-BE49-F238E27FC236}">
                <a16:creationId xmlns:a16="http://schemas.microsoft.com/office/drawing/2014/main" id="{69BDF162-1944-48DC-A094-8B42BAAA255D}"/>
              </a:ext>
            </a:extLst>
          </p:cNvPr>
          <p:cNvSpPr>
            <a:spLocks noGrp="1"/>
          </p:cNvSpPr>
          <p:nvPr>
            <p:ph type="sldNum" sz="quarter" idx="5"/>
          </p:nvPr>
        </p:nvSpPr>
        <p:spPr/>
        <p:txBody>
          <a:bodyPr/>
          <a:lstStyle/>
          <a:p>
            <a:pPr>
              <a:defRPr/>
            </a:pPr>
            <a:fld id="{05D6BF91-A27C-4C4A-B358-DB6905853C77}"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5320583-A805-45AD-BD94-B989B09156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45BD587-A1B0-4B5F-80C3-FF685AB6CD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reference, here is the SEA definition</a:t>
            </a:r>
          </a:p>
        </p:txBody>
      </p:sp>
      <p:sp>
        <p:nvSpPr>
          <p:cNvPr id="4" name="Slide Number Placeholder 3">
            <a:extLst>
              <a:ext uri="{FF2B5EF4-FFF2-40B4-BE49-F238E27FC236}">
                <a16:creationId xmlns:a16="http://schemas.microsoft.com/office/drawing/2014/main" id="{C041C8DC-C113-4135-BC61-138ED608BC78}"/>
              </a:ext>
            </a:extLst>
          </p:cNvPr>
          <p:cNvSpPr>
            <a:spLocks noGrp="1"/>
          </p:cNvSpPr>
          <p:nvPr>
            <p:ph type="sldNum" sz="quarter" idx="5"/>
          </p:nvPr>
        </p:nvSpPr>
        <p:spPr/>
        <p:txBody>
          <a:bodyPr/>
          <a:lstStyle/>
          <a:p>
            <a:pPr>
              <a:defRPr/>
            </a:pPr>
            <a:fld id="{5CBEEDDD-3706-4159-9582-72FD600463DF}"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5232168-BFF2-449B-96F8-83EA37F51E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72708E0-53F6-4809-8135-56B39A6C04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the EIR program, institutions of higher education can apply directly only if they have nonprofit status and can include in their application an Internal Revenue Service determination letter on their status as a 501(c)(3) organization or can provide any of the other documentation set out in 34 CFR 75.51.</a:t>
            </a:r>
          </a:p>
          <a:p>
            <a:r>
              <a:rPr lang="en-US" altLang="en-US">
                <a:latin typeface="Courier New" panose="02070309020205020404" pitchFamily="49" charset="0"/>
                <a:cs typeface="Calibri" panose="020F0502020204030204" pitchFamily="34" charset="0"/>
              </a:rPr>
              <a:t>A private IHE that is a nonprofit organization can apply for an EIR grant. </a:t>
            </a:r>
            <a:endParaRPr lang="en-US" altLang="en-US"/>
          </a:p>
          <a:p>
            <a:r>
              <a:rPr lang="en-US" altLang="en-US">
                <a:latin typeface="Courier New" panose="02070309020205020404" pitchFamily="49" charset="0"/>
                <a:cs typeface="Calibri" panose="020F0502020204030204" pitchFamily="34" charset="0"/>
              </a:rPr>
              <a:t>A public IHE without 501(c)(3) status (even if that entity is tax exempt under Section 115 of the Internal Revenue Code or any other State or Federal provision), or that could not provide any other documentation described in 34 CFR 75.51(b), however, would not qualify as a nonprofit organization, and therefore could not apply for and receive an EIR grant.</a:t>
            </a:r>
            <a:r>
              <a:rPr lang="en-US" altLang="en-US">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p>
          <a:p>
            <a:endParaRPr lang="en-US" altLang="en-US">
              <a:solidFill>
                <a:srgbClr val="000000"/>
              </a:solidFill>
              <a:latin typeface="Courier New" panose="02070309020205020404" pitchFamily="49" charset="0"/>
              <a:cs typeface="Times New Roman" panose="02020603050405020304" pitchFamily="18" charset="0"/>
            </a:endParaRPr>
          </a:p>
          <a:p>
            <a:endParaRPr lang="en-US" altLang="en-US"/>
          </a:p>
        </p:txBody>
      </p:sp>
      <p:sp>
        <p:nvSpPr>
          <p:cNvPr id="4" name="Slide Number Placeholder 3">
            <a:extLst>
              <a:ext uri="{FF2B5EF4-FFF2-40B4-BE49-F238E27FC236}">
                <a16:creationId xmlns:a16="http://schemas.microsoft.com/office/drawing/2014/main" id="{DCF59AC6-7549-4DE4-8402-F8684C19E146}"/>
              </a:ext>
            </a:extLst>
          </p:cNvPr>
          <p:cNvSpPr>
            <a:spLocks noGrp="1"/>
          </p:cNvSpPr>
          <p:nvPr>
            <p:ph type="sldNum" sz="quarter" idx="5"/>
          </p:nvPr>
        </p:nvSpPr>
        <p:spPr/>
        <p:txBody>
          <a:bodyPr/>
          <a:lstStyle/>
          <a:p>
            <a:pPr>
              <a:defRPr/>
            </a:pPr>
            <a:fld id="{91600DC8-0287-4CE5-ADEA-4E2CE056FAE6}"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F5D9BF7-E25F-4681-8D16-F8069C7DFF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B92D482D-FA29-4D14-B55E-59B26B1662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avoid confusion about institutions of higher education, let’s summarize some of the different possibilities.</a:t>
            </a:r>
          </a:p>
          <a:p>
            <a:endParaRPr lang="en-US" altLang="en-US"/>
          </a:p>
        </p:txBody>
      </p:sp>
      <p:sp>
        <p:nvSpPr>
          <p:cNvPr id="4" name="Slide Number Placeholder 3">
            <a:extLst>
              <a:ext uri="{FF2B5EF4-FFF2-40B4-BE49-F238E27FC236}">
                <a16:creationId xmlns:a16="http://schemas.microsoft.com/office/drawing/2014/main" id="{A7933B23-2E4A-48B2-9D8F-6C14BD86BF31}"/>
              </a:ext>
            </a:extLst>
          </p:cNvPr>
          <p:cNvSpPr>
            <a:spLocks noGrp="1"/>
          </p:cNvSpPr>
          <p:nvPr>
            <p:ph type="sldNum" sz="quarter" idx="5"/>
          </p:nvPr>
        </p:nvSpPr>
        <p:spPr/>
        <p:txBody>
          <a:bodyPr/>
          <a:lstStyle/>
          <a:p>
            <a:pPr>
              <a:defRPr/>
            </a:pPr>
            <a:fld id="{1E99A499-1666-4F14-BE1B-85DC7FF454B1}"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3A1994C-65A0-466B-8F44-71FE090D69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7C067E9-4994-4908-91BD-DC870B63FE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Applicants need to provide nonprofit documentation which could include any of the 4 options as listed here. We ask that this be provided in Appendix A of your grant application.</a:t>
            </a:r>
          </a:p>
          <a:p>
            <a:endParaRPr lang="en-US" altLang="en-US"/>
          </a:p>
        </p:txBody>
      </p:sp>
      <p:sp>
        <p:nvSpPr>
          <p:cNvPr id="4" name="Slide Number Placeholder 3">
            <a:extLst>
              <a:ext uri="{FF2B5EF4-FFF2-40B4-BE49-F238E27FC236}">
                <a16:creationId xmlns:a16="http://schemas.microsoft.com/office/drawing/2014/main" id="{3EE3304A-1259-483F-848E-83F999F4F9B9}"/>
              </a:ext>
            </a:extLst>
          </p:cNvPr>
          <p:cNvSpPr>
            <a:spLocks noGrp="1"/>
          </p:cNvSpPr>
          <p:nvPr>
            <p:ph type="sldNum" sz="quarter" idx="5"/>
          </p:nvPr>
        </p:nvSpPr>
        <p:spPr/>
        <p:txBody>
          <a:bodyPr/>
          <a:lstStyle/>
          <a:p>
            <a:pPr>
              <a:defRPr/>
            </a:pPr>
            <a:fld id="{1BCAC254-4406-4C75-B19E-C59E29F2B6B7}"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F19CD66-12F5-430D-8C06-59AD2101A5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3421C801-B0D8-455A-AB76-FBA5FF7150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E279BAC7-1F8D-43CF-A244-DEBC33F77E14}"/>
              </a:ext>
            </a:extLst>
          </p:cNvPr>
          <p:cNvSpPr>
            <a:spLocks noGrp="1"/>
          </p:cNvSpPr>
          <p:nvPr>
            <p:ph type="sldNum" sz="quarter" idx="5"/>
          </p:nvPr>
        </p:nvSpPr>
        <p:spPr/>
        <p:txBody>
          <a:bodyPr/>
          <a:lstStyle/>
          <a:p>
            <a:pPr>
              <a:defRPr/>
            </a:pPr>
            <a:fld id="{C0645A25-E6C1-4A22-83FD-EA0BF11D7B40}"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24F14E1-DF84-484A-AC86-BADCB0DC47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7799500-AD4B-47CF-BF83-4A367D0851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36BA8ECE-1081-419F-84DC-AE36DED37963}"/>
              </a:ext>
            </a:extLst>
          </p:cNvPr>
          <p:cNvSpPr>
            <a:spLocks noGrp="1"/>
          </p:cNvSpPr>
          <p:nvPr>
            <p:ph type="sldNum" sz="quarter" idx="5"/>
          </p:nvPr>
        </p:nvSpPr>
        <p:spPr/>
        <p:txBody>
          <a:bodyPr/>
          <a:lstStyle/>
          <a:p>
            <a:pPr>
              <a:defRPr/>
            </a:pPr>
            <a:fld id="{D38B95F8-BF62-41CE-BFE0-A9EADD95A721}"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7883385-9893-43B9-AEB4-918641E4E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1BEAEC6-3048-4D60-9DBC-762FAC73DF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Calibri (Body)"/>
              </a:rPr>
              <a:t>The agenda today will include the following topics:</a:t>
            </a:r>
          </a:p>
          <a:p>
            <a:pPr eaLnBrk="1" fontAlgn="t" hangingPunct="1"/>
            <a:r>
              <a:rPr lang="en-US" altLang="en-US"/>
              <a:t>Introductions</a:t>
            </a:r>
          </a:p>
          <a:p>
            <a:pPr eaLnBrk="1" fontAlgn="t" hangingPunct="1"/>
            <a:r>
              <a:rPr lang="en-US" altLang="en-US"/>
              <a:t>We’ll share the goals and general structure of the EIR program</a:t>
            </a:r>
          </a:p>
          <a:p>
            <a:pPr eaLnBrk="1" fontAlgn="t" hangingPunct="1"/>
            <a:r>
              <a:rPr lang="en-US" altLang="en-US"/>
              <a:t>Provide details about the Early-phase competition.</a:t>
            </a:r>
            <a:endParaRPr lang="en-US" altLang="en-US">
              <a:cs typeface="Calibri" panose="020F0502020204030204" pitchFamily="34" charset="0"/>
            </a:endParaRPr>
          </a:p>
          <a:p>
            <a:pPr eaLnBrk="1" fontAlgn="t" hangingPunct="1"/>
            <a:r>
              <a:rPr lang="en-US" altLang="en-US"/>
              <a:t>We will also share information about the FY2021 funding priorities </a:t>
            </a:r>
            <a:endParaRPr lang="en-US" altLang="en-US">
              <a:cs typeface="Calibri" panose="020F0502020204030204" pitchFamily="34" charset="0"/>
            </a:endParaRPr>
          </a:p>
          <a:p>
            <a:pPr eaLnBrk="1" fontAlgn="t" hangingPunct="1"/>
            <a:r>
              <a:rPr lang="en-US" altLang="en-US"/>
              <a:t>At the end of our time today, we hope you will also know where to find additional information and resources, as well as the key dates for current consideration</a:t>
            </a:r>
          </a:p>
          <a:p>
            <a:pPr eaLnBrk="1" fontAlgn="t" hangingPunct="1"/>
            <a:r>
              <a:rPr lang="en-US" altLang="en-US"/>
              <a:t>And if after the content we’ve provided, you decide not to submit a grant application this year, we’ll also provide information about being a peer reviewer.</a:t>
            </a:r>
          </a:p>
        </p:txBody>
      </p:sp>
      <p:sp>
        <p:nvSpPr>
          <p:cNvPr id="4" name="Slide Number Placeholder 3">
            <a:extLst>
              <a:ext uri="{FF2B5EF4-FFF2-40B4-BE49-F238E27FC236}">
                <a16:creationId xmlns:a16="http://schemas.microsoft.com/office/drawing/2014/main" id="{DED7D0E1-DF10-4D9C-AF50-60D2C639EF23}"/>
              </a:ext>
            </a:extLst>
          </p:cNvPr>
          <p:cNvSpPr>
            <a:spLocks noGrp="1"/>
          </p:cNvSpPr>
          <p:nvPr>
            <p:ph type="sldNum" sz="quarter" idx="5"/>
          </p:nvPr>
        </p:nvSpPr>
        <p:spPr/>
        <p:txBody>
          <a:bodyPr/>
          <a:lstStyle/>
          <a:p>
            <a:pPr>
              <a:defRPr/>
            </a:pPr>
            <a:fld id="{BE5E24CA-AE9D-4B8A-BA5E-01782EDAACC3}"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AF34789-F980-477E-B16C-EF9A52777C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A3F49266-475B-4CAC-B738-61D461FFAF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25% of funds awarded under EIR will go to rural applicants, if the program receives a sufficient number of applications of sufficient quality. If you are applying as a rural applicant, you must meet both of these requirements listed here: being or partnering with a rural LEA and serving a majority of rural schools. Applicants are encouraged to provide relevant documentation of rural LEAs and rural schools, including providing the specific locale codes, in Appendix F of the application.</a:t>
            </a:r>
          </a:p>
          <a:p>
            <a:endParaRPr lang="en-US" altLang="en-US"/>
          </a:p>
        </p:txBody>
      </p:sp>
      <p:sp>
        <p:nvSpPr>
          <p:cNvPr id="4" name="Slide Number Placeholder 3">
            <a:extLst>
              <a:ext uri="{FF2B5EF4-FFF2-40B4-BE49-F238E27FC236}">
                <a16:creationId xmlns:a16="http://schemas.microsoft.com/office/drawing/2014/main" id="{6B7DC262-364A-4535-953C-FCE4AD140788}"/>
              </a:ext>
            </a:extLst>
          </p:cNvPr>
          <p:cNvSpPr>
            <a:spLocks noGrp="1"/>
          </p:cNvSpPr>
          <p:nvPr>
            <p:ph type="sldNum" sz="quarter" idx="5"/>
          </p:nvPr>
        </p:nvSpPr>
        <p:spPr/>
        <p:txBody>
          <a:bodyPr/>
          <a:lstStyle/>
          <a:p>
            <a:pPr>
              <a:defRPr/>
            </a:pPr>
            <a:fld id="{A81AFD38-5492-453F-AB8A-E247FE4CACEA}"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06DA4C1D-D7AB-499F-8E80-E7AC9EF92E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D011B1BB-7B49-4F8D-B3CE-F650E9361A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Rural determinations are made based on the NCES locale codes.</a:t>
            </a:r>
          </a:p>
          <a:p>
            <a:r>
              <a:rPr lang="en-US" altLang="en-US"/>
              <a:t>The links on this slide can be used to determine if LEA and proposed sites are locale codes of 32, 33, 41, 42, or 43.</a:t>
            </a:r>
          </a:p>
        </p:txBody>
      </p:sp>
      <p:sp>
        <p:nvSpPr>
          <p:cNvPr id="4" name="Slide Number Placeholder 3">
            <a:extLst>
              <a:ext uri="{FF2B5EF4-FFF2-40B4-BE49-F238E27FC236}">
                <a16:creationId xmlns:a16="http://schemas.microsoft.com/office/drawing/2014/main" id="{E59DDBC4-A166-4B81-9D43-265D1C1886FB}"/>
              </a:ext>
            </a:extLst>
          </p:cNvPr>
          <p:cNvSpPr>
            <a:spLocks noGrp="1"/>
          </p:cNvSpPr>
          <p:nvPr>
            <p:ph type="sldNum" sz="quarter" idx="5"/>
          </p:nvPr>
        </p:nvSpPr>
        <p:spPr/>
        <p:txBody>
          <a:bodyPr/>
          <a:lstStyle/>
          <a:p>
            <a:pPr>
              <a:defRPr/>
            </a:pPr>
            <a:fld id="{B3C152B8-4424-4DB6-A476-324CCB6472D5}"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0D3D652-35B3-4A4B-A376-86E4509C91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1019EFB7-3376-4049-8EDE-1BFDC03F9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are two legal applicants offered as examples.  Do they qualify as rural applicants? Both of these examples represents eligible applicants and therefore can compete for EIR funds, but neither would qualify for the 25% of EIR funds that will be set aside for rural applications.  </a:t>
            </a:r>
          </a:p>
          <a:p>
            <a:endParaRPr lang="en-US" altLang="en-US"/>
          </a:p>
        </p:txBody>
      </p:sp>
      <p:sp>
        <p:nvSpPr>
          <p:cNvPr id="4" name="Slide Number Placeholder 3">
            <a:extLst>
              <a:ext uri="{FF2B5EF4-FFF2-40B4-BE49-F238E27FC236}">
                <a16:creationId xmlns:a16="http://schemas.microsoft.com/office/drawing/2014/main" id="{19E4E943-A95D-4380-8489-6DC70EE30C25}"/>
              </a:ext>
            </a:extLst>
          </p:cNvPr>
          <p:cNvSpPr>
            <a:spLocks noGrp="1"/>
          </p:cNvSpPr>
          <p:nvPr>
            <p:ph type="sldNum" sz="quarter" idx="5"/>
          </p:nvPr>
        </p:nvSpPr>
        <p:spPr/>
        <p:txBody>
          <a:bodyPr/>
          <a:lstStyle/>
          <a:p>
            <a:pPr>
              <a:defRPr/>
            </a:pPr>
            <a:fld id="{978A8E72-A637-4EF9-BFE1-3ABC3D65FDD2}"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F3ECC6BE-0DCF-461D-A74B-7D465E51CB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BABBF6CE-B24C-4384-8E23-C28F74960E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support rural applicants in submitting proposals that respond to the evaluation expectations aligned to the tier they are submitting under, we’ve compiled a set of resources for consideration.</a:t>
            </a:r>
          </a:p>
          <a:p>
            <a:endParaRPr lang="en-US" altLang="en-US"/>
          </a:p>
        </p:txBody>
      </p:sp>
      <p:sp>
        <p:nvSpPr>
          <p:cNvPr id="4" name="Slide Number Placeholder 3">
            <a:extLst>
              <a:ext uri="{FF2B5EF4-FFF2-40B4-BE49-F238E27FC236}">
                <a16:creationId xmlns:a16="http://schemas.microsoft.com/office/drawing/2014/main" id="{6FDF58B7-6740-4F1B-AD6A-09B68B0FF4E5}"/>
              </a:ext>
            </a:extLst>
          </p:cNvPr>
          <p:cNvSpPr>
            <a:spLocks noGrp="1"/>
          </p:cNvSpPr>
          <p:nvPr>
            <p:ph type="sldNum" sz="quarter" idx="5"/>
          </p:nvPr>
        </p:nvSpPr>
        <p:spPr/>
        <p:txBody>
          <a:bodyPr/>
          <a:lstStyle/>
          <a:p>
            <a:pPr>
              <a:defRPr/>
            </a:pPr>
            <a:fld id="{291B0E58-1F4C-4401-A8F9-97D0ED4F5C70}"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2A17E4F-6F32-4FB4-9F65-9E235C419E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FDE4F69-5BE7-4E18-B077-06B3BDC574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3550" eaLnBrk="1" hangingPunct="1">
              <a:spcBef>
                <a:spcPct val="0"/>
              </a:spcBef>
            </a:pPr>
            <a:r>
              <a:rPr lang="en-US" altLang="en-US"/>
              <a:t>The Department offers an illustrative, but not exhaustive, set of resources for potential consideration for project ideas. These examples may not fully include the supporting evidence needed so you may need to explore the additional evidence slides to also find evidence to include in your application. </a:t>
            </a:r>
          </a:p>
        </p:txBody>
      </p:sp>
      <p:sp>
        <p:nvSpPr>
          <p:cNvPr id="44036" name="Slide Number Placeholder 3">
            <a:extLst>
              <a:ext uri="{FF2B5EF4-FFF2-40B4-BE49-F238E27FC236}">
                <a16:creationId xmlns:a16="http://schemas.microsoft.com/office/drawing/2014/main" id="{B0A54F2B-EB30-4331-AEB5-50692DE156AB}"/>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Tw Cen MT" pitchFamily="34" charset="0"/>
              </a:defRPr>
            </a:lvl1pPr>
            <a:lvl2pPr marL="757066" indent="-291179">
              <a:defRPr>
                <a:solidFill>
                  <a:schemeClr val="tx1"/>
                </a:solidFill>
                <a:latin typeface="Tw Cen MT" pitchFamily="34" charset="0"/>
              </a:defRPr>
            </a:lvl2pPr>
            <a:lvl3pPr marL="1164717" indent="-232943">
              <a:defRPr>
                <a:solidFill>
                  <a:schemeClr val="tx1"/>
                </a:solidFill>
                <a:latin typeface="Tw Cen MT" pitchFamily="34" charset="0"/>
              </a:defRPr>
            </a:lvl3pPr>
            <a:lvl4pPr marL="1630604" indent="-232943">
              <a:defRPr>
                <a:solidFill>
                  <a:schemeClr val="tx1"/>
                </a:solidFill>
                <a:latin typeface="Tw Cen MT" pitchFamily="34" charset="0"/>
              </a:defRPr>
            </a:lvl4pPr>
            <a:lvl5pPr marL="2096491" indent="-232943">
              <a:defRPr>
                <a:solidFill>
                  <a:schemeClr val="tx1"/>
                </a:solidFill>
                <a:latin typeface="Tw Cen MT" pitchFamily="34" charset="0"/>
              </a:defRPr>
            </a:lvl5pPr>
            <a:lvl6pPr marL="2562377" indent="-232943" fontAlgn="base">
              <a:spcBef>
                <a:spcPct val="0"/>
              </a:spcBef>
              <a:spcAft>
                <a:spcPct val="0"/>
              </a:spcAft>
              <a:defRPr>
                <a:solidFill>
                  <a:schemeClr val="tx1"/>
                </a:solidFill>
                <a:latin typeface="Tw Cen MT" pitchFamily="34" charset="0"/>
              </a:defRPr>
            </a:lvl6pPr>
            <a:lvl7pPr marL="3028264" indent="-232943" fontAlgn="base">
              <a:spcBef>
                <a:spcPct val="0"/>
              </a:spcBef>
              <a:spcAft>
                <a:spcPct val="0"/>
              </a:spcAft>
              <a:defRPr>
                <a:solidFill>
                  <a:schemeClr val="tx1"/>
                </a:solidFill>
                <a:latin typeface="Tw Cen MT" pitchFamily="34" charset="0"/>
              </a:defRPr>
            </a:lvl7pPr>
            <a:lvl8pPr marL="3494151" indent="-232943" fontAlgn="base">
              <a:spcBef>
                <a:spcPct val="0"/>
              </a:spcBef>
              <a:spcAft>
                <a:spcPct val="0"/>
              </a:spcAft>
              <a:defRPr>
                <a:solidFill>
                  <a:schemeClr val="tx1"/>
                </a:solidFill>
                <a:latin typeface="Tw Cen MT" pitchFamily="34" charset="0"/>
              </a:defRPr>
            </a:lvl8pPr>
            <a:lvl9pPr marL="3960038" indent="-232943"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5F363AC3-D59B-42E3-89F0-58F3C39E1582}" type="slidenum">
              <a:rPr lang="en-US" altLang="en-US" smtClean="0">
                <a:solidFill>
                  <a:srgbClr val="000000"/>
                </a:solidFill>
                <a:latin typeface="Calibri" pitchFamily="34" charset="0"/>
              </a:rPr>
              <a:pPr fontAlgn="base">
                <a:spcBef>
                  <a:spcPct val="0"/>
                </a:spcBef>
                <a:spcAft>
                  <a:spcPct val="0"/>
                </a:spcAft>
                <a:defRPr/>
              </a:pPr>
              <a:t>36</a:t>
            </a:fld>
            <a:endParaRPr lang="en-US" altLang="en-US">
              <a:solidFill>
                <a:srgbClr val="000000"/>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4D2E5D1-78EC-4F04-B817-B7E2794F9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EAC033CE-6715-44E9-B890-0F673211FF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3550" eaLnBrk="1" hangingPunct="1">
              <a:spcBef>
                <a:spcPct val="0"/>
              </a:spcBef>
            </a:pPr>
            <a:r>
              <a:rPr lang="en-US" altLang="en-US"/>
              <a:t>Additional resources are here as well for those considering the equity priority.</a:t>
            </a:r>
          </a:p>
        </p:txBody>
      </p:sp>
      <p:sp>
        <p:nvSpPr>
          <p:cNvPr id="44036" name="Slide Number Placeholder 3">
            <a:extLst>
              <a:ext uri="{FF2B5EF4-FFF2-40B4-BE49-F238E27FC236}">
                <a16:creationId xmlns:a16="http://schemas.microsoft.com/office/drawing/2014/main" id="{D913EDB6-0964-4250-AD57-6080F76EAC3C}"/>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Tw Cen MT" pitchFamily="34" charset="0"/>
              </a:defRPr>
            </a:lvl1pPr>
            <a:lvl2pPr marL="757066" indent="-291179">
              <a:defRPr>
                <a:solidFill>
                  <a:schemeClr val="tx1"/>
                </a:solidFill>
                <a:latin typeface="Tw Cen MT" pitchFamily="34" charset="0"/>
              </a:defRPr>
            </a:lvl2pPr>
            <a:lvl3pPr marL="1164717" indent="-232943">
              <a:defRPr>
                <a:solidFill>
                  <a:schemeClr val="tx1"/>
                </a:solidFill>
                <a:latin typeface="Tw Cen MT" pitchFamily="34" charset="0"/>
              </a:defRPr>
            </a:lvl3pPr>
            <a:lvl4pPr marL="1630604" indent="-232943">
              <a:defRPr>
                <a:solidFill>
                  <a:schemeClr val="tx1"/>
                </a:solidFill>
                <a:latin typeface="Tw Cen MT" pitchFamily="34" charset="0"/>
              </a:defRPr>
            </a:lvl4pPr>
            <a:lvl5pPr marL="2096491" indent="-232943">
              <a:defRPr>
                <a:solidFill>
                  <a:schemeClr val="tx1"/>
                </a:solidFill>
                <a:latin typeface="Tw Cen MT" pitchFamily="34" charset="0"/>
              </a:defRPr>
            </a:lvl5pPr>
            <a:lvl6pPr marL="2562377" indent="-232943" fontAlgn="base">
              <a:spcBef>
                <a:spcPct val="0"/>
              </a:spcBef>
              <a:spcAft>
                <a:spcPct val="0"/>
              </a:spcAft>
              <a:defRPr>
                <a:solidFill>
                  <a:schemeClr val="tx1"/>
                </a:solidFill>
                <a:latin typeface="Tw Cen MT" pitchFamily="34" charset="0"/>
              </a:defRPr>
            </a:lvl6pPr>
            <a:lvl7pPr marL="3028264" indent="-232943" fontAlgn="base">
              <a:spcBef>
                <a:spcPct val="0"/>
              </a:spcBef>
              <a:spcAft>
                <a:spcPct val="0"/>
              </a:spcAft>
              <a:defRPr>
                <a:solidFill>
                  <a:schemeClr val="tx1"/>
                </a:solidFill>
                <a:latin typeface="Tw Cen MT" pitchFamily="34" charset="0"/>
              </a:defRPr>
            </a:lvl7pPr>
            <a:lvl8pPr marL="3494151" indent="-232943" fontAlgn="base">
              <a:spcBef>
                <a:spcPct val="0"/>
              </a:spcBef>
              <a:spcAft>
                <a:spcPct val="0"/>
              </a:spcAft>
              <a:defRPr>
                <a:solidFill>
                  <a:schemeClr val="tx1"/>
                </a:solidFill>
                <a:latin typeface="Tw Cen MT" pitchFamily="34" charset="0"/>
              </a:defRPr>
            </a:lvl8pPr>
            <a:lvl9pPr marL="3960038" indent="-232943"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9B7A4274-13C3-4DCB-AC9A-74CE76B1FED5}" type="slidenum">
              <a:rPr lang="en-US" altLang="en-US" smtClean="0">
                <a:solidFill>
                  <a:srgbClr val="000000"/>
                </a:solidFill>
                <a:latin typeface="Calibri" pitchFamily="34" charset="0"/>
              </a:rPr>
              <a:pPr fontAlgn="base">
                <a:spcBef>
                  <a:spcPct val="0"/>
                </a:spcBef>
                <a:spcAft>
                  <a:spcPct val="0"/>
                </a:spcAft>
                <a:defRPr/>
              </a:pPr>
              <a:t>37</a:t>
            </a:fld>
            <a:endParaRPr lang="en-US" altLang="en-US">
              <a:solidFill>
                <a:srgbClr val="000000"/>
              </a:solidFill>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3E43964-6E9C-4679-B2C9-6D72DEF29C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BA33AB6-E9ED-4EAB-97BB-967ADC31E1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AAD5D9F0-333F-440C-B7E1-529E961A9D37}"/>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Tw Cen MT" pitchFamily="34" charset="0"/>
              </a:defRPr>
            </a:lvl1pPr>
            <a:lvl2pPr marL="755449" indent="-289562">
              <a:defRPr>
                <a:solidFill>
                  <a:schemeClr val="tx1"/>
                </a:solidFill>
                <a:latin typeface="Tw Cen MT" pitchFamily="34" charset="0"/>
              </a:defRPr>
            </a:lvl2pPr>
            <a:lvl3pPr marL="1163100" indent="-231326">
              <a:defRPr>
                <a:solidFill>
                  <a:schemeClr val="tx1"/>
                </a:solidFill>
                <a:latin typeface="Tw Cen MT" pitchFamily="34" charset="0"/>
              </a:defRPr>
            </a:lvl3pPr>
            <a:lvl4pPr marL="1628987" indent="-231326">
              <a:defRPr>
                <a:solidFill>
                  <a:schemeClr val="tx1"/>
                </a:solidFill>
                <a:latin typeface="Tw Cen MT" pitchFamily="34" charset="0"/>
              </a:defRPr>
            </a:lvl4pPr>
            <a:lvl5pPr marL="2094873" indent="-231326">
              <a:defRPr>
                <a:solidFill>
                  <a:schemeClr val="tx1"/>
                </a:solidFill>
                <a:latin typeface="Tw Cen MT" pitchFamily="34" charset="0"/>
              </a:defRPr>
            </a:lvl5pPr>
            <a:lvl6pPr marL="2560760" indent="-231326" fontAlgn="base">
              <a:spcBef>
                <a:spcPct val="0"/>
              </a:spcBef>
              <a:spcAft>
                <a:spcPct val="0"/>
              </a:spcAft>
              <a:defRPr>
                <a:solidFill>
                  <a:schemeClr val="tx1"/>
                </a:solidFill>
                <a:latin typeface="Tw Cen MT" pitchFamily="34" charset="0"/>
              </a:defRPr>
            </a:lvl6pPr>
            <a:lvl7pPr marL="3026647" indent="-231326" fontAlgn="base">
              <a:spcBef>
                <a:spcPct val="0"/>
              </a:spcBef>
              <a:spcAft>
                <a:spcPct val="0"/>
              </a:spcAft>
              <a:defRPr>
                <a:solidFill>
                  <a:schemeClr val="tx1"/>
                </a:solidFill>
                <a:latin typeface="Tw Cen MT" pitchFamily="34" charset="0"/>
              </a:defRPr>
            </a:lvl7pPr>
            <a:lvl8pPr marL="3492534" indent="-231326" fontAlgn="base">
              <a:spcBef>
                <a:spcPct val="0"/>
              </a:spcBef>
              <a:spcAft>
                <a:spcPct val="0"/>
              </a:spcAft>
              <a:defRPr>
                <a:solidFill>
                  <a:schemeClr val="tx1"/>
                </a:solidFill>
                <a:latin typeface="Tw Cen MT" pitchFamily="34" charset="0"/>
              </a:defRPr>
            </a:lvl8pPr>
            <a:lvl9pPr marL="3958421" indent="-231326"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859AAAE4-2A21-4C07-BFEF-5187DDA555DF}" type="slidenum">
              <a:rPr lang="en-US" altLang="en-US" smtClean="0">
                <a:latin typeface="Calibri" pitchFamily="34" charset="0"/>
              </a:rPr>
              <a:pPr fontAlgn="base">
                <a:spcBef>
                  <a:spcPct val="0"/>
                </a:spcBef>
                <a:spcAft>
                  <a:spcPct val="0"/>
                </a:spcAft>
                <a:defRPr/>
              </a:pPr>
              <a:t>38</a:t>
            </a:fld>
            <a:endParaRPr lang="en-US" alt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59390CF-B0B0-46FA-AA02-43C746FC62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CAD67B1-9970-4499-A437-4EFB04F05926}"/>
              </a:ext>
            </a:extLst>
          </p:cNvPr>
          <p:cNvSpPr>
            <a:spLocks noGrp="1"/>
          </p:cNvSpPr>
          <p:nvPr>
            <p:ph type="body" idx="1"/>
          </p:nvPr>
        </p:nvSpPr>
        <p:spPr/>
        <p:txBody>
          <a:bodyPr>
            <a:normAutofit lnSpcReduction="10000"/>
          </a:bodyPr>
          <a:lstStyle/>
          <a:p>
            <a:pPr eaLnBrk="1" hangingPunct="1">
              <a:defRPr/>
            </a:pPr>
            <a:r>
              <a:rPr lang="en-US" dirty="0"/>
              <a:t>This overview webinar is intended to provide the high-level information about EIR. </a:t>
            </a:r>
          </a:p>
          <a:p>
            <a:pPr eaLnBrk="1" hangingPunct="1">
              <a:defRPr/>
            </a:pPr>
            <a:endParaRPr lang="en-US" dirty="0"/>
          </a:p>
          <a:p>
            <a:pPr eaLnBrk="1" hangingPunct="1">
              <a:defRPr/>
            </a:pPr>
            <a:r>
              <a:rPr lang="en-US" dirty="0"/>
              <a:t>Each application will be reviewed under the competition it is submitted under in the Grants.gov system, and only applications that are successfully submitted by the established deadline will be peer-reviewed.  Applicants should be careful that they download the intended EIR application package and that they submit their application under the intended EIR competition.</a:t>
            </a:r>
          </a:p>
          <a:p>
            <a:pPr eaLnBrk="1" hangingPunct="1">
              <a:defRPr/>
            </a:pPr>
            <a:endParaRPr lang="en-US" dirty="0"/>
          </a:p>
          <a:p>
            <a:pPr eaLnBrk="1" hangingPunct="1">
              <a:defRPr/>
            </a:pPr>
            <a:r>
              <a:rPr lang="en-US" dirty="0"/>
              <a:t>In addition,  you’ll need to learn more about some of the general requirements relevant to each EIR competition; and to learn more about the features that are unique to each tier.</a:t>
            </a:r>
          </a:p>
          <a:p>
            <a:pPr eaLnBrk="1" hangingPunct="1">
              <a:defRPr/>
            </a:pPr>
            <a:endParaRPr lang="en-US" dirty="0"/>
          </a:p>
          <a:p>
            <a:pPr eaLnBrk="1" hangingPunct="1">
              <a:defRPr/>
            </a:pPr>
            <a:r>
              <a:rPr lang="en-US" dirty="0"/>
              <a:t>To support you in this, we’ve prepared a series of informational slides that will help you do that, and we recommend strongly that you review those details included.</a:t>
            </a:r>
          </a:p>
          <a:p>
            <a:pPr eaLnBrk="1" hangingPunct="1">
              <a:defRPr/>
            </a:pPr>
            <a:endParaRPr lang="en-US" dirty="0"/>
          </a:p>
          <a:p>
            <a:pPr eaLnBrk="1" hangingPunct="1">
              <a:defRPr/>
            </a:pPr>
            <a:r>
              <a:rPr lang="en-US" dirty="0"/>
              <a:t>To highlight a few specifics as illustrated in the screen shots on the slides, in the general requirements slides, we’ve added some new resources to help you think through how to connect your logic model to performance measures.  The priorities and evidence slides have some new resources about how to navigate the What Works Clearinghouse to select evidence. The selection criteria slides include some really useful examples for developing your management plan. </a:t>
            </a:r>
          </a:p>
          <a:p>
            <a:pPr eaLnBrk="1" hangingPunct="1">
              <a:defRPr/>
            </a:pPr>
            <a:endParaRPr lang="en-US" dirty="0"/>
          </a:p>
          <a:p>
            <a:pPr eaLnBrk="1" hangingPunct="1">
              <a:defRPr/>
            </a:pPr>
            <a:endParaRPr lang="en-US" dirty="0"/>
          </a:p>
          <a:p>
            <a:pPr eaLnBrk="1" hangingPunct="1">
              <a:defRPr/>
            </a:pPr>
            <a:endParaRPr lang="en-US" dirty="0"/>
          </a:p>
        </p:txBody>
      </p:sp>
      <p:sp>
        <p:nvSpPr>
          <p:cNvPr id="4" name="Slide Number Placeholder 3">
            <a:extLst>
              <a:ext uri="{FF2B5EF4-FFF2-40B4-BE49-F238E27FC236}">
                <a16:creationId xmlns:a16="http://schemas.microsoft.com/office/drawing/2014/main" id="{6CF432EB-0F77-4DB7-8A56-73272348EB4A}"/>
              </a:ext>
            </a:extLst>
          </p:cNvPr>
          <p:cNvSpPr>
            <a:spLocks noGrp="1"/>
          </p:cNvSpPr>
          <p:nvPr>
            <p:ph type="sldNum" sz="quarter" idx="5"/>
          </p:nvPr>
        </p:nvSpPr>
        <p:spPr/>
        <p:txBody>
          <a:bodyPr/>
          <a:lstStyle/>
          <a:p>
            <a:pPr>
              <a:defRPr/>
            </a:pPr>
            <a:fld id="{D809FBA7-D2FB-41EE-9FA9-A17E9E4EFFBA}" type="slidenum">
              <a:rPr lang="en-US" smtClean="0"/>
              <a:pPr>
                <a:defRPr/>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350231B-AC00-434E-8F26-60ABF3808C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4B2A63BA-A63E-4C14-953D-93E9026D5B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3550" eaLnBrk="1" hangingPunct="1">
              <a:spcBef>
                <a:spcPct val="0"/>
              </a:spcBef>
            </a:pPr>
            <a:r>
              <a:rPr lang="en-US" altLang="en-US"/>
              <a:t>There are a number of resources available to you as you review the information on the EIR program and prepare and submit your application. If you have questions, based on the NIA or the content of this webinar, please reach out using the resources included on this slide. </a:t>
            </a:r>
          </a:p>
          <a:p>
            <a:pPr defTabSz="463550" eaLnBrk="1" hangingPunct="1">
              <a:spcBef>
                <a:spcPct val="0"/>
              </a:spcBef>
            </a:pPr>
            <a:endParaRPr lang="en-US" altLang="en-US"/>
          </a:p>
          <a:p>
            <a:pPr defTabSz="463550" eaLnBrk="1" hangingPunct="1">
              <a:spcBef>
                <a:spcPct val="0"/>
              </a:spcBef>
            </a:pPr>
            <a:r>
              <a:rPr lang="en-US" altLang="en-US"/>
              <a:t>Your first resource is the EIR website and specifically, the FY 2021 EIR Competition page is where we have links and documents to help you better understand the program, requirements, and submission procedures.</a:t>
            </a:r>
            <a:endParaRPr lang="en-US" altLang="en-US">
              <a:cs typeface="Calibri" panose="020F0502020204030204" pitchFamily="34" charset="0"/>
            </a:endParaRPr>
          </a:p>
          <a:p>
            <a:pPr defTabSz="463550" eaLnBrk="1" hangingPunct="1">
              <a:spcBef>
                <a:spcPct val="0"/>
              </a:spcBef>
            </a:pPr>
            <a:endParaRPr lang="en-US" altLang="en-US"/>
          </a:p>
          <a:p>
            <a:pPr defTabSz="463550" eaLnBrk="1" hangingPunct="1">
              <a:spcBef>
                <a:spcPct val="0"/>
              </a:spcBef>
            </a:pPr>
            <a:r>
              <a:rPr lang="en-US" altLang="en-US"/>
              <a:t>You may contact the EIR team via email or phone. </a:t>
            </a:r>
          </a:p>
          <a:p>
            <a:pPr defTabSz="463550" eaLnBrk="1" hangingPunct="1">
              <a:spcBef>
                <a:spcPct val="0"/>
              </a:spcBef>
            </a:pPr>
            <a:r>
              <a:rPr lang="en-US" altLang="en-US"/>
              <a:t>Please do note that to ensure transparency, consistency, and a level playing field, the Department will not advise or discuss whether the applicant meets the eligibility requirements or discuss projects with an applicant. </a:t>
            </a:r>
          </a:p>
          <a:p>
            <a:pPr defTabSz="463550"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D91CA4B7-DA43-41F6-B101-6BB03902A62A}"/>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Tw Cen MT" pitchFamily="34" charset="0"/>
              </a:defRPr>
            </a:lvl1pPr>
            <a:lvl2pPr marL="757066" indent="-291179">
              <a:defRPr>
                <a:solidFill>
                  <a:schemeClr val="tx1"/>
                </a:solidFill>
                <a:latin typeface="Tw Cen MT" pitchFamily="34" charset="0"/>
              </a:defRPr>
            </a:lvl2pPr>
            <a:lvl3pPr marL="1164717" indent="-232943">
              <a:defRPr>
                <a:solidFill>
                  <a:schemeClr val="tx1"/>
                </a:solidFill>
                <a:latin typeface="Tw Cen MT" pitchFamily="34" charset="0"/>
              </a:defRPr>
            </a:lvl3pPr>
            <a:lvl4pPr marL="1630604" indent="-232943">
              <a:defRPr>
                <a:solidFill>
                  <a:schemeClr val="tx1"/>
                </a:solidFill>
                <a:latin typeface="Tw Cen MT" pitchFamily="34" charset="0"/>
              </a:defRPr>
            </a:lvl4pPr>
            <a:lvl5pPr marL="2096491" indent="-232943">
              <a:defRPr>
                <a:solidFill>
                  <a:schemeClr val="tx1"/>
                </a:solidFill>
                <a:latin typeface="Tw Cen MT" pitchFamily="34" charset="0"/>
              </a:defRPr>
            </a:lvl5pPr>
            <a:lvl6pPr marL="2562377" indent="-232943" fontAlgn="base">
              <a:spcBef>
                <a:spcPct val="0"/>
              </a:spcBef>
              <a:spcAft>
                <a:spcPct val="0"/>
              </a:spcAft>
              <a:defRPr>
                <a:solidFill>
                  <a:schemeClr val="tx1"/>
                </a:solidFill>
                <a:latin typeface="Tw Cen MT" pitchFamily="34" charset="0"/>
              </a:defRPr>
            </a:lvl6pPr>
            <a:lvl7pPr marL="3028264" indent="-232943" fontAlgn="base">
              <a:spcBef>
                <a:spcPct val="0"/>
              </a:spcBef>
              <a:spcAft>
                <a:spcPct val="0"/>
              </a:spcAft>
              <a:defRPr>
                <a:solidFill>
                  <a:schemeClr val="tx1"/>
                </a:solidFill>
                <a:latin typeface="Tw Cen MT" pitchFamily="34" charset="0"/>
              </a:defRPr>
            </a:lvl7pPr>
            <a:lvl8pPr marL="3494151" indent="-232943" fontAlgn="base">
              <a:spcBef>
                <a:spcPct val="0"/>
              </a:spcBef>
              <a:spcAft>
                <a:spcPct val="0"/>
              </a:spcAft>
              <a:defRPr>
                <a:solidFill>
                  <a:schemeClr val="tx1"/>
                </a:solidFill>
                <a:latin typeface="Tw Cen MT" pitchFamily="34" charset="0"/>
              </a:defRPr>
            </a:lvl8pPr>
            <a:lvl9pPr marL="3960038" indent="-232943"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C6BB7DA1-F671-4691-891D-A5A90179C413}" type="slidenum">
              <a:rPr lang="en-US" altLang="en-US" smtClean="0">
                <a:solidFill>
                  <a:srgbClr val="000000"/>
                </a:solidFill>
                <a:latin typeface="Calibri" pitchFamily="34" charset="0"/>
              </a:rPr>
              <a:pPr fontAlgn="base">
                <a:spcBef>
                  <a:spcPct val="0"/>
                </a:spcBef>
                <a:spcAft>
                  <a:spcPct val="0"/>
                </a:spcAft>
                <a:defRPr/>
              </a:pPr>
              <a:t>40</a:t>
            </a:fld>
            <a:endParaRPr lang="en-US" altLang="en-US">
              <a:solidFill>
                <a:srgbClr val="000000"/>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C93D55F-50D9-481F-823C-C98B42C6B3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D1FD2E6D-DE11-4BF9-AFF4-57C749F97F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If you choose not to submit a grant application and will not participate in any other application to this year’s competition, you may be interested in volunteering to serve as a peer reviewer.  EIR seeks reviewers in all areas of K-12 education, but particularly needs reviewers with expertise in K-12 computer science education.  If interested in being a peer reviewer, please follow the instructions in the Call for Peer Reviewers located on the program website (listed on the prior slide), under the Applicant Info and Eligibility page. The call for reviewers also includes details about the schedule, payment, and reviewer responsibilities.</a:t>
            </a:r>
          </a:p>
          <a:p>
            <a:pPr eaLnBrk="1" hangingPunct="1"/>
            <a:endParaRPr lang="en-US" altLang="en-US"/>
          </a:p>
        </p:txBody>
      </p:sp>
      <p:sp>
        <p:nvSpPr>
          <p:cNvPr id="44036" name="Slide Number Placeholder 3">
            <a:extLst>
              <a:ext uri="{FF2B5EF4-FFF2-40B4-BE49-F238E27FC236}">
                <a16:creationId xmlns:a16="http://schemas.microsoft.com/office/drawing/2014/main" id="{946C5D47-2962-47C5-BB85-FF16AFEE0CCA}"/>
              </a:ext>
            </a:extLst>
          </p:cNvPr>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Tw Cen MT" pitchFamily="34" charset="0"/>
              </a:defRPr>
            </a:lvl1pPr>
            <a:lvl2pPr marL="757066" indent="-291179">
              <a:defRPr>
                <a:solidFill>
                  <a:schemeClr val="tx1"/>
                </a:solidFill>
                <a:latin typeface="Tw Cen MT" pitchFamily="34" charset="0"/>
              </a:defRPr>
            </a:lvl2pPr>
            <a:lvl3pPr marL="1164717" indent="-232943">
              <a:defRPr>
                <a:solidFill>
                  <a:schemeClr val="tx1"/>
                </a:solidFill>
                <a:latin typeface="Tw Cen MT" pitchFamily="34" charset="0"/>
              </a:defRPr>
            </a:lvl3pPr>
            <a:lvl4pPr marL="1630604" indent="-232943">
              <a:defRPr>
                <a:solidFill>
                  <a:schemeClr val="tx1"/>
                </a:solidFill>
                <a:latin typeface="Tw Cen MT" pitchFamily="34" charset="0"/>
              </a:defRPr>
            </a:lvl4pPr>
            <a:lvl5pPr marL="2096491" indent="-232943">
              <a:defRPr>
                <a:solidFill>
                  <a:schemeClr val="tx1"/>
                </a:solidFill>
                <a:latin typeface="Tw Cen MT" pitchFamily="34" charset="0"/>
              </a:defRPr>
            </a:lvl5pPr>
            <a:lvl6pPr marL="2562377" indent="-232943" fontAlgn="base">
              <a:spcBef>
                <a:spcPct val="0"/>
              </a:spcBef>
              <a:spcAft>
                <a:spcPct val="0"/>
              </a:spcAft>
              <a:defRPr>
                <a:solidFill>
                  <a:schemeClr val="tx1"/>
                </a:solidFill>
                <a:latin typeface="Tw Cen MT" pitchFamily="34" charset="0"/>
              </a:defRPr>
            </a:lvl6pPr>
            <a:lvl7pPr marL="3028264" indent="-232943" fontAlgn="base">
              <a:spcBef>
                <a:spcPct val="0"/>
              </a:spcBef>
              <a:spcAft>
                <a:spcPct val="0"/>
              </a:spcAft>
              <a:defRPr>
                <a:solidFill>
                  <a:schemeClr val="tx1"/>
                </a:solidFill>
                <a:latin typeface="Tw Cen MT" pitchFamily="34" charset="0"/>
              </a:defRPr>
            </a:lvl7pPr>
            <a:lvl8pPr marL="3494151" indent="-232943" fontAlgn="base">
              <a:spcBef>
                <a:spcPct val="0"/>
              </a:spcBef>
              <a:spcAft>
                <a:spcPct val="0"/>
              </a:spcAft>
              <a:defRPr>
                <a:solidFill>
                  <a:schemeClr val="tx1"/>
                </a:solidFill>
                <a:latin typeface="Tw Cen MT" pitchFamily="34" charset="0"/>
              </a:defRPr>
            </a:lvl8pPr>
            <a:lvl9pPr marL="3960038" indent="-232943"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2B4636AE-7A7C-4E96-B8BB-2755289FCDBA}" type="slidenum">
              <a:rPr lang="en-US" altLang="en-US" smtClean="0">
                <a:solidFill>
                  <a:srgbClr val="000000"/>
                </a:solidFill>
                <a:latin typeface="Calibri" pitchFamily="34" charset="0"/>
              </a:rPr>
              <a:pPr fontAlgn="base">
                <a:spcBef>
                  <a:spcPct val="0"/>
                </a:spcBef>
                <a:spcAft>
                  <a:spcPct val="0"/>
                </a:spcAft>
                <a:defRPr/>
              </a:pPr>
              <a:t>41</a:t>
            </a:fld>
            <a:endParaRPr lang="en-US" alt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F107605-9BE2-40C3-9869-C3BCD94BEB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86CCA0C-9C60-47C9-A8BB-A4A37079BB17}"/>
              </a:ext>
            </a:extLst>
          </p:cNvPr>
          <p:cNvSpPr>
            <a:spLocks noGrp="1"/>
          </p:cNvSpPr>
          <p:nvPr>
            <p:ph type="body" idx="1"/>
          </p:nvPr>
        </p:nvSpPr>
        <p:spPr/>
        <p:txBody>
          <a:bodyPr/>
          <a:lstStyle/>
          <a:p>
            <a:pPr eaLnBrk="1" hangingPunct="1">
              <a:defRPr/>
            </a:pPr>
            <a:r>
              <a:rPr lang="en-US" dirty="0"/>
              <a:t>EIR continues to elevate innovation through three overall goals for the program, each of which corresponds to an important problem facing K-12 education in the United States.</a:t>
            </a:r>
          </a:p>
          <a:p>
            <a:pPr eaLnBrk="1" hangingPunct="1">
              <a:defRPr/>
            </a:pPr>
            <a:r>
              <a:rPr lang="en-US" dirty="0"/>
              <a:t>This includes addressing persistent challenges, scaling successes (including addressing issues with replicating the program in the past), and building evidence on what works. </a:t>
            </a:r>
          </a:p>
          <a:p>
            <a:pPr eaLnBrk="1" hangingPunct="1">
              <a:defRPr/>
            </a:pPr>
            <a:r>
              <a:rPr lang="en-US" dirty="0"/>
              <a:t>Important to note is that innovativeness of the project is key as this is not a program for well established, tried and true programs. The purpose of EIR is NOT to provide operational funding for those programs that are up and running and simply need an infusion of funds to continue implementing established education practices.  </a:t>
            </a:r>
          </a:p>
          <a:p>
            <a:pPr eaLnBrk="1" hangingPunct="1">
              <a:defRPr/>
            </a:pPr>
            <a:endParaRPr lang="en-US" dirty="0"/>
          </a:p>
          <a:p>
            <a:pPr eaLnBrk="1" hangingPunct="1">
              <a:defRPr/>
            </a:pPr>
            <a:r>
              <a:rPr lang="en-US" dirty="0"/>
              <a:t>To continue the EIR investment the expectation is to continue the work after the federal grant, enable other to replicate it in other settings/populations, and expand the reach to additional districts/states.</a:t>
            </a:r>
          </a:p>
          <a:p>
            <a:pPr eaLnBrk="1" hangingPunct="1">
              <a:defRPr/>
            </a:pPr>
            <a:endParaRPr lang="en-US" dirty="0"/>
          </a:p>
          <a:p>
            <a:pPr eaLnBrk="1" hangingPunct="1">
              <a:defRPr/>
            </a:pPr>
            <a:r>
              <a:rPr lang="en-US" dirty="0">
                <a:latin typeface="+mj-lt"/>
                <a:ea typeface="Calibri"/>
                <a:cs typeface="Times New Roman"/>
              </a:rPr>
              <a:t>In summary, all EIR projects should test out innovation and contribute to new knowledge to the field</a:t>
            </a:r>
          </a:p>
          <a:p>
            <a:pPr eaLnBrk="1" hangingPunct="1">
              <a:defRPr/>
            </a:pPr>
            <a:endParaRPr lang="en-US" dirty="0"/>
          </a:p>
        </p:txBody>
      </p:sp>
      <p:sp>
        <p:nvSpPr>
          <p:cNvPr id="4" name="Slide Number Placeholder 3">
            <a:extLst>
              <a:ext uri="{FF2B5EF4-FFF2-40B4-BE49-F238E27FC236}">
                <a16:creationId xmlns:a16="http://schemas.microsoft.com/office/drawing/2014/main" id="{745D14EB-54EF-4E84-8650-9E1B9F8DA97A}"/>
              </a:ext>
            </a:extLst>
          </p:cNvPr>
          <p:cNvSpPr>
            <a:spLocks noGrp="1"/>
          </p:cNvSpPr>
          <p:nvPr>
            <p:ph type="sldNum" sz="quarter" idx="5"/>
          </p:nvPr>
        </p:nvSpPr>
        <p:spPr/>
        <p:txBody>
          <a:bodyPr/>
          <a:lstStyle/>
          <a:p>
            <a:pPr>
              <a:defRPr/>
            </a:pPr>
            <a:fld id="{DC9D628B-976C-4D40-990E-C0F4D82876D4}"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A4D9EEA4-48D6-433C-AE0B-D3F7CDEE7F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79A198A-4D9C-4F09-84D3-E049D82562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 closing, we also recommend that you not wait until the last minute to submit your application.   If your application is late, even by a few minutes, it will not be eligible for review and funding.</a:t>
            </a:r>
          </a:p>
          <a:p>
            <a:pPr eaLnBrk="1" hangingPunct="1"/>
            <a:endParaRPr lang="en-US" altLang="en-US"/>
          </a:p>
          <a:p>
            <a:pPr eaLnBrk="1" hangingPunct="1"/>
            <a:r>
              <a:rPr lang="en-US" altLang="en-US"/>
              <a:t>So please familiarize yourself now with the application package and the Grants.gov system; make sure now that your passwords are up to date and working; and allow plenty of time before the deadline to submit your application. </a:t>
            </a:r>
          </a:p>
          <a:p>
            <a:pPr eaLnBrk="1" hangingPunct="1"/>
            <a:endParaRPr lang="en-US" altLang="en-US"/>
          </a:p>
          <a:p>
            <a:pPr eaLnBrk="1" hangingPunct="1"/>
            <a:r>
              <a:rPr lang="en-US" altLang="en-US"/>
              <a:t>Thank you for your time today. Please contact us if you have additional questions. </a:t>
            </a:r>
          </a:p>
        </p:txBody>
      </p:sp>
      <p:sp>
        <p:nvSpPr>
          <p:cNvPr id="4" name="Slide Number Placeholder 3">
            <a:extLst>
              <a:ext uri="{FF2B5EF4-FFF2-40B4-BE49-F238E27FC236}">
                <a16:creationId xmlns:a16="http://schemas.microsoft.com/office/drawing/2014/main" id="{BF3D4297-19F7-4A4F-8001-269B9732010B}"/>
              </a:ext>
            </a:extLst>
          </p:cNvPr>
          <p:cNvSpPr>
            <a:spLocks noGrp="1"/>
          </p:cNvSpPr>
          <p:nvPr>
            <p:ph type="sldNum" sz="quarter" idx="5"/>
          </p:nvPr>
        </p:nvSpPr>
        <p:spPr/>
        <p:txBody>
          <a:bodyPr/>
          <a:lstStyle/>
          <a:p>
            <a:pPr>
              <a:defRPr/>
            </a:pPr>
            <a:fld id="{C22FDDC5-A1B1-48D9-9E88-94B01E34F75A}" type="slidenum">
              <a:rPr lang="en-US" smtClean="0"/>
              <a:pPr>
                <a:defRPr/>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3ABB1EE-BD34-48AA-A67A-8FCB7D3490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FD4A5AB-C641-4E77-B2DC-59C722548685}"/>
              </a:ext>
            </a:extLst>
          </p:cNvPr>
          <p:cNvSpPr>
            <a:spLocks noGrp="1"/>
          </p:cNvSpPr>
          <p:nvPr>
            <p:ph type="body" idx="1"/>
          </p:nvPr>
        </p:nvSpPr>
        <p:spPr/>
        <p:txBody>
          <a:bodyPr>
            <a:normAutofit fontScale="85000" lnSpcReduction="10000"/>
          </a:bodyPr>
          <a:lstStyle/>
          <a:p>
            <a:pPr eaLnBrk="1" hangingPunct="1">
              <a:defRPr/>
            </a:pPr>
            <a:r>
              <a:rPr lang="en-US" dirty="0"/>
              <a:t>In order to accomplish these goals, EIR provides separate funding opportunities for projects at various stages of their development.  Those applicants considering innovative projects supported by emerging evidence might want to submit an early-phase application to support the development, iteration, and initial evaluation of the relatively new practices. Applicants considering projects supported by evidence from rigorous evaluations, such as quasi experimental studies or randomized control trials, can receive a larger grant to support regional or national scaling.  In other words, determining whether to apply under early-phase, mid-phase, or expansion depends upon the rigor of your prior evidence and the extent to which your project is ready to be scaled to new settings.  </a:t>
            </a:r>
          </a:p>
          <a:p>
            <a:pPr eaLnBrk="1" hangingPunct="1">
              <a:defRPr/>
            </a:pPr>
            <a:endParaRPr lang="en-US" dirty="0"/>
          </a:p>
          <a:p>
            <a:pPr eaLnBrk="1" hangingPunct="1">
              <a:defRPr/>
            </a:pPr>
            <a:r>
              <a:rPr lang="en-US" dirty="0"/>
              <a:t>The Notice Inviting Applications for Mid-phase and Expansion NIAs were released this summer and the deadline was July 7, 2021.  The Early-phase competition was published in the </a:t>
            </a:r>
            <a:r>
              <a:rPr lang="en-US" i="1" dirty="0"/>
              <a:t>Federal Register </a:t>
            </a:r>
            <a:r>
              <a:rPr lang="en-US" dirty="0"/>
              <a:t>on July 28, 2021. The deadline is August 27, 2021.  </a:t>
            </a:r>
          </a:p>
          <a:p>
            <a:pPr eaLnBrk="1" hangingPunct="1">
              <a:defRPr/>
            </a:pPr>
            <a:endParaRPr lang="en-US" dirty="0"/>
          </a:p>
          <a:p>
            <a:pPr eaLnBrk="1" hangingPunct="1">
              <a:defRPr/>
            </a:pPr>
            <a:r>
              <a:rPr lang="en-US" dirty="0"/>
              <a:t>The Department/EIR Team CANNOT advise you about anything related to your grant application and submission. We strongly advise that you familiarize yourself with the requirements associated with this Early Phase competition each to help you determine which grant type most aligns with your proposed project. </a:t>
            </a:r>
          </a:p>
          <a:p>
            <a:pPr eaLnBrk="1" hangingPunct="1">
              <a:defRPr/>
            </a:pPr>
            <a:r>
              <a:rPr lang="en-US" dirty="0"/>
              <a:t>Please do also note that </a:t>
            </a:r>
            <a:r>
              <a:rPr lang="en-US" sz="1800" dirty="0">
                <a:solidFill>
                  <a:srgbClr val="000000"/>
                </a:solidFill>
                <a:latin typeface="Courier New" panose="02070309020205020404" pitchFamily="49" charset="0"/>
                <a:cs typeface="Times New Roman" panose="02020603050405020304" pitchFamily="18" charset="0"/>
              </a:rPr>
              <a:t>t</a:t>
            </a:r>
            <a:r>
              <a:rPr lang="en-US" sz="18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he maximum award amount a single entity may receive under these three competitions, taken together, is $15,000,000. In other words, a single entity may not be awarded grants for 3 separate projects under each tier. More information about this is in the NIAs.</a:t>
            </a:r>
            <a:endParaRPr lang="en-US" sz="1800" dirty="0">
              <a:latin typeface="Courier New" panose="02070309020205020404" pitchFamily="49" charset="0"/>
              <a:ea typeface="Calibri" panose="020F0502020204030204" pitchFamily="34" charset="0"/>
              <a:cs typeface="Times New Roman" panose="02020603050405020304" pitchFamily="18" charset="0"/>
            </a:endParaRPr>
          </a:p>
          <a:p>
            <a:pPr eaLnBrk="1" hangingPunct="1">
              <a:defRPr/>
            </a:pPr>
            <a:endParaRPr lang="en-US" dirty="0"/>
          </a:p>
          <a:p>
            <a:pPr eaLnBrk="1" hangingPunct="1">
              <a:defRPr/>
            </a:pPr>
            <a:endParaRPr lang="en-US" dirty="0"/>
          </a:p>
        </p:txBody>
      </p:sp>
      <p:sp>
        <p:nvSpPr>
          <p:cNvPr id="4" name="Slide Number Placeholder 3">
            <a:extLst>
              <a:ext uri="{FF2B5EF4-FFF2-40B4-BE49-F238E27FC236}">
                <a16:creationId xmlns:a16="http://schemas.microsoft.com/office/drawing/2014/main" id="{2A2B0487-64EC-47CF-8DD9-1D3075DC3DAD}"/>
              </a:ext>
            </a:extLst>
          </p:cNvPr>
          <p:cNvSpPr>
            <a:spLocks noGrp="1"/>
          </p:cNvSpPr>
          <p:nvPr>
            <p:ph type="sldNum" sz="quarter" idx="5"/>
          </p:nvPr>
        </p:nvSpPr>
        <p:spPr/>
        <p:txBody>
          <a:bodyPr/>
          <a:lstStyle/>
          <a:p>
            <a:pPr>
              <a:defRPr/>
            </a:pPr>
            <a:fld id="{C9870C74-53A3-46BE-A0C9-D21822E4F7E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CB7F964-9F98-4688-8867-5B6D76BD0D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780765D-5604-4E85-9F1C-F494C75406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Early-phase grants provide funding to support the development, implementation, and feasibility testing of a program, which prior research suggests has promise, for the purpose of determining whether the program can successfully improve student achievement and attainment for high-need students.  Early-phase grants must demonstrate a rationale.  These Early-phase grants are not intended simply to implement established practices in additional locations or address needs that are unique to one particular context.  The goal is to determine whether and in what ways relatively newer practices can improve achievement and attainment for high–need students.</a:t>
            </a:r>
          </a:p>
          <a:p>
            <a:pPr eaLnBrk="1" hangingPunct="1"/>
            <a:endParaRPr lang="en-US" altLang="en-US"/>
          </a:p>
          <a:p>
            <a:pPr eaLnBrk="1" hangingPunct="1"/>
            <a:r>
              <a:rPr lang="en-US" altLang="en-US"/>
              <a:t>By focusing on continuous improvement and iterative development, Early-phase grantees can make adaptations that are necessary to increase their practice’s potential to be effective and ensure that the EIR-funded evaluation assesses the impact of a thoroughly conceived practice.</a:t>
            </a:r>
          </a:p>
          <a:p>
            <a:pPr eaLnBrk="1" hangingPunct="1"/>
            <a:endParaRPr lang="en-US" altLang="en-US"/>
          </a:p>
          <a:p>
            <a:pPr eaLnBrk="1" hangingPunct="1"/>
            <a:r>
              <a:rPr lang="en-US" altLang="en-US"/>
              <a:t>The evaluation of an Early-phase project should be an experimental or quasi-experimental design study that can determine whether the program can successfully improve student achievement and attainment for high-need students.  Early-phase grantees’ evaluation designs are encouraged to have the potential to meet the moderate evidence threshold. </a:t>
            </a:r>
          </a:p>
        </p:txBody>
      </p:sp>
      <p:sp>
        <p:nvSpPr>
          <p:cNvPr id="4" name="Slide Number Placeholder 3">
            <a:extLst>
              <a:ext uri="{FF2B5EF4-FFF2-40B4-BE49-F238E27FC236}">
                <a16:creationId xmlns:a16="http://schemas.microsoft.com/office/drawing/2014/main" id="{505A3BF7-961E-4C29-832E-B777B5738947}"/>
              </a:ext>
            </a:extLst>
          </p:cNvPr>
          <p:cNvSpPr>
            <a:spLocks noGrp="1"/>
          </p:cNvSpPr>
          <p:nvPr>
            <p:ph type="sldNum" sz="quarter" idx="5"/>
          </p:nvPr>
        </p:nvSpPr>
        <p:spPr/>
        <p:txBody>
          <a:bodyPr/>
          <a:lstStyle/>
          <a:p>
            <a:pPr>
              <a:defRPr/>
            </a:pPr>
            <a:fld id="{3EC61F1E-E1CB-4CA4-BFAC-4C963D3F1D9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DA04826-AF10-4C21-A188-5A36E67EF9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028F420-4FE6-4329-93D4-6DF9E8F8F4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Next we’ll discuss the 4 absolute priorities in this year’s early-phase competition. </a:t>
            </a:r>
          </a:p>
          <a:p>
            <a:pPr eaLnBrk="1" hangingPunct="1"/>
            <a:r>
              <a:rPr lang="en-US" altLang="en-US"/>
              <a:t>All Early-phase applicants must address absolute priority 1 regarding the evidence requirement. </a:t>
            </a:r>
          </a:p>
          <a:p>
            <a:pPr eaLnBrk="1" hangingPunct="1"/>
            <a:r>
              <a:rPr lang="en-US" altLang="en-US"/>
              <a:t>Your logic model is the key application element to provide in which you show how the proposed project demonstrates a rationale and is informed by research/evaluation.</a:t>
            </a:r>
          </a:p>
        </p:txBody>
      </p:sp>
      <p:sp>
        <p:nvSpPr>
          <p:cNvPr id="4" name="Slide Number Placeholder 3">
            <a:extLst>
              <a:ext uri="{FF2B5EF4-FFF2-40B4-BE49-F238E27FC236}">
                <a16:creationId xmlns:a16="http://schemas.microsoft.com/office/drawing/2014/main" id="{D53956C0-9AC4-4572-91F9-6ADEA3B69B6C}"/>
              </a:ext>
            </a:extLst>
          </p:cNvPr>
          <p:cNvSpPr>
            <a:spLocks noGrp="1"/>
          </p:cNvSpPr>
          <p:nvPr>
            <p:ph type="sldNum" sz="quarter" idx="5"/>
          </p:nvPr>
        </p:nvSpPr>
        <p:spPr/>
        <p:txBody>
          <a:bodyPr/>
          <a:lstStyle/>
          <a:p>
            <a:pPr>
              <a:defRPr/>
            </a:pPr>
            <a:fld id="{29DDFD27-D666-401E-8BCC-7B35A9338F6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AD75710-59B6-4D84-B034-1646532604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1AD7B7E-B575-4257-8ED8-B7874C39F9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FY21 Early-phase competition includes 3 additional priorities. All applicants must address Absolute Priority 1 (the evidence requirement) and one additional absolute priority </a:t>
            </a:r>
          </a:p>
          <a:p>
            <a:pPr eaLnBrk="1" hangingPunct="1"/>
            <a:r>
              <a:rPr lang="en-US" altLang="en-US" b="1"/>
              <a:t>Absolute Priority 2: </a:t>
            </a:r>
            <a:r>
              <a:rPr lang="en-US" altLang="en-US"/>
              <a:t>Field-Initiated Innovations – General; This offers the option to propose your own project idea consistent with the purposes of the EIR program purpose and requirements. This “field-initiated” option provides an opportunity for applicants to make a case for the regional/national significance of an innovative education practice.  </a:t>
            </a:r>
            <a:endParaRPr lang="en-US" altLang="en-US">
              <a:cs typeface="Calibri" panose="020F0502020204030204" pitchFamily="34" charset="0"/>
            </a:endParaRPr>
          </a:p>
          <a:p>
            <a:pPr eaLnBrk="1" hangingPunct="1"/>
            <a:r>
              <a:rPr lang="en-US" altLang="en-US" b="1"/>
              <a:t>Absolute Priority 3: </a:t>
            </a:r>
            <a:r>
              <a:rPr lang="en-US" altLang="en-US"/>
              <a:t>Field-Initiated Innovations – Science, Technology, Engineering, or Mathematics (STEM)  </a:t>
            </a:r>
          </a:p>
          <a:p>
            <a:pPr eaLnBrk="1" hangingPunct="1"/>
            <a:r>
              <a:rPr lang="en-US" altLang="en-US" b="1"/>
              <a:t>Absolute Priority 4: </a:t>
            </a:r>
            <a:r>
              <a:rPr lang="en-US" altLang="en-US"/>
              <a:t>Field-Initiated Innovations – Fostering Knowledge and Promoting the Development of Skills That Prepare Students To Be Informed, Thoughtful, and Productive Individuals and Citizens - </a:t>
            </a:r>
            <a:r>
              <a:rPr lang="en-US" altLang="en-US" i="1"/>
              <a:t>The priority promotes social and emotional learning (SEL).</a:t>
            </a:r>
          </a:p>
          <a:p>
            <a:pPr eaLnBrk="1" hangingPunct="1"/>
            <a:endParaRPr lang="en-US" altLang="en-US" i="1"/>
          </a:p>
          <a:p>
            <a:pPr eaLnBrk="1" hangingPunct="1"/>
            <a:r>
              <a:rPr lang="en-US" altLang="en-US">
                <a:cs typeface="Calibri" panose="020F0502020204030204" pitchFamily="34" charset="0"/>
              </a:rPr>
              <a:t>The selection of the priority dictates which panel your application is reviewed and which content experts review your application so it is important to select the one most relevant to your project. </a:t>
            </a:r>
          </a:p>
          <a:p>
            <a:pPr eaLnBrk="1" hangingPunct="1"/>
            <a:endParaRPr lang="en-US" altLang="en-US"/>
          </a:p>
        </p:txBody>
      </p:sp>
      <p:sp>
        <p:nvSpPr>
          <p:cNvPr id="4" name="Slide Number Placeholder 3">
            <a:extLst>
              <a:ext uri="{FF2B5EF4-FFF2-40B4-BE49-F238E27FC236}">
                <a16:creationId xmlns:a16="http://schemas.microsoft.com/office/drawing/2014/main" id="{A782A610-FCFE-4112-B8E5-FD3CBBE8898D}"/>
              </a:ext>
            </a:extLst>
          </p:cNvPr>
          <p:cNvSpPr>
            <a:spLocks noGrp="1"/>
          </p:cNvSpPr>
          <p:nvPr>
            <p:ph type="sldNum" sz="quarter" idx="5"/>
          </p:nvPr>
        </p:nvSpPr>
        <p:spPr/>
        <p:txBody>
          <a:bodyPr/>
          <a:lstStyle/>
          <a:p>
            <a:pPr>
              <a:defRPr/>
            </a:pPr>
            <a:fld id="{9CC3362B-B54D-407D-B2E3-5B70C9C3FF7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7981868-C557-4AD1-9247-0FC4DBDA0F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6BBEB43-6CE4-4442-9706-6FB8AF0F69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If applying under the STEM absolute priorities, applicants may opt to also address the computer science competitive preference priority.</a:t>
            </a:r>
          </a:p>
          <a:p>
            <a:pPr eaLnBrk="1" hangingPunct="1"/>
            <a:endParaRPr lang="en-US" altLang="en-US"/>
          </a:p>
          <a:p>
            <a:pPr eaLnBrk="1" hangingPunct="1"/>
            <a:r>
              <a:rPr lang="en-US" altLang="en-US"/>
              <a:t>The second competitive preference priority is related to COVID response. The Department is interested in projects that develop and test the feasibility of evidence-based, field-initiated innovations for addressing the impact of COVID-19 in ways that accelerate learning for students and address students’ social, emotional, physical and mental health, and academic needs, with a focus on targeting resources and supports to underserved students.  </a:t>
            </a:r>
            <a:r>
              <a:rPr lang="en-US" altLang="en-US">
                <a:latin typeface="Tw Cen MT" panose="020B0602020104020603" pitchFamily="34" charset="0"/>
              </a:rPr>
              <a:t>Projects might include examples such as </a:t>
            </a:r>
            <a:r>
              <a:rPr lang="en-US" altLang="en-US">
                <a:ea typeface="Calibri" panose="020F0502020204030204" pitchFamily="34" charset="0"/>
                <a:cs typeface="Times New Roman" panose="02020603050405020304" pitchFamily="18" charset="0"/>
              </a:rPr>
              <a:t>re-engaging students through personalized learning, utilizing multi-tier systems of support, providing trauma-informed practice, and other evidence-based supports and educational opportunities to accelerate grade-level student learning.</a:t>
            </a:r>
          </a:p>
          <a:p>
            <a:pPr eaLnBrk="1" hangingPunct="1"/>
            <a:endParaRPr lang="en-US" altLang="en-US"/>
          </a:p>
          <a:p>
            <a:pPr eaLnBrk="1" hangingPunct="1"/>
            <a:r>
              <a:rPr lang="en-US" altLang="en-US"/>
              <a:t>The second competitive preference priority is about promoting equity. Project e</a:t>
            </a:r>
            <a:r>
              <a:rPr lang="en-US" altLang="en-US">
                <a:cs typeface="Calibri" panose="020F0502020204030204" pitchFamily="34" charset="0"/>
              </a:rPr>
              <a:t>xamples might include eliminating inequities in access to fully certified, experienced, and effective teachers; including diverse stakeholders in State and local education decisions; supporting resource and discipline equity; addressing disproportionality in special education or programs for English learners; and improving the quality of educational programs in juvenile justice facilities or supporting re-entry after release.</a:t>
            </a:r>
          </a:p>
          <a:p>
            <a:pPr eaLnBrk="1" hangingPunct="1"/>
            <a:endParaRPr lang="en-US" altLang="en-US"/>
          </a:p>
        </p:txBody>
      </p:sp>
      <p:sp>
        <p:nvSpPr>
          <p:cNvPr id="4" name="Slide Number Placeholder 3">
            <a:extLst>
              <a:ext uri="{FF2B5EF4-FFF2-40B4-BE49-F238E27FC236}">
                <a16:creationId xmlns:a16="http://schemas.microsoft.com/office/drawing/2014/main" id="{3BEBA32E-6CAE-4029-9DB9-922740A054B3}"/>
              </a:ext>
            </a:extLst>
          </p:cNvPr>
          <p:cNvSpPr>
            <a:spLocks noGrp="1"/>
          </p:cNvSpPr>
          <p:nvPr>
            <p:ph type="sldNum" sz="quarter" idx="5"/>
          </p:nvPr>
        </p:nvSpPr>
        <p:spPr/>
        <p:txBody>
          <a:bodyPr/>
          <a:lstStyle/>
          <a:p>
            <a:pPr>
              <a:defRPr/>
            </a:pPr>
            <a:fld id="{97481F6B-A86C-4859-A4CB-9D928F6F436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a:t>Click to edit Master title style</a:t>
            </a:r>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3434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65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6423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C83C0A58-800A-476E-88AE-19E11EF725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29FA6BE4-D4DF-4243-825C-CBDEE536CDF5}"/>
              </a:ext>
            </a:extLst>
          </p:cNvPr>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F0EEBEF0-5DB2-4ECC-B5AF-592E79A9CAD5}" type="slidenum">
              <a:rPr lang="en-US"/>
              <a:pPr>
                <a:defRPr/>
              </a:pPr>
              <a:t>‹#›</a:t>
            </a:fld>
            <a:endParaRPr lang="en-US"/>
          </a:p>
        </p:txBody>
      </p:sp>
    </p:spTree>
    <p:extLst>
      <p:ext uri="{BB962C8B-B14F-4D97-AF65-F5344CB8AC3E}">
        <p14:creationId xmlns:p14="http://schemas.microsoft.com/office/powerpoint/2010/main" val="181713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descr="Image of the U.S. Department of Education seal.&#10;">
            <a:extLst>
              <a:ext uri="{FF2B5EF4-FFF2-40B4-BE49-F238E27FC236}">
                <a16:creationId xmlns:a16="http://schemas.microsoft.com/office/drawing/2014/main" id="{D93E4659-0A61-4D4F-B988-D5EC777A58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B09C33C4-E8CD-4AAD-944D-F7C6FEE6A1CE}"/>
              </a:ext>
            </a:extLst>
          </p:cNvPr>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1CF65F53-BC2D-4D4A-B2DE-1C9B9BD23BE8}" type="slidenum">
              <a:rPr lang="en-US"/>
              <a:pPr>
                <a:defRPr/>
              </a:pPr>
              <a:t>‹#›</a:t>
            </a:fld>
            <a:endParaRPr lang="en-US"/>
          </a:p>
        </p:txBody>
      </p:sp>
    </p:spTree>
    <p:extLst>
      <p:ext uri="{BB962C8B-B14F-4D97-AF65-F5344CB8AC3E}">
        <p14:creationId xmlns:p14="http://schemas.microsoft.com/office/powerpoint/2010/main" val="130200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C6B7D412-BF32-4F43-942F-E99FE74D57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a:t>Click icon to add chart</a:t>
            </a:r>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AAD083AB-01BB-4768-90E6-AD5170448B80}"/>
              </a:ext>
            </a:extLst>
          </p:cNvPr>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0BA4EEED-D812-46FF-B5F5-69F92BBA4CC9}" type="slidenum">
              <a:rPr lang="en-US"/>
              <a:pPr>
                <a:defRPr/>
              </a:pPr>
              <a:t>‹#›</a:t>
            </a:fld>
            <a:endParaRPr lang="en-US"/>
          </a:p>
        </p:txBody>
      </p:sp>
    </p:spTree>
    <p:extLst>
      <p:ext uri="{BB962C8B-B14F-4D97-AF65-F5344CB8AC3E}">
        <p14:creationId xmlns:p14="http://schemas.microsoft.com/office/powerpoint/2010/main" val="279340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56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286741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81615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53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oese.ed.gov/offices/office-of-discretionary-grants-support-services/innovation-early-learning/education-innovation-and-research-eir/fy-2021-competition/" TargetMode="External"/><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ies.ed.gov/ncee/edlabs/projects/ews.asp" TargetMode="External"/><Relationship Id="rId13" Type="http://schemas.openxmlformats.org/officeDocument/2006/relationships/hyperlink" Target="https://ies.ed.gov/ncee/wwc/PracticeGuide/10" TargetMode="External"/><Relationship Id="rId18" Type="http://schemas.openxmlformats.org/officeDocument/2006/relationships/hyperlink" Target="https://selcenter.wested.org/" TargetMode="External"/><Relationship Id="rId3" Type="http://schemas.openxmlformats.org/officeDocument/2006/relationships/hyperlink" Target="https://www.ed.gov/news/press-releases/us-department-education-releases-covid-19-handbook-volume-2-roadmap-reopening-safely-and-meeting-all-students-needs?utm_content=&amp;utm_medium=email&amp;utm_name=&amp;utm_source=govdelivery&amp;utm_term=" TargetMode="External"/><Relationship Id="rId7" Type="http://schemas.openxmlformats.org/officeDocument/2006/relationships/hyperlink" Target="https://ies.ed.gov/ncee/wwc/PracticeGuide/3" TargetMode="External"/><Relationship Id="rId12" Type="http://schemas.openxmlformats.org/officeDocument/2006/relationships/hyperlink" Target="https://usdedeop.sharepoint.com/teams/OESE-IELP/Documents%20%20Innovation%20Programs/Education,%20Innovation%20and%20Research%20(EIR)/Grant%20Making/Competition/Competition_FY_2021/Pre%20Application%20Materials/Power%20Point%20Slides%20Ready%20for%20Final%20Review/1-Overview-of-EIR_Competitions-FY21%20(13).pptx" TargetMode="External"/><Relationship Id="rId17" Type="http://schemas.openxmlformats.org/officeDocument/2006/relationships/hyperlink" Target="https://safesupportivelearning.ed.gov/resources/responding-covid-19-pandemic" TargetMode="External"/><Relationship Id="rId2" Type="http://schemas.openxmlformats.org/officeDocument/2006/relationships/notesSlide" Target="../notesSlides/notesSlide34.xml"/><Relationship Id="rId16" Type="http://schemas.openxmlformats.org/officeDocument/2006/relationships/hyperlink" Target="https://selcenter.wested.org/wp-content/uploads/sites/3/2020/09/SELCenter_CompendiumofResources.pdf" TargetMode="External"/><Relationship Id="rId1" Type="http://schemas.openxmlformats.org/officeDocument/2006/relationships/slideLayout" Target="../slideLayouts/slideLayout4.xml"/><Relationship Id="rId6" Type="http://schemas.openxmlformats.org/officeDocument/2006/relationships/hyperlink" Target="https://ies.ed.gov/ncee/edlabs/projects/covid-19/" TargetMode="External"/><Relationship Id="rId11" Type="http://schemas.openxmlformats.org/officeDocument/2006/relationships/hyperlink" Target="https://compcenternetwork.org/ccn-products/multimedia/advancement-academies/#/" TargetMode="External"/><Relationship Id="rId5" Type="http://schemas.openxmlformats.org/officeDocument/2006/relationships/hyperlink" Target="https://compcenternetwork.org/collection/6780" TargetMode="External"/><Relationship Id="rId15" Type="http://schemas.openxmlformats.org/officeDocument/2006/relationships/hyperlink" Target="https://www.compcenternetwork.org/collection/6141" TargetMode="External"/><Relationship Id="rId10" Type="http://schemas.openxmlformats.org/officeDocument/2006/relationships/hyperlink" Target="https://compcenternetwork.org/ccn-products/multimedia/tutoring-programs/#/" TargetMode="External"/><Relationship Id="rId19" Type="http://schemas.openxmlformats.org/officeDocument/2006/relationships/hyperlink" Target="https://oese.ed.gov/student-engagement-and-attendance-technical-assistance-sea-center/" TargetMode="External"/><Relationship Id="rId4" Type="http://schemas.openxmlformats.org/officeDocument/2006/relationships/hyperlink" Target="https://compcenternetwork.org/national-center/our-work/collection/6378" TargetMode="External"/><Relationship Id="rId9" Type="http://schemas.openxmlformats.org/officeDocument/2006/relationships/hyperlink" Target="https://compcenternetwork.org/national-center/our-work/collection/6275" TargetMode="External"/><Relationship Id="rId14" Type="http://schemas.openxmlformats.org/officeDocument/2006/relationships/hyperlink" Target="https://www.manhattanstrategy.com/download/EIRWhitePaperConnecting.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maec.org/time-to-act/" TargetMode="External"/><Relationship Id="rId3" Type="http://schemas.openxmlformats.org/officeDocument/2006/relationships/hyperlink" Target="https://www.compcenternetwork.org/resources/library?search_api_fulltext=&amp;f%5b0%5d=topics:152" TargetMode="External"/><Relationship Id="rId7" Type="http://schemas.openxmlformats.org/officeDocument/2006/relationships/hyperlink" Target="https://cee-maec.org/resource-library/"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ies.ed.gov/ncee/edlabs/infographics/pdf/REL_SE_Preventing_Summer_Learning_Loss.pdf" TargetMode="External"/><Relationship Id="rId11" Type="http://schemas.openxmlformats.org/officeDocument/2006/relationships/hyperlink" Target="https://compcenternetwork.org/sites/default/files/SRI_Paper%203_D4D_SRIrevisions_Final.pdf" TargetMode="External"/><Relationship Id="rId5" Type="http://schemas.openxmlformats.org/officeDocument/2006/relationships/hyperlink" Target="https://ies.ed.gov/ncee/edlabs/regions/midwest/pdf/eventslides/RELMW-10.12.17-WI-Achievement-Gap-event-slides-508.pdf" TargetMode="External"/><Relationship Id="rId10" Type="http://schemas.openxmlformats.org/officeDocument/2006/relationships/hyperlink" Target="https://selcenter.wested.org/event/webinar-evidence-based-practices-for-equity-in-social-and-emotional-learning/" TargetMode="External"/><Relationship Id="rId4" Type="http://schemas.openxmlformats.org/officeDocument/2006/relationships/hyperlink" Target="https://ies.ed.gov/ncee/edlabs/projects/beating_the_odds.asp" TargetMode="External"/><Relationship Id="rId9" Type="http://schemas.openxmlformats.org/officeDocument/2006/relationships/hyperlink" Target="https://greatlakesequity.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oese.ed.gov/offices/office-of-discretionary-grants-support-services/innovation-early-learning/education-innovation-and-research-eir/fy-2021-competition/"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oese.ed.gov/offices/office-of-discretionary-grants-support-services/innovation-early-learning/education-innovation-and-research-eir/"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www2.ed.gov/fund/grant/about/grantmaking/grantmaking421.pdf" TargetMode="External"/><Relationship Id="rId5" Type="http://schemas.openxmlformats.org/officeDocument/2006/relationships/hyperlink" Target="mailto:eir@ed.gov" TargetMode="External"/><Relationship Id="rId4" Type="http://schemas.openxmlformats.org/officeDocument/2006/relationships/hyperlink" Target="https://oese.ed.gov/offices/office-of-discretionary-grants-support-services/innovation-early-learning/education-innovation-and-research-eir/fy-2021-competit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oese.ed.gov/offices/office-of-discretionary-grants-support-services/innovation-early-learning/education-innovation-and-research-eir/2020-call-peer-reviewers/"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mailto:eirpeerreview@ed.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eir@ed.gov"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ederalregister.gov/public-inspection/2021-16099/applications-for-new-awards-education-innovation-and-research-program---early-phase-gran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federalregister.gov/documents/2021/05/03/2021-09371/proposed-priorities-and-definitions-education-innovation-and-research-covid-19-and-equ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03E9CB-37F4-4BFF-9EDC-160D9F86F051}"/>
              </a:ext>
            </a:extLst>
          </p:cNvPr>
          <p:cNvSpPr>
            <a:spLocks noGrp="1"/>
          </p:cNvSpPr>
          <p:nvPr>
            <p:ph type="ctrTitle"/>
          </p:nvPr>
        </p:nvSpPr>
        <p:spPr>
          <a:xfrm>
            <a:off x="152400" y="3581400"/>
            <a:ext cx="8763000" cy="1447800"/>
          </a:xfrm>
        </p:spPr>
        <p:txBody>
          <a:bodyPr lIns="91440" tIns="45720" rIns="91440" bIns="45720" anchor="t"/>
          <a:lstStyle/>
          <a:p>
            <a:pPr eaLnBrk="1" fontAlgn="auto" hangingPunct="1">
              <a:spcAft>
                <a:spcPts val="0"/>
              </a:spcAft>
              <a:defRPr/>
            </a:pPr>
            <a:r>
              <a:rPr lang="en-US" sz="3200" dirty="0"/>
              <a:t>Education Innovation and Research (EIR)</a:t>
            </a:r>
            <a:br>
              <a:rPr lang="en-US" sz="3200" dirty="0"/>
            </a:br>
            <a:r>
              <a:rPr lang="en-US" sz="3200" dirty="0"/>
              <a:t>Overview of the EIR </a:t>
            </a:r>
            <a:br>
              <a:rPr lang="en-US" sz="3200" dirty="0"/>
            </a:br>
            <a:r>
              <a:rPr lang="en-US" sz="3200" dirty="0"/>
              <a:t>FY 2021 Competition</a:t>
            </a:r>
          </a:p>
        </p:txBody>
      </p:sp>
      <p:sp>
        <p:nvSpPr>
          <p:cNvPr id="5" name="Subtitle 4">
            <a:extLst>
              <a:ext uri="{FF2B5EF4-FFF2-40B4-BE49-F238E27FC236}">
                <a16:creationId xmlns:a16="http://schemas.microsoft.com/office/drawing/2014/main" id="{458C361F-7361-42B5-9F30-1A2136E3BB0A}"/>
              </a:ext>
            </a:extLst>
          </p:cNvPr>
          <p:cNvSpPr>
            <a:spLocks noGrp="1"/>
          </p:cNvSpPr>
          <p:nvPr>
            <p:ph type="subTitle" idx="1"/>
          </p:nvPr>
        </p:nvSpPr>
        <p:spPr>
          <a:xfrm>
            <a:off x="1801813" y="5360988"/>
            <a:ext cx="5513387" cy="1209675"/>
          </a:xfrm>
        </p:spPr>
        <p:txBody>
          <a:bodyPr lIns="91440" tIns="45720" rIns="91440" bIns="45720" anchor="t"/>
          <a:lstStyle/>
          <a:p>
            <a:pPr eaLnBrk="1" fontAlgn="auto" hangingPunct="1">
              <a:spcAft>
                <a:spcPts val="0"/>
              </a:spcAft>
              <a:buFont typeface="Arial" charset="0"/>
              <a:buNone/>
              <a:defRPr/>
            </a:pPr>
            <a:r>
              <a:rPr lang="en-US" sz="2200" kern="0" dirty="0"/>
              <a:t>Note: These slides are intended as guidance only. Please refer to the official Notices As they are published in the </a:t>
            </a:r>
            <a:r>
              <a:rPr lang="en-US" sz="2200" i="1" kern="0" dirty="0"/>
              <a:t>Federal Register</a:t>
            </a:r>
            <a:r>
              <a:rPr lang="en-US" sz="2200" kern="0" dirty="0"/>
              <a:t>.</a:t>
            </a:r>
          </a:p>
          <a:p>
            <a:pPr eaLnBrk="1" fontAlgn="auto" hangingPunct="1">
              <a:spcAft>
                <a:spcPts val="0"/>
              </a:spcAft>
              <a:buFont typeface="Arial"/>
              <a:buNone/>
              <a:defRPr/>
            </a:pPr>
            <a:endParaRPr lang="en-US" dirty="0"/>
          </a:p>
        </p:txBody>
      </p:sp>
      <p:sp>
        <p:nvSpPr>
          <p:cNvPr id="6148" name="Rectangle 1">
            <a:extLst>
              <a:ext uri="{FF2B5EF4-FFF2-40B4-BE49-F238E27FC236}">
                <a16:creationId xmlns:a16="http://schemas.microsoft.com/office/drawing/2014/main" id="{724799ED-4567-402E-9B17-64EAC028823A}"/>
              </a:ext>
            </a:extLst>
          </p:cNvPr>
          <p:cNvSpPr>
            <a:spLocks noChangeArrowheads="1"/>
          </p:cNvSpPr>
          <p:nvPr/>
        </p:nvSpPr>
        <p:spPr bwMode="auto">
          <a:xfrm>
            <a:off x="4451350" y="3244850"/>
            <a:ext cx="24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r>
              <a:rPr lang="en-US" altLang="en-US">
                <a:solidFill>
                  <a:srgbClr val="000000"/>
                </a:solidFill>
                <a:latin typeface="Times New Roman" panose="02020603050405020304" pitchFamily="18" charset="0"/>
              </a:rPr>
              <a:t> </a:t>
            </a:r>
            <a:endParaRPr lang="en-US" altLang="en-US"/>
          </a:p>
        </p:txBody>
      </p:sp>
      <p:sp>
        <p:nvSpPr>
          <p:cNvPr id="6149" name="Rectangle 2">
            <a:extLst>
              <a:ext uri="{FF2B5EF4-FFF2-40B4-BE49-F238E27FC236}">
                <a16:creationId xmlns:a16="http://schemas.microsoft.com/office/drawing/2014/main" id="{9C928F73-1C8E-4841-B613-F79F4604A0E7}"/>
              </a:ext>
            </a:extLst>
          </p:cNvPr>
          <p:cNvSpPr>
            <a:spLocks noChangeArrowheads="1"/>
          </p:cNvSpPr>
          <p:nvPr/>
        </p:nvSpPr>
        <p:spPr bwMode="auto">
          <a:xfrm>
            <a:off x="4451350" y="3244850"/>
            <a:ext cx="24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r>
              <a:rPr lang="en-US" altLang="en-US">
                <a:solidFill>
                  <a:srgbClr val="000000"/>
                </a:solidFill>
                <a:latin typeface="Times New Roman" panose="02020603050405020304" pitchFamily="18" charset="0"/>
              </a:rPr>
              <a:t> </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B943-4FBA-416A-A940-00BA6831FB72}"/>
              </a:ext>
            </a:extLst>
          </p:cNvPr>
          <p:cNvSpPr>
            <a:spLocks noGrp="1"/>
          </p:cNvSpPr>
          <p:nvPr>
            <p:ph type="title"/>
          </p:nvPr>
        </p:nvSpPr>
        <p:spPr>
          <a:xfrm>
            <a:off x="457200" y="228600"/>
            <a:ext cx="8229600" cy="563563"/>
          </a:xfrm>
        </p:spPr>
        <p:txBody>
          <a:bodyPr lIns="91440" tIns="45720" rIns="91440" bIns="45720"/>
          <a:lstStyle/>
          <a:p>
            <a:pPr eaLnBrk="1" hangingPunct="1">
              <a:defRPr/>
            </a:pPr>
            <a:r>
              <a:rPr lang="en-US" dirty="0"/>
              <a:t>Competitive Preference Priority 1</a:t>
            </a:r>
          </a:p>
        </p:txBody>
      </p:sp>
      <p:sp>
        <p:nvSpPr>
          <p:cNvPr id="24579" name="Slide Number Placeholder 4">
            <a:extLst>
              <a:ext uri="{FF2B5EF4-FFF2-40B4-BE49-F238E27FC236}">
                <a16:creationId xmlns:a16="http://schemas.microsoft.com/office/drawing/2014/main" id="{A7EF19AE-0497-4BB7-A3B3-61BAECDBE8C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06C249B1-B3E4-4113-899A-0AE08E65F185}" type="slidenum">
              <a:rPr lang="en-US" altLang="en-US" smtClean="0">
                <a:solidFill>
                  <a:srgbClr val="666666"/>
                </a:solidFill>
              </a:rPr>
              <a:pPr fontAlgn="base">
                <a:spcBef>
                  <a:spcPct val="0"/>
                </a:spcBef>
                <a:spcAft>
                  <a:spcPct val="0"/>
                </a:spcAft>
              </a:pPr>
              <a:t>10</a:t>
            </a:fld>
            <a:endParaRPr lang="en-US" altLang="en-US">
              <a:solidFill>
                <a:srgbClr val="666666"/>
              </a:solidFill>
            </a:endParaRPr>
          </a:p>
        </p:txBody>
      </p:sp>
      <p:sp>
        <p:nvSpPr>
          <p:cNvPr id="24580" name="Content Placeholder 7">
            <a:extLst>
              <a:ext uri="{FF2B5EF4-FFF2-40B4-BE49-F238E27FC236}">
                <a16:creationId xmlns:a16="http://schemas.microsoft.com/office/drawing/2014/main" id="{FEA3D552-AF66-4EB1-85C2-AE30E7FDCBBB}"/>
              </a:ext>
            </a:extLst>
          </p:cNvPr>
          <p:cNvSpPr>
            <a:spLocks noGrp="1" noChangeArrowheads="1"/>
          </p:cNvSpPr>
          <p:nvPr>
            <p:ph idx="1"/>
          </p:nvPr>
        </p:nvSpPr>
        <p:spPr bwMode="auto">
          <a:xfrm>
            <a:off x="457200" y="1522413"/>
            <a:ext cx="8229600" cy="444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73050" indent="0" eaLnBrk="1" hangingPunct="1">
              <a:buFont typeface="Wingdings" panose="05000000000000000000" pitchFamily="2" charset="2"/>
              <a:buNone/>
            </a:pPr>
            <a:r>
              <a:rPr lang="en-US" altLang="en-US" b="1">
                <a:latin typeface="Tw Cen MT" panose="020B0602020104020603" pitchFamily="34" charset="0"/>
                <a:ea typeface="Tw Cen MT" panose="020B0602020104020603" pitchFamily="34" charset="0"/>
                <a:cs typeface="Tw Cen MT" panose="020B0602020104020603" pitchFamily="34" charset="0"/>
              </a:rPr>
              <a:t>Computer Science: </a:t>
            </a:r>
            <a:r>
              <a:rPr lang="en-US" altLang="en-US">
                <a:latin typeface="Tw Cen MT" panose="020B0602020104020603" pitchFamily="34" charset="0"/>
                <a:ea typeface="Tw Cen MT" panose="020B0602020104020603" pitchFamily="34" charset="0"/>
                <a:cs typeface="Tw Cen MT" panose="020B0602020104020603" pitchFamily="34" charset="0"/>
              </a:rPr>
              <a:t>Projects designed to improve student achievement or other educational outcomes in computer science. These projects must address expanding access to and participation in rigorous computer science coursework for traditionally underrepresented students such as racial or ethnic minorities, women, students in communities served by rural local educational agencies (as defined in this notice), children or students with disabilities (as defined in this notice), or low-income individuals (as defined under section 312(g) of the Higher Education Act of 1965, as amended).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D205-018D-4130-B840-327E6309322F}"/>
              </a:ext>
            </a:extLst>
          </p:cNvPr>
          <p:cNvSpPr>
            <a:spLocks noGrp="1"/>
          </p:cNvSpPr>
          <p:nvPr>
            <p:ph type="title"/>
          </p:nvPr>
        </p:nvSpPr>
        <p:spPr>
          <a:xfrm>
            <a:off x="457200" y="228600"/>
            <a:ext cx="8229600" cy="563563"/>
          </a:xfrm>
        </p:spPr>
        <p:txBody>
          <a:bodyPr lIns="91440" tIns="45720" rIns="91440" bIns="45720"/>
          <a:lstStyle/>
          <a:p>
            <a:pPr eaLnBrk="1" hangingPunct="1">
              <a:defRPr/>
            </a:pPr>
            <a:r>
              <a:rPr lang="en-US" dirty="0"/>
              <a:t>Competitive Preference Priority 2</a:t>
            </a:r>
          </a:p>
        </p:txBody>
      </p:sp>
      <p:sp>
        <p:nvSpPr>
          <p:cNvPr id="26627" name="Slide Number Placeholder 4">
            <a:extLst>
              <a:ext uri="{FF2B5EF4-FFF2-40B4-BE49-F238E27FC236}">
                <a16:creationId xmlns:a16="http://schemas.microsoft.com/office/drawing/2014/main" id="{CF4C4BF9-9832-4155-B99E-09755A29A63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B006DD28-95C9-4436-A192-E4CCD8C13F3F}" type="slidenum">
              <a:rPr lang="en-US" altLang="en-US" smtClean="0">
                <a:solidFill>
                  <a:srgbClr val="666666"/>
                </a:solidFill>
              </a:rPr>
              <a:pPr fontAlgn="base">
                <a:spcBef>
                  <a:spcPct val="0"/>
                </a:spcBef>
                <a:spcAft>
                  <a:spcPct val="0"/>
                </a:spcAft>
              </a:pPr>
              <a:t>11</a:t>
            </a:fld>
            <a:endParaRPr lang="en-US" altLang="en-US">
              <a:solidFill>
                <a:srgbClr val="666666"/>
              </a:solidFill>
            </a:endParaRPr>
          </a:p>
        </p:txBody>
      </p:sp>
      <p:sp>
        <p:nvSpPr>
          <p:cNvPr id="26628" name="Content Placeholder 7">
            <a:extLst>
              <a:ext uri="{FF2B5EF4-FFF2-40B4-BE49-F238E27FC236}">
                <a16:creationId xmlns:a16="http://schemas.microsoft.com/office/drawing/2014/main" id="{53FCCEE2-FE25-4A33-A719-160AA3E851E8}"/>
              </a:ext>
            </a:extLst>
          </p:cNvPr>
          <p:cNvSpPr>
            <a:spLocks noGrp="1" noChangeArrowheads="1"/>
          </p:cNvSpPr>
          <p:nvPr>
            <p:ph idx="1"/>
          </p:nvPr>
        </p:nvSpPr>
        <p:spPr bwMode="auto">
          <a:xfrm>
            <a:off x="457200" y="792163"/>
            <a:ext cx="8229600" cy="518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73050" indent="0" eaLnBrk="1" hangingPunct="1">
              <a:buFont typeface="Wingdings" panose="05000000000000000000" pitchFamily="2" charset="2"/>
              <a:buNone/>
            </a:pPr>
            <a:r>
              <a:rPr lang="en-US" altLang="en-US" b="1">
                <a:latin typeface="Tw Cen MT" panose="020B0602020104020603" pitchFamily="34" charset="0"/>
                <a:ea typeface="Tw Cen MT" panose="020B0602020104020603" pitchFamily="34" charset="0"/>
                <a:cs typeface="Tw Cen MT" panose="020B0602020104020603" pitchFamily="34" charset="0"/>
              </a:rPr>
              <a:t>Innovative Approaches to Addressing the Impact of COVID-19 on Underserved Students and Educators: Projects designed to address the needs of underserved students and educators most impacted by COVID-19 through—</a:t>
            </a:r>
          </a:p>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(a)	 Engaging in two-way, mutually respectful collaboration with key stakeholders, such as families, caretakers, students, educators (including teachers, school leaders and other school staff), and community leaders (including individuals from diverse cultural, linguistic, and socioeconomic backgrounds), to assess and understand students’ social, emotional, physical and mental health, and academic needs, in light of historical educational inequities and the impact of the COVID-19 pandemic; and</a:t>
            </a:r>
          </a:p>
          <a:p>
            <a:pPr marL="273050" indent="0" eaLnBrk="1" hangingPunct="1">
              <a:buFont typeface="Wingdings" panose="05000000000000000000" pitchFamily="2" charset="2"/>
              <a:buNone/>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E9E0-274D-42B1-8DF3-E8063DCC23E1}"/>
              </a:ext>
            </a:extLst>
          </p:cNvPr>
          <p:cNvSpPr>
            <a:spLocks noGrp="1"/>
          </p:cNvSpPr>
          <p:nvPr>
            <p:ph type="title"/>
          </p:nvPr>
        </p:nvSpPr>
        <p:spPr>
          <a:xfrm>
            <a:off x="447675" y="90488"/>
            <a:ext cx="8229600" cy="563562"/>
          </a:xfrm>
        </p:spPr>
        <p:txBody>
          <a:bodyPr lIns="91440" tIns="45720" rIns="91440" bIns="45720"/>
          <a:lstStyle/>
          <a:p>
            <a:pPr eaLnBrk="1" hangingPunct="1">
              <a:defRPr/>
            </a:pPr>
            <a:r>
              <a:rPr lang="en-US" dirty="0"/>
              <a:t>Competitive Preference Priority 2 (cont.)</a:t>
            </a:r>
          </a:p>
        </p:txBody>
      </p:sp>
      <p:sp>
        <p:nvSpPr>
          <p:cNvPr id="28675" name="Slide Number Placeholder 4">
            <a:extLst>
              <a:ext uri="{FF2B5EF4-FFF2-40B4-BE49-F238E27FC236}">
                <a16:creationId xmlns:a16="http://schemas.microsoft.com/office/drawing/2014/main" id="{BE720B49-96BB-4EDC-BC20-CF69097CBD2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75F1A3E-A4F4-4CC4-A0B0-3D28493C748F}" type="slidenum">
              <a:rPr lang="en-US" altLang="en-US" smtClean="0">
                <a:solidFill>
                  <a:srgbClr val="666666"/>
                </a:solidFill>
              </a:rPr>
              <a:pPr fontAlgn="base">
                <a:spcBef>
                  <a:spcPct val="0"/>
                </a:spcBef>
                <a:spcAft>
                  <a:spcPct val="0"/>
                </a:spcAft>
              </a:pPr>
              <a:t>12</a:t>
            </a:fld>
            <a:endParaRPr lang="en-US" altLang="en-US">
              <a:solidFill>
                <a:srgbClr val="666666"/>
              </a:solidFill>
            </a:endParaRPr>
          </a:p>
        </p:txBody>
      </p:sp>
      <p:sp>
        <p:nvSpPr>
          <p:cNvPr id="8" name="Content Placeholder 7">
            <a:extLst>
              <a:ext uri="{FF2B5EF4-FFF2-40B4-BE49-F238E27FC236}">
                <a16:creationId xmlns:a16="http://schemas.microsoft.com/office/drawing/2014/main" id="{AE1E9AD1-09E2-4A38-8206-F0FEF4A45B39}"/>
              </a:ext>
            </a:extLst>
          </p:cNvPr>
          <p:cNvSpPr>
            <a:spLocks noGrp="1"/>
          </p:cNvSpPr>
          <p:nvPr>
            <p:ph idx="1"/>
          </p:nvPr>
        </p:nvSpPr>
        <p:spPr>
          <a:xfrm>
            <a:off x="304800" y="976313"/>
            <a:ext cx="8229600" cy="4905375"/>
          </a:xfrm>
        </p:spPr>
        <p:txBody>
          <a:bodyPr lIns="91440" tIns="45720" rIns="91440" bIns="45720" anchor="t"/>
          <a:lstStyle/>
          <a:p>
            <a:pPr marL="274320" indent="0" eaLnBrk="1" hangingPunct="1">
              <a:buFont typeface="Wingdings" charset="2"/>
              <a:buNone/>
              <a:defRPr/>
            </a:pPr>
            <a:endParaRPr lang="en-US" b="1" dirty="0"/>
          </a:p>
          <a:p>
            <a:pPr marL="274320" indent="0" eaLnBrk="1" hangingPunct="1">
              <a:buFont typeface="Wingdings" charset="2"/>
              <a:buNone/>
              <a:defRPr/>
            </a:pPr>
            <a:r>
              <a:rPr lang="en-US" dirty="0"/>
              <a:t>(b)  Developing and implementing strategies to address those needs through one or more of the following: </a:t>
            </a:r>
          </a:p>
          <a:p>
            <a:pPr marL="793750" indent="0" eaLnBrk="1" hangingPunct="1">
              <a:buFont typeface="Wingdings" charset="2"/>
              <a:buNone/>
              <a:defRPr/>
            </a:pPr>
            <a:r>
              <a:rPr lang="en-US" dirty="0"/>
              <a:t>(1)	Re-engaging students (and their families) and strengthening relationships between educators, students, and families.  </a:t>
            </a:r>
          </a:p>
          <a:p>
            <a:pPr marL="793750" indent="0" eaLnBrk="1" hangingPunct="1">
              <a:buFont typeface="Wingdings" charset="2"/>
              <a:buNone/>
              <a:defRPr/>
            </a:pPr>
            <a:r>
              <a:rPr lang="en-US" dirty="0"/>
              <a:t>(2)  Supporting district- and school-wide use of personalized learning (as defined in this notice). </a:t>
            </a:r>
          </a:p>
          <a:p>
            <a:pPr marL="793750" indent="0" eaLnBrk="1" hangingPunct="1">
              <a:buFont typeface="Wingdings" charset="2"/>
              <a:buNone/>
              <a:defRPr/>
            </a:pPr>
            <a:r>
              <a:rPr lang="en-US" dirty="0"/>
              <a:t>(3)  Utilizing multi-tier system of supports (as defined in this notice) and universal design for learning (as defined in this notice).</a:t>
            </a:r>
          </a:p>
          <a:p>
            <a:pPr marL="793750" indent="0" eaLnBrk="1" hangingPunct="1">
              <a:buFont typeface="Wingdings" charset="2"/>
              <a:buNone/>
              <a:defRPr/>
            </a:pPr>
            <a:r>
              <a:rPr lang="en-US" dirty="0"/>
              <a:t>(4)  Providing educators with professional development (as defined in this notice) and resources to use trauma-informed practices. </a:t>
            </a:r>
          </a:p>
          <a:p>
            <a:pPr marL="274320" indent="0" eaLnBrk="1" hangingPunct="1">
              <a:buFont typeface="Wingdings" charset="2"/>
              <a:buNone/>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43B2-638C-4758-82B4-91DFCD0102D4}"/>
              </a:ext>
            </a:extLst>
          </p:cNvPr>
          <p:cNvSpPr>
            <a:spLocks noGrp="1"/>
          </p:cNvSpPr>
          <p:nvPr>
            <p:ph type="title"/>
          </p:nvPr>
        </p:nvSpPr>
        <p:spPr>
          <a:xfrm>
            <a:off x="447675" y="90488"/>
            <a:ext cx="8229600" cy="563562"/>
          </a:xfrm>
        </p:spPr>
        <p:txBody>
          <a:bodyPr lIns="91440" tIns="45720" rIns="91440" bIns="45720"/>
          <a:lstStyle/>
          <a:p>
            <a:pPr eaLnBrk="1" hangingPunct="1">
              <a:defRPr/>
            </a:pPr>
            <a:r>
              <a:rPr lang="en-US" dirty="0"/>
              <a:t>Competitive Preference Priority 2 (cont.)</a:t>
            </a:r>
          </a:p>
        </p:txBody>
      </p:sp>
      <p:sp>
        <p:nvSpPr>
          <p:cNvPr id="30723" name="Slide Number Placeholder 4">
            <a:extLst>
              <a:ext uri="{FF2B5EF4-FFF2-40B4-BE49-F238E27FC236}">
                <a16:creationId xmlns:a16="http://schemas.microsoft.com/office/drawing/2014/main" id="{02B2ED3F-5B61-4F2E-AEFD-EBCFAC1D28D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2C7CCA4E-2B3E-4F98-B2B3-AC42B974A554}" type="slidenum">
              <a:rPr lang="en-US" altLang="en-US" smtClean="0">
                <a:solidFill>
                  <a:srgbClr val="666666"/>
                </a:solidFill>
              </a:rPr>
              <a:pPr fontAlgn="base">
                <a:spcBef>
                  <a:spcPct val="0"/>
                </a:spcBef>
                <a:spcAft>
                  <a:spcPct val="0"/>
                </a:spcAft>
              </a:pPr>
              <a:t>13</a:t>
            </a:fld>
            <a:endParaRPr lang="en-US" altLang="en-US">
              <a:solidFill>
                <a:srgbClr val="666666"/>
              </a:solidFill>
            </a:endParaRPr>
          </a:p>
        </p:txBody>
      </p:sp>
      <p:sp>
        <p:nvSpPr>
          <p:cNvPr id="30724" name="Content Placeholder 7">
            <a:extLst>
              <a:ext uri="{FF2B5EF4-FFF2-40B4-BE49-F238E27FC236}">
                <a16:creationId xmlns:a16="http://schemas.microsoft.com/office/drawing/2014/main" id="{D8D9337C-F5A3-4FA3-AFE7-3AD6290A9C15}"/>
              </a:ext>
            </a:extLst>
          </p:cNvPr>
          <p:cNvSpPr>
            <a:spLocks noGrp="1" noChangeArrowheads="1"/>
          </p:cNvSpPr>
          <p:nvPr>
            <p:ph idx="1"/>
          </p:nvPr>
        </p:nvSpPr>
        <p:spPr bwMode="auto">
          <a:xfrm>
            <a:off x="304800" y="1447800"/>
            <a:ext cx="8229600" cy="4433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(5)  Creating or supporting equitable and inclusive learning environments in schools. </a:t>
            </a:r>
          </a:p>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(6)  Ensuring students have access to additional specialized instructional support personnel (as defined in this notice) during their school day, at their school site. </a:t>
            </a:r>
          </a:p>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(7)  Finding and supporting students experiencing homelessness, including those not attending school during the pandemic. </a:t>
            </a:r>
          </a:p>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(8)  Providing additional supports to educators to address their mental health and well-being and instructional practice needs.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EBEA-E8F3-418C-9B3F-EB65FD5B988A}"/>
              </a:ext>
            </a:extLst>
          </p:cNvPr>
          <p:cNvSpPr>
            <a:spLocks noGrp="1"/>
          </p:cNvSpPr>
          <p:nvPr>
            <p:ph type="title"/>
          </p:nvPr>
        </p:nvSpPr>
        <p:spPr>
          <a:xfrm>
            <a:off x="447675" y="90488"/>
            <a:ext cx="8229600" cy="563562"/>
          </a:xfrm>
        </p:spPr>
        <p:txBody>
          <a:bodyPr lIns="91440" tIns="45720" rIns="91440" bIns="45720"/>
          <a:lstStyle/>
          <a:p>
            <a:pPr eaLnBrk="1" hangingPunct="1">
              <a:defRPr/>
            </a:pPr>
            <a:r>
              <a:rPr lang="en-US" dirty="0"/>
              <a:t>Competitive Preference Priority 2 (cont.)</a:t>
            </a:r>
          </a:p>
        </p:txBody>
      </p:sp>
      <p:sp>
        <p:nvSpPr>
          <p:cNvPr id="32771" name="Slide Number Placeholder 4">
            <a:extLst>
              <a:ext uri="{FF2B5EF4-FFF2-40B4-BE49-F238E27FC236}">
                <a16:creationId xmlns:a16="http://schemas.microsoft.com/office/drawing/2014/main" id="{AE404223-A962-4821-B9A3-540DED597CF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00F21ACF-865A-4530-94A5-79D0348EF750}" type="slidenum">
              <a:rPr lang="en-US" altLang="en-US" smtClean="0">
                <a:solidFill>
                  <a:srgbClr val="666666"/>
                </a:solidFill>
              </a:rPr>
              <a:pPr fontAlgn="base">
                <a:spcBef>
                  <a:spcPct val="0"/>
                </a:spcBef>
                <a:spcAft>
                  <a:spcPct val="0"/>
                </a:spcAft>
              </a:pPr>
              <a:t>14</a:t>
            </a:fld>
            <a:endParaRPr lang="en-US" altLang="en-US">
              <a:solidFill>
                <a:srgbClr val="666666"/>
              </a:solidFill>
            </a:endParaRPr>
          </a:p>
        </p:txBody>
      </p:sp>
      <p:sp>
        <p:nvSpPr>
          <p:cNvPr id="8" name="Content Placeholder 7">
            <a:extLst>
              <a:ext uri="{FF2B5EF4-FFF2-40B4-BE49-F238E27FC236}">
                <a16:creationId xmlns:a16="http://schemas.microsoft.com/office/drawing/2014/main" id="{22A2FAE3-46A1-4C90-82F2-6206539820B7}"/>
              </a:ext>
            </a:extLst>
          </p:cNvPr>
          <p:cNvSpPr>
            <a:spLocks noGrp="1"/>
          </p:cNvSpPr>
          <p:nvPr>
            <p:ph idx="1"/>
          </p:nvPr>
        </p:nvSpPr>
        <p:spPr>
          <a:xfrm>
            <a:off x="304800" y="1212850"/>
            <a:ext cx="8229600" cy="4432300"/>
          </a:xfrm>
        </p:spPr>
        <p:txBody>
          <a:bodyPr lIns="91440" tIns="45720" rIns="91440" bIns="45720" anchor="t"/>
          <a:lstStyle/>
          <a:p>
            <a:pPr marL="576263" indent="-303213" eaLnBrk="1" hangingPunct="1">
              <a:buFont typeface="Wingdings" charset="2"/>
              <a:buNone/>
              <a:defRPr/>
            </a:pPr>
            <a:r>
              <a:rPr lang="en-US" dirty="0"/>
              <a:t>(9)	Providing evidence-based supports and educational opportunities to accelerate grade-level student learning (especially for underserved students) through in-class learning and additional instructional practice, including those supported by technology in ways that do not contribute to tracking or remediation, which may include one or both of the following:</a:t>
            </a:r>
          </a:p>
          <a:p>
            <a:pPr marL="914400" indent="0" eaLnBrk="1" hangingPunct="1">
              <a:buFont typeface="Wingdings" charset="2"/>
              <a:buNone/>
              <a:defRPr/>
            </a:pPr>
            <a:r>
              <a:rPr lang="en-US" dirty="0"/>
              <a:t>(i)  High-quality tutoring (as defined in this notice), summer learning and enrichment, or opportunities for high-quality expanded learning time (as defined in this notice) as well as implementation of embedded, high-quality formative assessment to support personalization. </a:t>
            </a:r>
          </a:p>
          <a:p>
            <a:pPr marL="914400" indent="0" eaLnBrk="1" hangingPunct="1">
              <a:buFont typeface="Wingdings" charset="2"/>
              <a:buNone/>
              <a:defRPr/>
            </a:pPr>
            <a:r>
              <a:rPr lang="en-US" dirty="0"/>
              <a:t>(ii)  Providing targeted supports for high school students to prepare for post-secondary education transition and success.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7D26-5466-4E02-8068-95568643CF26}"/>
              </a:ext>
            </a:extLst>
          </p:cNvPr>
          <p:cNvSpPr>
            <a:spLocks noGrp="1"/>
          </p:cNvSpPr>
          <p:nvPr>
            <p:ph type="title"/>
          </p:nvPr>
        </p:nvSpPr>
        <p:spPr>
          <a:xfrm>
            <a:off x="457200" y="228600"/>
            <a:ext cx="8229600" cy="563563"/>
          </a:xfrm>
        </p:spPr>
        <p:txBody>
          <a:bodyPr lIns="91440" tIns="45720" rIns="91440" bIns="45720"/>
          <a:lstStyle/>
          <a:p>
            <a:pPr eaLnBrk="1" hangingPunct="1">
              <a:defRPr/>
            </a:pPr>
            <a:r>
              <a:rPr lang="en-US" dirty="0"/>
              <a:t>Competitive Preference Priority 3</a:t>
            </a:r>
          </a:p>
        </p:txBody>
      </p:sp>
      <p:sp>
        <p:nvSpPr>
          <p:cNvPr id="34819" name="Slide Number Placeholder 4">
            <a:extLst>
              <a:ext uri="{FF2B5EF4-FFF2-40B4-BE49-F238E27FC236}">
                <a16:creationId xmlns:a16="http://schemas.microsoft.com/office/drawing/2014/main" id="{8681C84E-164A-42CD-89E0-29979FCC2B0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058253D8-3C79-4199-B4BF-00FFD6698D85}" type="slidenum">
              <a:rPr lang="en-US" altLang="en-US" smtClean="0">
                <a:solidFill>
                  <a:srgbClr val="666666"/>
                </a:solidFill>
              </a:rPr>
              <a:pPr fontAlgn="base">
                <a:spcBef>
                  <a:spcPct val="0"/>
                </a:spcBef>
                <a:spcAft>
                  <a:spcPct val="0"/>
                </a:spcAft>
              </a:pPr>
              <a:t>15</a:t>
            </a:fld>
            <a:endParaRPr lang="en-US" altLang="en-US">
              <a:solidFill>
                <a:srgbClr val="666666"/>
              </a:solidFill>
            </a:endParaRPr>
          </a:p>
        </p:txBody>
      </p:sp>
      <p:sp>
        <p:nvSpPr>
          <p:cNvPr id="8" name="Content Placeholder 7">
            <a:extLst>
              <a:ext uri="{FF2B5EF4-FFF2-40B4-BE49-F238E27FC236}">
                <a16:creationId xmlns:a16="http://schemas.microsoft.com/office/drawing/2014/main" id="{A6EA473D-881E-452A-92CB-6030E5ACBC34}"/>
              </a:ext>
            </a:extLst>
          </p:cNvPr>
          <p:cNvSpPr>
            <a:spLocks noGrp="1"/>
          </p:cNvSpPr>
          <p:nvPr>
            <p:ph idx="1"/>
          </p:nvPr>
        </p:nvSpPr>
        <p:spPr>
          <a:xfrm>
            <a:off x="457200" y="792163"/>
            <a:ext cx="8229600" cy="5180012"/>
          </a:xfrm>
        </p:spPr>
        <p:txBody>
          <a:bodyPr lIns="91440" tIns="45720" rIns="91440" bIns="45720" anchor="t"/>
          <a:lstStyle/>
          <a:p>
            <a:pPr marL="274320" indent="0" eaLnBrk="1" hangingPunct="1">
              <a:buFont typeface="Wingdings" charset="2"/>
              <a:buNone/>
              <a:defRPr/>
            </a:pPr>
            <a:r>
              <a:rPr lang="en-US" b="1" dirty="0"/>
              <a:t>Promoting Equity and Adequacy in Student Access to Educational Resources and Opportunities: </a:t>
            </a:r>
            <a:r>
              <a:rPr lang="en-US" dirty="0"/>
              <a:t>Projects designed to promote equity in access to critical resources for underserved students in prekindergarten through grade 12 through one or more of the following:</a:t>
            </a:r>
          </a:p>
          <a:p>
            <a:pPr marL="274320" indent="0" eaLnBrk="1" hangingPunct="1">
              <a:buFont typeface="Wingdings" charset="2"/>
              <a:buNone/>
              <a:defRPr/>
            </a:pPr>
            <a:r>
              <a:rPr lang="en-US" dirty="0"/>
              <a:t>(a)  Addressing inequities in access to fully certified, experienced, and effective teachers through one or more of the following activities: </a:t>
            </a:r>
          </a:p>
          <a:p>
            <a:pPr marL="457200" indent="0" eaLnBrk="1" hangingPunct="1">
              <a:buFont typeface="Wingdings" charset="2"/>
              <a:buNone/>
              <a:defRPr/>
            </a:pPr>
            <a:r>
              <a:rPr lang="en-US" dirty="0"/>
              <a:t>(1)	Improving the preparation, recruitment, early career support, and development of teachers in high-need or hard-to-staff schools, including strategies that improve teacher diversity.</a:t>
            </a:r>
          </a:p>
          <a:p>
            <a:pPr marL="457200" indent="0" eaLnBrk="1" hangingPunct="1">
              <a:buFont typeface="Wingdings" charset="2"/>
              <a:buNone/>
              <a:defRPr/>
            </a:pPr>
            <a:r>
              <a:rPr lang="en-US" dirty="0"/>
              <a:t>(2)	Reforming hiring, compensation, and advancement systems. </a:t>
            </a:r>
          </a:p>
          <a:p>
            <a:pPr marL="274320" indent="0" eaLnBrk="1" hangingPunct="1">
              <a:buFont typeface="Wingdings" charset="2"/>
              <a:buNone/>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B65D-E79C-44F5-8C5F-300147D7DE4A}"/>
              </a:ext>
            </a:extLst>
          </p:cNvPr>
          <p:cNvSpPr>
            <a:spLocks noGrp="1"/>
          </p:cNvSpPr>
          <p:nvPr>
            <p:ph type="title"/>
          </p:nvPr>
        </p:nvSpPr>
        <p:spPr>
          <a:xfrm>
            <a:off x="457200" y="228600"/>
            <a:ext cx="8229600" cy="563563"/>
          </a:xfrm>
        </p:spPr>
        <p:txBody>
          <a:bodyPr lIns="91440" tIns="45720" rIns="91440" bIns="45720"/>
          <a:lstStyle/>
          <a:p>
            <a:pPr eaLnBrk="1" hangingPunct="1">
              <a:defRPr/>
            </a:pPr>
            <a:r>
              <a:rPr lang="en-US" dirty="0"/>
              <a:t>Competitive Preference Priority 3</a:t>
            </a:r>
          </a:p>
        </p:txBody>
      </p:sp>
      <p:sp>
        <p:nvSpPr>
          <p:cNvPr id="36867" name="Slide Number Placeholder 4">
            <a:extLst>
              <a:ext uri="{FF2B5EF4-FFF2-40B4-BE49-F238E27FC236}">
                <a16:creationId xmlns:a16="http://schemas.microsoft.com/office/drawing/2014/main" id="{1A7C23D2-C084-4869-8761-4D7F39EC64B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826690FB-CE7F-4198-8FBE-9B310A52FCF6}" type="slidenum">
              <a:rPr lang="en-US" altLang="en-US" smtClean="0">
                <a:solidFill>
                  <a:srgbClr val="666666"/>
                </a:solidFill>
              </a:rPr>
              <a:pPr fontAlgn="base">
                <a:spcBef>
                  <a:spcPct val="0"/>
                </a:spcBef>
                <a:spcAft>
                  <a:spcPct val="0"/>
                </a:spcAft>
              </a:pPr>
              <a:t>16</a:t>
            </a:fld>
            <a:endParaRPr lang="en-US" altLang="en-US">
              <a:solidFill>
                <a:srgbClr val="666666"/>
              </a:solidFill>
            </a:endParaRPr>
          </a:p>
        </p:txBody>
      </p:sp>
      <p:sp>
        <p:nvSpPr>
          <p:cNvPr id="8" name="Content Placeholder 7">
            <a:extLst>
              <a:ext uri="{FF2B5EF4-FFF2-40B4-BE49-F238E27FC236}">
                <a16:creationId xmlns:a16="http://schemas.microsoft.com/office/drawing/2014/main" id="{BD3F4B77-0F85-430C-893D-CE5C1B42C93E}"/>
              </a:ext>
            </a:extLst>
          </p:cNvPr>
          <p:cNvSpPr>
            <a:spLocks noGrp="1"/>
          </p:cNvSpPr>
          <p:nvPr>
            <p:ph idx="1"/>
          </p:nvPr>
        </p:nvSpPr>
        <p:spPr>
          <a:xfrm>
            <a:off x="457200" y="792163"/>
            <a:ext cx="8229600" cy="5180012"/>
          </a:xfrm>
        </p:spPr>
        <p:txBody>
          <a:bodyPr lIns="91440" tIns="45720" rIns="91440" bIns="45720" anchor="t"/>
          <a:lstStyle/>
          <a:p>
            <a:pPr marL="274320" indent="0" eaLnBrk="1" hangingPunct="1">
              <a:buFont typeface="Wingdings" charset="2"/>
              <a:buNone/>
              <a:defRPr/>
            </a:pPr>
            <a:r>
              <a:rPr lang="en-US" dirty="0"/>
              <a:t>(3)  Improving the retention of fully certified (including teachers certified in the area they are assigned to teach), experienced, and effective teachers in districts, schools, and classrooms serving high concentrations of underserved students through one or more of the following activities:  </a:t>
            </a:r>
          </a:p>
          <a:p>
            <a:pPr marL="854075" indent="0" eaLnBrk="1" hangingPunct="1">
              <a:buFont typeface="Wingdings" charset="2"/>
              <a:buNone/>
              <a:defRPr/>
            </a:pPr>
            <a:r>
              <a:rPr lang="en-US" dirty="0"/>
              <a:t>(i)  Providing comprehensive, high-retention pathways into the profession.</a:t>
            </a:r>
          </a:p>
          <a:p>
            <a:pPr marL="854075" indent="0" eaLnBrk="1" hangingPunct="1">
              <a:buFont typeface="Wingdings" charset="2"/>
              <a:buNone/>
              <a:defRPr/>
            </a:pPr>
            <a:r>
              <a:rPr lang="en-US" dirty="0"/>
              <a:t>(ii)  Creating or enhancing opportunities for teachers’ professional growth and leadership opportunities.  </a:t>
            </a:r>
          </a:p>
          <a:p>
            <a:pPr marL="854075" indent="0" eaLnBrk="1" hangingPunct="1">
              <a:buFont typeface="Wingdings" charset="2"/>
              <a:buNone/>
              <a:defRPr/>
            </a:pPr>
            <a:r>
              <a:rPr lang="en-US" dirty="0"/>
              <a:t>(iii)  Delivering collaborative, job-embedded, and sustained professional development. </a:t>
            </a:r>
          </a:p>
          <a:p>
            <a:pPr marL="854075" indent="0" eaLnBrk="1" hangingPunct="1">
              <a:buFont typeface="Wingdings" charset="2"/>
              <a:buNone/>
              <a:defRPr/>
            </a:pPr>
            <a:r>
              <a:rPr lang="en-US" dirty="0"/>
              <a:t>(iv)  Improving workplace conditions to create opportunities for successful teaching and learning, including through inclusive and culturally affirming working environments.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F125-1DEE-49FF-BBCD-C07329542F1B}"/>
              </a:ext>
            </a:extLst>
          </p:cNvPr>
          <p:cNvSpPr>
            <a:spLocks noGrp="1"/>
          </p:cNvSpPr>
          <p:nvPr>
            <p:ph type="title"/>
          </p:nvPr>
        </p:nvSpPr>
        <p:spPr>
          <a:xfrm>
            <a:off x="457200" y="228600"/>
            <a:ext cx="8229600" cy="563563"/>
          </a:xfrm>
        </p:spPr>
        <p:txBody>
          <a:bodyPr lIns="91440" tIns="45720" rIns="91440" bIns="45720"/>
          <a:lstStyle/>
          <a:p>
            <a:pPr eaLnBrk="1" hangingPunct="1">
              <a:defRPr/>
            </a:pPr>
            <a:r>
              <a:rPr lang="en-US" dirty="0"/>
              <a:t>Competitive Preference Priority 3</a:t>
            </a:r>
          </a:p>
        </p:txBody>
      </p:sp>
      <p:sp>
        <p:nvSpPr>
          <p:cNvPr id="38915" name="Slide Number Placeholder 4">
            <a:extLst>
              <a:ext uri="{FF2B5EF4-FFF2-40B4-BE49-F238E27FC236}">
                <a16:creationId xmlns:a16="http://schemas.microsoft.com/office/drawing/2014/main" id="{21B194BE-52A7-404A-B36F-9EF9000674A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9E88C0BA-4FFD-4786-BB54-A771F958DB0E}" type="slidenum">
              <a:rPr lang="en-US" altLang="en-US" smtClean="0">
                <a:solidFill>
                  <a:srgbClr val="666666"/>
                </a:solidFill>
              </a:rPr>
              <a:pPr fontAlgn="base">
                <a:spcBef>
                  <a:spcPct val="0"/>
                </a:spcBef>
                <a:spcAft>
                  <a:spcPct val="0"/>
                </a:spcAft>
              </a:pPr>
              <a:t>17</a:t>
            </a:fld>
            <a:endParaRPr lang="en-US" altLang="en-US">
              <a:solidFill>
                <a:srgbClr val="666666"/>
              </a:solidFill>
            </a:endParaRPr>
          </a:p>
        </p:txBody>
      </p:sp>
      <p:sp>
        <p:nvSpPr>
          <p:cNvPr id="8" name="Content Placeholder 7">
            <a:extLst>
              <a:ext uri="{FF2B5EF4-FFF2-40B4-BE49-F238E27FC236}">
                <a16:creationId xmlns:a16="http://schemas.microsoft.com/office/drawing/2014/main" id="{99BBAAE3-E415-4D15-BF61-B0BC47A579C2}"/>
              </a:ext>
            </a:extLst>
          </p:cNvPr>
          <p:cNvSpPr>
            <a:spLocks noGrp="1"/>
          </p:cNvSpPr>
          <p:nvPr>
            <p:ph idx="1"/>
          </p:nvPr>
        </p:nvSpPr>
        <p:spPr>
          <a:xfrm>
            <a:off x="152400" y="792163"/>
            <a:ext cx="8839200" cy="5180012"/>
          </a:xfrm>
        </p:spPr>
        <p:txBody>
          <a:bodyPr lIns="91440" tIns="45720" rIns="91440" bIns="45720" anchor="t"/>
          <a:lstStyle/>
          <a:p>
            <a:pPr marL="274320" indent="0" eaLnBrk="1" hangingPunct="1">
              <a:buFont typeface="Wingdings" charset="2"/>
              <a:buNone/>
              <a:defRPr/>
            </a:pPr>
            <a:r>
              <a:rPr lang="en-US" dirty="0"/>
              <a:t>(b)  Addressing inequities in access to and success in rigorous, engaging, and culturally and linguistically responsive teaching and learning environments that prepare students for college and career through one or both of the following activities:</a:t>
            </a:r>
          </a:p>
          <a:p>
            <a:pPr marL="636588" indent="0" eaLnBrk="1" hangingPunct="1">
              <a:buFont typeface="Wingdings" charset="2"/>
              <a:buNone/>
              <a:defRPr/>
            </a:pPr>
            <a:r>
              <a:rPr lang="en-US" dirty="0"/>
              <a:t>(1)  Increasing access to and success in middle school courses that are foundational to advanced coursework in high school; advanced courses and programs, including Advanced Placement, International Baccalaureate, high-quality dual or concurrent enrollment (as defined in this notice), and high-quality early college high school (as defined in this notice), programs; high-quality STEM programs; or high-quality career and technical education pathways that are integrated into the curriculum.</a:t>
            </a:r>
          </a:p>
          <a:p>
            <a:pPr marL="636588" indent="0" eaLnBrk="1" hangingPunct="1">
              <a:buFont typeface="Wingdings" charset="2"/>
              <a:buNone/>
              <a:defRPr/>
            </a:pPr>
            <a:r>
              <a:rPr lang="en-US" dirty="0"/>
              <a:t>(2)  Developing, and expanding access to, programs designed to provide a well-rounded education (as defined in this notice).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1864-792A-4DBC-8DC0-9884FD988816}"/>
              </a:ext>
            </a:extLst>
          </p:cNvPr>
          <p:cNvSpPr>
            <a:spLocks noGrp="1"/>
          </p:cNvSpPr>
          <p:nvPr>
            <p:ph type="title"/>
          </p:nvPr>
        </p:nvSpPr>
        <p:spPr>
          <a:xfrm>
            <a:off x="457200" y="228600"/>
            <a:ext cx="8229600" cy="563563"/>
          </a:xfrm>
        </p:spPr>
        <p:txBody>
          <a:bodyPr lIns="91440" tIns="45720" rIns="91440" bIns="45720"/>
          <a:lstStyle/>
          <a:p>
            <a:pPr eaLnBrk="1" hangingPunct="1">
              <a:defRPr/>
            </a:pPr>
            <a:r>
              <a:rPr lang="en-US" dirty="0"/>
              <a:t>Competitive Preference Priority 3</a:t>
            </a:r>
          </a:p>
        </p:txBody>
      </p:sp>
      <p:sp>
        <p:nvSpPr>
          <p:cNvPr id="40963" name="Slide Number Placeholder 4">
            <a:extLst>
              <a:ext uri="{FF2B5EF4-FFF2-40B4-BE49-F238E27FC236}">
                <a16:creationId xmlns:a16="http://schemas.microsoft.com/office/drawing/2014/main" id="{7DB724B8-4E36-48DC-ACE2-C9523D7C793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669B4E06-54E5-419C-82F7-154527773D8F}" type="slidenum">
              <a:rPr lang="en-US" altLang="en-US" smtClean="0">
                <a:solidFill>
                  <a:srgbClr val="666666"/>
                </a:solidFill>
              </a:rPr>
              <a:pPr fontAlgn="base">
                <a:spcBef>
                  <a:spcPct val="0"/>
                </a:spcBef>
                <a:spcAft>
                  <a:spcPct val="0"/>
                </a:spcAft>
              </a:pPr>
              <a:t>18</a:t>
            </a:fld>
            <a:endParaRPr lang="en-US" altLang="en-US">
              <a:solidFill>
                <a:srgbClr val="666666"/>
              </a:solidFill>
            </a:endParaRPr>
          </a:p>
        </p:txBody>
      </p:sp>
      <p:sp>
        <p:nvSpPr>
          <p:cNvPr id="40964" name="Content Placeholder 7">
            <a:extLst>
              <a:ext uri="{FF2B5EF4-FFF2-40B4-BE49-F238E27FC236}">
                <a16:creationId xmlns:a16="http://schemas.microsoft.com/office/drawing/2014/main" id="{787080E0-7E99-4220-B7C3-118F239B0F1F}"/>
              </a:ext>
            </a:extLst>
          </p:cNvPr>
          <p:cNvSpPr>
            <a:spLocks noGrp="1" noChangeArrowheads="1"/>
          </p:cNvSpPr>
          <p:nvPr>
            <p:ph idx="1"/>
          </p:nvPr>
        </p:nvSpPr>
        <p:spPr bwMode="auto">
          <a:xfrm>
            <a:off x="457200" y="792163"/>
            <a:ext cx="8229600" cy="518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(c)  Addressing bias (e.g., implicit and explicit) and creating inclusive, supportive learning environments. </a:t>
            </a:r>
          </a:p>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(d)  Involving diverse stakeholders to include students, families, caretakers, educators (including teachers, school leaders, and other staff), and community leaders in State and local education decisions.</a:t>
            </a:r>
          </a:p>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(e)  Identifying and addressing, in collaboration with students, families, and educators, policies that result in the disproportionate use of exclusionary discipline through data collection and analysis (including school climate surveys) disaggregated by race, sex, English learner, disability status, gender-identity, and sexual orientation, in compliance with 20 U.S.C. 1232h and 34 CFR part 98, and other important variables.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23A9-5254-4DF7-9C5A-34D15A920CB0}"/>
              </a:ext>
            </a:extLst>
          </p:cNvPr>
          <p:cNvSpPr>
            <a:spLocks noGrp="1"/>
          </p:cNvSpPr>
          <p:nvPr>
            <p:ph type="title"/>
          </p:nvPr>
        </p:nvSpPr>
        <p:spPr>
          <a:xfrm>
            <a:off x="457200" y="228600"/>
            <a:ext cx="8229600" cy="563563"/>
          </a:xfrm>
        </p:spPr>
        <p:txBody>
          <a:bodyPr lIns="91440" tIns="45720" rIns="91440" bIns="45720"/>
          <a:lstStyle/>
          <a:p>
            <a:pPr eaLnBrk="1" hangingPunct="1">
              <a:defRPr/>
            </a:pPr>
            <a:r>
              <a:rPr lang="en-US" dirty="0"/>
              <a:t>Competitive Preference Priority 3</a:t>
            </a:r>
          </a:p>
        </p:txBody>
      </p:sp>
      <p:sp>
        <p:nvSpPr>
          <p:cNvPr id="43011" name="Slide Number Placeholder 4">
            <a:extLst>
              <a:ext uri="{FF2B5EF4-FFF2-40B4-BE49-F238E27FC236}">
                <a16:creationId xmlns:a16="http://schemas.microsoft.com/office/drawing/2014/main" id="{3595E367-2BF9-4DF4-A636-12258CAC9D9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F1900B9D-098B-4884-BB99-5E2919BF2188}" type="slidenum">
              <a:rPr lang="en-US" altLang="en-US" smtClean="0">
                <a:solidFill>
                  <a:srgbClr val="666666"/>
                </a:solidFill>
              </a:rPr>
              <a:pPr fontAlgn="base">
                <a:spcBef>
                  <a:spcPct val="0"/>
                </a:spcBef>
                <a:spcAft>
                  <a:spcPct val="0"/>
                </a:spcAft>
              </a:pPr>
              <a:t>19</a:t>
            </a:fld>
            <a:endParaRPr lang="en-US" altLang="en-US">
              <a:solidFill>
                <a:srgbClr val="666666"/>
              </a:solidFill>
            </a:endParaRPr>
          </a:p>
        </p:txBody>
      </p:sp>
      <p:sp>
        <p:nvSpPr>
          <p:cNvPr id="43012" name="Content Placeholder 7">
            <a:extLst>
              <a:ext uri="{FF2B5EF4-FFF2-40B4-BE49-F238E27FC236}">
                <a16:creationId xmlns:a16="http://schemas.microsoft.com/office/drawing/2014/main" id="{F445F6DB-1A0B-44C2-B945-80D918B412EE}"/>
              </a:ext>
            </a:extLst>
          </p:cNvPr>
          <p:cNvSpPr>
            <a:spLocks noGrp="1" noChangeArrowheads="1"/>
          </p:cNvSpPr>
          <p:nvPr>
            <p:ph idx="1"/>
          </p:nvPr>
        </p:nvSpPr>
        <p:spPr bwMode="auto">
          <a:xfrm>
            <a:off x="457200" y="792163"/>
            <a:ext cx="8229600" cy="518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(f)  Identifying and addressing issues of equity in access to and the use of innovative tools, rigorous content, and effective teaching and learning practices, including by providing job-embedded professional development to educators on strategies for equitably integrating educational technology in ways that elevate student engagement beyond passive use and over-reliance on drill-and-practice to a more robust, creative, and playful medium. </a:t>
            </a:r>
          </a:p>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(g)  Addressing policies, practices, and procedures that contribute to significant disproportionality in special education or programs for English learners based on race or ethnicity.</a:t>
            </a:r>
          </a:p>
          <a:p>
            <a:pPr marL="273050" indent="0" eaLnBrk="1" hangingPunct="1">
              <a:buFont typeface="Wingdings" panose="05000000000000000000" pitchFamily="2" charset="2"/>
              <a:buNone/>
            </a:pPr>
            <a:r>
              <a:rPr lang="en-US" altLang="en-US">
                <a:latin typeface="Tw Cen MT" panose="020B0602020104020603" pitchFamily="34" charset="0"/>
                <a:ea typeface="Tw Cen MT" panose="020B0602020104020603" pitchFamily="34" charset="0"/>
                <a:cs typeface="Tw Cen MT" panose="020B0602020104020603" pitchFamily="34" charset="0"/>
              </a:rPr>
              <a:t>	(h)  Improving the quality of educational programs in juvenile justice facilities (such as detention facilities and secure and non-secure placements) or supporting re-entry after release, by linking youth to education or job training programs.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3669-1EFB-4C21-B3DC-A3AC598AE731}"/>
              </a:ext>
            </a:extLst>
          </p:cNvPr>
          <p:cNvSpPr>
            <a:spLocks noGrp="1"/>
          </p:cNvSpPr>
          <p:nvPr>
            <p:ph type="title"/>
          </p:nvPr>
        </p:nvSpPr>
        <p:spPr>
          <a:xfrm>
            <a:off x="457200" y="76200"/>
            <a:ext cx="8229600" cy="563563"/>
          </a:xfrm>
        </p:spPr>
        <p:txBody>
          <a:bodyPr/>
          <a:lstStyle/>
          <a:p>
            <a:pPr eaLnBrk="1" hangingPunct="1">
              <a:defRPr/>
            </a:pPr>
            <a:r>
              <a:rPr lang="en-US"/>
              <a:t>Introductions</a:t>
            </a:r>
          </a:p>
        </p:txBody>
      </p:sp>
      <p:sp>
        <p:nvSpPr>
          <p:cNvPr id="8195" name="Slide Number Placeholder 4">
            <a:extLst>
              <a:ext uri="{FF2B5EF4-FFF2-40B4-BE49-F238E27FC236}">
                <a16:creationId xmlns:a16="http://schemas.microsoft.com/office/drawing/2014/main" id="{D12FB327-3BAF-450E-9F23-F5EF7542401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4A02700-2525-434E-A6E2-31D27467F8D7}" type="slidenum">
              <a:rPr lang="en-US" altLang="en-US" smtClean="0">
                <a:solidFill>
                  <a:srgbClr val="666666"/>
                </a:solidFill>
              </a:rPr>
              <a:pPr fontAlgn="base">
                <a:spcBef>
                  <a:spcPct val="0"/>
                </a:spcBef>
                <a:spcAft>
                  <a:spcPct val="0"/>
                </a:spcAft>
              </a:pPr>
              <a:t>2</a:t>
            </a:fld>
            <a:endParaRPr lang="en-US" altLang="en-US">
              <a:solidFill>
                <a:srgbClr val="666666"/>
              </a:solidFill>
            </a:endParaRPr>
          </a:p>
        </p:txBody>
      </p:sp>
      <p:sp>
        <p:nvSpPr>
          <p:cNvPr id="8196" name="Rectangle 3">
            <a:extLst>
              <a:ext uri="{FF2B5EF4-FFF2-40B4-BE49-F238E27FC236}">
                <a16:creationId xmlns:a16="http://schemas.microsoft.com/office/drawing/2014/main" id="{71B51B2E-A7E6-46D3-B0A1-F5BEADF7C845}"/>
              </a:ext>
            </a:extLst>
          </p:cNvPr>
          <p:cNvSpPr>
            <a:spLocks noGrp="1" noChangeArrowheads="1"/>
          </p:cNvSpPr>
          <p:nvPr>
            <p:ph idx="1"/>
          </p:nvPr>
        </p:nvSpPr>
        <p:spPr bwMode="auto">
          <a:xfrm>
            <a:off x="260350" y="1147763"/>
            <a:ext cx="8382000" cy="483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854075" indent="-576263" eaLnBrk="1" hangingPunct="1">
              <a:spcBef>
                <a:spcPts val="1200"/>
              </a:spcBef>
              <a:buFont typeface="Wingdings" panose="05000000000000000000" pitchFamily="2" charset="2"/>
              <a:buChar char="§"/>
            </a:pPr>
            <a:r>
              <a:rPr lang="en-US" altLang="en-US" sz="3000">
                <a:latin typeface="Tw Cen MT" panose="020B0602020104020603" pitchFamily="34" charset="0"/>
                <a:ea typeface="Tw Cen MT" panose="020B0602020104020603" pitchFamily="34" charset="0"/>
                <a:cs typeface="Tw Cen MT" panose="020B0602020104020603" pitchFamily="34" charset="0"/>
              </a:rPr>
              <a:t>Jamila Smith, Director of Innovation and Early Learning Programs (IELP)</a:t>
            </a:r>
          </a:p>
          <a:p>
            <a:pPr marL="854075" indent="-576263" eaLnBrk="1" hangingPunct="1">
              <a:spcBef>
                <a:spcPts val="1200"/>
              </a:spcBef>
              <a:buFont typeface="Wingdings" panose="05000000000000000000" pitchFamily="2" charset="2"/>
              <a:buChar char="§"/>
            </a:pPr>
            <a:r>
              <a:rPr lang="en-US" altLang="en-US" sz="3000">
                <a:latin typeface="Tw Cen MT" panose="020B0602020104020603" pitchFamily="34" charset="0"/>
                <a:ea typeface="Tw Cen MT" panose="020B0602020104020603" pitchFamily="34" charset="0"/>
                <a:cs typeface="Tw Cen MT" panose="020B0602020104020603" pitchFamily="34" charset="0"/>
              </a:rPr>
              <a:t>Ashley Brizzo, EIR Group Leader</a:t>
            </a:r>
          </a:p>
          <a:p>
            <a:pPr marL="854075" indent="-576263" eaLnBrk="1" hangingPunct="1">
              <a:spcBef>
                <a:spcPts val="1200"/>
              </a:spcBef>
              <a:buFont typeface="Wingdings" panose="05000000000000000000" pitchFamily="2" charset="2"/>
              <a:buChar char="§"/>
            </a:pPr>
            <a:r>
              <a:rPr lang="en-US" altLang="en-US" sz="3000">
                <a:latin typeface="Tw Cen MT" panose="020B0602020104020603" pitchFamily="34" charset="0"/>
                <a:ea typeface="Tw Cen MT" panose="020B0602020104020603" pitchFamily="34" charset="0"/>
                <a:cs typeface="Tw Cen MT" panose="020B0602020104020603" pitchFamily="34" charset="0"/>
              </a:rPr>
              <a:t>Yvonne Crockett, Competition Manager</a:t>
            </a:r>
            <a:endParaRPr lang="en-US" altLang="en-US" sz="3000">
              <a:latin typeface="Tw Cen MT" panose="020B0602020104020603" pitchFamily="34" charset="0"/>
              <a:ea typeface="MS PGothic" panose="020B0600070205080204" pitchFamily="34" charset="-128"/>
              <a:cs typeface="Tw Cen MT" panose="020B0602020104020603" pitchFamily="34" charset="0"/>
            </a:endParaRPr>
          </a:p>
          <a:p>
            <a:pPr marL="854075" indent="-576263" eaLnBrk="1" hangingPunct="1">
              <a:spcBef>
                <a:spcPts val="1200"/>
              </a:spcBef>
              <a:buFont typeface="Wingdings" panose="05000000000000000000" pitchFamily="2" charset="2"/>
              <a:buChar char="§"/>
            </a:pPr>
            <a:r>
              <a:rPr lang="en-US" altLang="en-US" sz="3000">
                <a:latin typeface="Tw Cen MT" panose="020B0602020104020603" pitchFamily="34" charset="0"/>
                <a:ea typeface="MS PGothic" panose="020B0600070205080204" pitchFamily="34" charset="-128"/>
                <a:cs typeface="Tw Cen MT" panose="020B0602020104020603" pitchFamily="34" charset="0"/>
              </a:rPr>
              <a:t>Vicki Robinson, Program Officer </a:t>
            </a:r>
          </a:p>
          <a:p>
            <a:pPr marL="854075" indent="-576263" eaLnBrk="1" hangingPunct="1">
              <a:spcBef>
                <a:spcPts val="1200"/>
              </a:spcBef>
              <a:buFont typeface="Wingdings" panose="05000000000000000000" pitchFamily="2" charset="2"/>
              <a:buChar char="§"/>
            </a:pPr>
            <a:r>
              <a:rPr lang="en-US" altLang="en-US" sz="3000">
                <a:latin typeface="Tw Cen MT" panose="020B0602020104020603" pitchFamily="34" charset="0"/>
                <a:ea typeface="MS PGothic" panose="020B0600070205080204" pitchFamily="34" charset="-128"/>
                <a:cs typeface="Tw Cen MT" panose="020B0602020104020603" pitchFamily="34" charset="0"/>
              </a:rPr>
              <a:t>Ruben Vazquez, Program Officer</a:t>
            </a:r>
            <a:endParaRPr lang="en-US" altLang="en-US" sz="3000">
              <a:latin typeface="Tw Cen MT" panose="020B0602020104020603" pitchFamily="34" charset="0"/>
              <a:ea typeface="Tw Cen MT" panose="020B0602020104020603" pitchFamily="34" charset="0"/>
              <a:cs typeface="Tw Cen MT" panose="020B06020201040206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57BD-A5E9-4BD3-A104-03A1AFB8BD68}"/>
              </a:ext>
            </a:extLst>
          </p:cNvPr>
          <p:cNvSpPr>
            <a:spLocks noGrp="1"/>
          </p:cNvSpPr>
          <p:nvPr>
            <p:ph type="title"/>
          </p:nvPr>
        </p:nvSpPr>
        <p:spPr>
          <a:xfrm>
            <a:off x="420688" y="103188"/>
            <a:ext cx="8229600" cy="563562"/>
          </a:xfrm>
        </p:spPr>
        <p:txBody>
          <a:bodyPr lIns="91440" tIns="45720" rIns="91440" bIns="45720"/>
          <a:lstStyle/>
          <a:p>
            <a:pPr eaLnBrk="1" hangingPunct="1">
              <a:defRPr/>
            </a:pPr>
            <a:r>
              <a:rPr lang="en-US" dirty="0"/>
              <a:t>Examples of Applicant-Selected Early-phase Priorities</a:t>
            </a:r>
          </a:p>
        </p:txBody>
      </p:sp>
      <p:sp>
        <p:nvSpPr>
          <p:cNvPr id="45059" name="Slide Number Placeholder 4">
            <a:extLst>
              <a:ext uri="{FF2B5EF4-FFF2-40B4-BE49-F238E27FC236}">
                <a16:creationId xmlns:a16="http://schemas.microsoft.com/office/drawing/2014/main" id="{F6C1B5F3-4A7A-4C42-9331-78DC701D0BF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E13ACCC8-EC0B-4601-BB21-B39CA346188A}" type="slidenum">
              <a:rPr lang="en-US" altLang="en-US" smtClean="0">
                <a:solidFill>
                  <a:srgbClr val="666666"/>
                </a:solidFill>
              </a:rPr>
              <a:pPr fontAlgn="base">
                <a:spcBef>
                  <a:spcPct val="0"/>
                </a:spcBef>
                <a:spcAft>
                  <a:spcPct val="0"/>
                </a:spcAft>
              </a:pPr>
              <a:t>20</a:t>
            </a:fld>
            <a:endParaRPr lang="en-US" altLang="en-US">
              <a:solidFill>
                <a:srgbClr val="666666"/>
              </a:solidFill>
            </a:endParaRPr>
          </a:p>
        </p:txBody>
      </p:sp>
      <p:graphicFrame>
        <p:nvGraphicFramePr>
          <p:cNvPr id="7" name="Table 7">
            <a:extLst>
              <a:ext uri="{FF2B5EF4-FFF2-40B4-BE49-F238E27FC236}">
                <a16:creationId xmlns:a16="http://schemas.microsoft.com/office/drawing/2014/main" id="{D9F98098-DC08-4901-B68E-CB2084513230}"/>
              </a:ext>
            </a:extLst>
          </p:cNvPr>
          <p:cNvGraphicFramePr>
            <a:graphicFrameLocks noGrp="1"/>
          </p:cNvGraphicFramePr>
          <p:nvPr>
            <p:ph idx="1"/>
          </p:nvPr>
        </p:nvGraphicFramePr>
        <p:xfrm>
          <a:off x="76200" y="1306513"/>
          <a:ext cx="8915400" cy="5068887"/>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0268">
                  <a:extLst>
                    <a:ext uri="{9D8B030D-6E8A-4147-A177-3AD203B41FA5}">
                      <a16:colId xmlns:a16="http://schemas.microsoft.com/office/drawing/2014/main" val="20005"/>
                    </a:ext>
                  </a:extLst>
                </a:gridCol>
                <a:gridCol w="1146265">
                  <a:extLst>
                    <a:ext uri="{9D8B030D-6E8A-4147-A177-3AD203B41FA5}">
                      <a16:colId xmlns:a16="http://schemas.microsoft.com/office/drawing/2014/main" val="20006"/>
                    </a:ext>
                  </a:extLst>
                </a:gridCol>
                <a:gridCol w="1146265">
                  <a:extLst>
                    <a:ext uri="{9D8B030D-6E8A-4147-A177-3AD203B41FA5}">
                      <a16:colId xmlns:a16="http://schemas.microsoft.com/office/drawing/2014/main" val="20007"/>
                    </a:ext>
                  </a:extLst>
                </a:gridCol>
              </a:tblGrid>
              <a:tr h="1055972">
                <a:tc>
                  <a:txBody>
                    <a:bodyPr/>
                    <a:lstStyle/>
                    <a:p>
                      <a:endParaRPr lang="en-US" sz="1800"/>
                    </a:p>
                  </a:txBody>
                  <a:tcPr marT="45723" marB="45723">
                    <a:lnR w="12700" cap="flat" cmpd="sng" algn="ctr">
                      <a:solidFill>
                        <a:schemeClr val="tx1"/>
                      </a:solidFill>
                      <a:prstDash val="solid"/>
                      <a:round/>
                      <a:headEnd type="none" w="med" len="med"/>
                      <a:tailEnd type="none" w="med" len="med"/>
                    </a:lnR>
                    <a:solidFill>
                      <a:schemeClr val="bg1"/>
                    </a:solidFill>
                  </a:tcPr>
                </a:tc>
                <a:tc>
                  <a:txBody>
                    <a:bodyPr/>
                    <a:lstStyle/>
                    <a:p>
                      <a:r>
                        <a:rPr lang="en-US" sz="1800" dirty="0">
                          <a:solidFill>
                            <a:schemeClr val="tx1"/>
                          </a:solidFill>
                        </a:rPr>
                        <a:t>AP1: Evidence</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800" dirty="0">
                          <a:solidFill>
                            <a:schemeClr val="tx1"/>
                          </a:solidFill>
                        </a:rPr>
                        <a:t>AP2:</a:t>
                      </a:r>
                    </a:p>
                    <a:p>
                      <a:r>
                        <a:rPr lang="en-US" sz="1800" dirty="0">
                          <a:solidFill>
                            <a:schemeClr val="tx1"/>
                          </a:solidFill>
                        </a:rPr>
                        <a:t>General </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US" sz="1800">
                          <a:solidFill>
                            <a:schemeClr val="tx1"/>
                          </a:solidFill>
                        </a:rPr>
                        <a:t>AP3:</a:t>
                      </a:r>
                    </a:p>
                    <a:p>
                      <a:r>
                        <a:rPr lang="en-US" sz="1800">
                          <a:solidFill>
                            <a:schemeClr val="tx1"/>
                          </a:solidFill>
                        </a:rPr>
                        <a:t>STEM</a:t>
                      </a:r>
                    </a:p>
                  </a:txBody>
                  <a:tcPr marT="45723" marB="4572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r>
                        <a:rPr lang="en-US" sz="1800">
                          <a:solidFill>
                            <a:schemeClr val="tx1"/>
                          </a:solidFill>
                        </a:rPr>
                        <a:t>CPP1:</a:t>
                      </a:r>
                    </a:p>
                    <a:p>
                      <a:r>
                        <a:rPr lang="en-US" sz="1800">
                          <a:solidFill>
                            <a:schemeClr val="tx1"/>
                          </a:solidFill>
                        </a:rPr>
                        <a:t>Computer Science</a:t>
                      </a:r>
                    </a:p>
                  </a:txBody>
                  <a:tcPr marT="45723" marB="4572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r>
                        <a:rPr lang="en-US" sz="1800" dirty="0">
                          <a:solidFill>
                            <a:schemeClr val="tx1"/>
                          </a:solidFill>
                        </a:rPr>
                        <a:t>AP4: </a:t>
                      </a:r>
                    </a:p>
                    <a:p>
                      <a:r>
                        <a:rPr lang="en-US" sz="1800" dirty="0">
                          <a:solidFill>
                            <a:schemeClr val="tx1"/>
                          </a:solidFill>
                        </a:rPr>
                        <a:t>SEL</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US" sz="1800" dirty="0">
                          <a:solidFill>
                            <a:schemeClr val="tx1"/>
                          </a:solidFill>
                        </a:rPr>
                        <a:t>CPP2: COVID</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r>
                        <a:rPr lang="en-US" sz="1800" dirty="0">
                          <a:solidFill>
                            <a:schemeClr val="tx1"/>
                          </a:solidFill>
                        </a:rPr>
                        <a:t>CPP3: Equity</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0"/>
                  </a:ext>
                </a:extLst>
              </a:tr>
              <a:tr h="651801">
                <a:tc>
                  <a:txBody>
                    <a:bodyPr/>
                    <a:lstStyle/>
                    <a:p>
                      <a:r>
                        <a:rPr lang="en-US" sz="1800"/>
                        <a:t>Example 1</a:t>
                      </a:r>
                    </a:p>
                  </a:txBody>
                  <a:tcPr marT="45723" marB="45723">
                    <a:lnR w="12700" cap="flat" cmpd="sng" algn="ctr">
                      <a:solidFill>
                        <a:schemeClr val="tx1"/>
                      </a:solidFill>
                      <a:prstDash val="solid"/>
                      <a:round/>
                      <a:headEnd type="none" w="med" len="med"/>
                      <a:tailEnd type="none" w="med" len="med"/>
                    </a:lnR>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80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80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1"/>
                  </a:ext>
                </a:extLst>
              </a:tr>
              <a:tr h="651801">
                <a:tc>
                  <a:txBody>
                    <a:bodyPr/>
                    <a:lstStyle/>
                    <a:p>
                      <a:r>
                        <a:rPr lang="en-US" sz="1800"/>
                        <a:t>Example 2</a:t>
                      </a:r>
                    </a:p>
                  </a:txBody>
                  <a:tcPr marT="45723" marB="45723">
                    <a:lnR w="12700" cap="flat" cmpd="sng" algn="ctr">
                      <a:solidFill>
                        <a:schemeClr val="tx1"/>
                      </a:solidFill>
                      <a:prstDash val="solid"/>
                      <a:round/>
                      <a:headEnd type="none" w="med" len="med"/>
                      <a:tailEnd type="none" w="med" len="med"/>
                    </a:lnR>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80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80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2"/>
                  </a:ext>
                </a:extLst>
              </a:tr>
              <a:tr h="753911">
                <a:tc>
                  <a:txBody>
                    <a:bodyPr/>
                    <a:lstStyle/>
                    <a:p>
                      <a:r>
                        <a:rPr lang="en-US" sz="1800"/>
                        <a:t>Example 3</a:t>
                      </a:r>
                    </a:p>
                  </a:txBody>
                  <a:tcPr marT="45723" marB="45723">
                    <a:lnR w="12700" cap="flat" cmpd="sng" algn="ctr">
                      <a:solidFill>
                        <a:schemeClr val="tx1"/>
                      </a:solidFill>
                      <a:prstDash val="solid"/>
                      <a:round/>
                      <a:headEnd type="none" w="med" len="med"/>
                      <a:tailEnd type="none" w="med" len="med"/>
                    </a:lnR>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3"/>
                  </a:ext>
                </a:extLst>
              </a:tr>
              <a:tr h="651801">
                <a:tc>
                  <a:txBody>
                    <a:bodyPr/>
                    <a:lstStyle/>
                    <a:p>
                      <a:r>
                        <a:rPr lang="en-US" sz="1800"/>
                        <a:t>Example 4</a:t>
                      </a:r>
                    </a:p>
                  </a:txBody>
                  <a:tcPr marT="45723" marB="45723">
                    <a:lnR w="12700" cap="flat" cmpd="sng" algn="ctr">
                      <a:solidFill>
                        <a:schemeClr val="tx1"/>
                      </a:solidFill>
                      <a:prstDash val="solid"/>
                      <a:round/>
                      <a:headEnd type="none" w="med" len="med"/>
                      <a:tailEnd type="none" w="med" len="med"/>
                    </a:lnR>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80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80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en-US" sz="1800">
                          <a:solidFill>
                            <a:schemeClr val="tx1"/>
                          </a:solidFill>
                        </a:rPr>
                        <a:t>X</a:t>
                      </a:r>
                    </a:p>
                  </a:txBody>
                  <a:tcPr marT="45723" marB="4572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4"/>
                  </a:ext>
                </a:extLst>
              </a:tr>
              <a:tr h="651801">
                <a:tc>
                  <a:txBody>
                    <a:bodyPr/>
                    <a:lstStyle/>
                    <a:p>
                      <a:r>
                        <a:rPr lang="en-US" sz="1800"/>
                        <a:t>Example 5</a:t>
                      </a:r>
                    </a:p>
                  </a:txBody>
                  <a:tcPr marT="45723" marB="45723">
                    <a:lnR w="12700" cap="flat" cmpd="sng" algn="ctr">
                      <a:solidFill>
                        <a:schemeClr val="tx1"/>
                      </a:solidFill>
                      <a:prstDash val="solid"/>
                      <a:round/>
                      <a:headEnd type="none" w="med" len="med"/>
                      <a:tailEnd type="none" w="med" len="med"/>
                    </a:lnR>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005"/>
                  </a:ext>
                </a:extLst>
              </a:tr>
              <a:tr h="651801">
                <a:tc>
                  <a:txBody>
                    <a:bodyPr/>
                    <a:lstStyle/>
                    <a:p>
                      <a:r>
                        <a:rPr lang="en-US" sz="1800"/>
                        <a:t>Example 6</a:t>
                      </a:r>
                    </a:p>
                  </a:txBody>
                  <a:tcPr marT="45723" marB="45723">
                    <a:lnR w="12700" cap="flat" cmpd="sng" algn="ctr">
                      <a:solidFill>
                        <a:schemeClr val="tx1"/>
                      </a:solidFill>
                      <a:prstDash val="solid"/>
                      <a:round/>
                      <a:headEnd type="none" w="med" len="med"/>
                      <a:tailEnd type="none" w="med" len="med"/>
                    </a:lnR>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dirty="0">
                          <a:solidFill>
                            <a:schemeClr val="tx1"/>
                          </a:solidFill>
                        </a:rPr>
                        <a:t>X</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sz="1800">
                        <a:solidFill>
                          <a:schemeClr val="tx1"/>
                        </a:solidFill>
                      </a:endParaRPr>
                    </a:p>
                  </a:txBody>
                  <a:tcPr marT="45723" marB="4572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18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45CA-16F8-4A59-B01A-3BC3C307F9CF}"/>
              </a:ext>
            </a:extLst>
          </p:cNvPr>
          <p:cNvSpPr>
            <a:spLocks noGrp="1"/>
          </p:cNvSpPr>
          <p:nvPr>
            <p:ph type="title"/>
          </p:nvPr>
        </p:nvSpPr>
        <p:spPr>
          <a:xfrm>
            <a:off x="457200" y="228600"/>
            <a:ext cx="8229600" cy="563563"/>
          </a:xfrm>
        </p:spPr>
        <p:txBody>
          <a:bodyPr lIns="91440" tIns="45720" rIns="91440" bIns="45720"/>
          <a:lstStyle/>
          <a:p>
            <a:pPr eaLnBrk="1" hangingPunct="1">
              <a:defRPr/>
            </a:pPr>
            <a:r>
              <a:rPr lang="en-US"/>
              <a:t>FY2021 Funding Priorities</a:t>
            </a:r>
          </a:p>
        </p:txBody>
      </p:sp>
      <p:sp>
        <p:nvSpPr>
          <p:cNvPr id="47107" name="Slide Number Placeholder 4">
            <a:extLst>
              <a:ext uri="{FF2B5EF4-FFF2-40B4-BE49-F238E27FC236}">
                <a16:creationId xmlns:a16="http://schemas.microsoft.com/office/drawing/2014/main" id="{91F1516F-B0F1-4038-9E18-770FAD9DA0B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D7FCEE01-591E-4B06-880D-488C696C7BE6}" type="slidenum">
              <a:rPr lang="en-US" altLang="en-US" smtClean="0">
                <a:solidFill>
                  <a:srgbClr val="666666"/>
                </a:solidFill>
              </a:rPr>
              <a:pPr fontAlgn="base">
                <a:spcBef>
                  <a:spcPct val="0"/>
                </a:spcBef>
                <a:spcAft>
                  <a:spcPct val="0"/>
                </a:spcAft>
              </a:pPr>
              <a:t>21</a:t>
            </a:fld>
            <a:endParaRPr lang="en-US" altLang="en-US">
              <a:solidFill>
                <a:srgbClr val="666666"/>
              </a:solidFill>
            </a:endParaRPr>
          </a:p>
        </p:txBody>
      </p:sp>
      <p:sp>
        <p:nvSpPr>
          <p:cNvPr id="47108" name="Content Placeholder 2">
            <a:extLst>
              <a:ext uri="{FF2B5EF4-FFF2-40B4-BE49-F238E27FC236}">
                <a16:creationId xmlns:a16="http://schemas.microsoft.com/office/drawing/2014/main" id="{07499657-ABFA-4ACF-9E04-D304A4C9C891}"/>
              </a:ext>
            </a:extLst>
          </p:cNvPr>
          <p:cNvSpPr txBox="1">
            <a:spLocks noChangeArrowheads="1"/>
          </p:cNvSpPr>
          <p:nvPr/>
        </p:nvSpPr>
        <p:spPr bwMode="auto">
          <a:xfrm>
            <a:off x="457200" y="1089025"/>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5800" indent="-457200">
              <a:defRPr>
                <a:solidFill>
                  <a:schemeClr val="tx1"/>
                </a:solidFill>
                <a:latin typeface="Tw Cen MT" panose="020B0602020104020603" pitchFamily="34" charset="0"/>
                <a:cs typeface="Arial" panose="020B0604020202020204" pitchFamily="34" charset="0"/>
              </a:defRPr>
            </a:lvl1pPr>
            <a:lvl2pPr marL="1169988" indent="-346075">
              <a:defRPr>
                <a:solidFill>
                  <a:schemeClr val="tx1"/>
                </a:solidFill>
                <a:latin typeface="Tw Cen MT" panose="020B0602020104020603" pitchFamily="34" charset="0"/>
                <a:cs typeface="Arial" panose="020B0604020202020204" pitchFamily="34" charset="0"/>
              </a:defRPr>
            </a:lvl2pPr>
            <a:lvl3pPr marL="1717675" indent="-255588">
              <a:defRPr>
                <a:solidFill>
                  <a:schemeClr val="tx1"/>
                </a:solidFill>
                <a:latin typeface="Tw Cen MT" panose="020B0602020104020603" pitchFamily="34" charset="0"/>
                <a:cs typeface="Arial" panose="020B0604020202020204" pitchFamily="34" charset="0"/>
              </a:defRPr>
            </a:lvl3pPr>
            <a:lvl4pPr marL="2211388" indent="-255588">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spcBef>
                <a:spcPct val="20000"/>
              </a:spcBef>
              <a:buClr>
                <a:srgbClr val="038A00"/>
              </a:buClr>
              <a:buFont typeface="Arial" panose="020B0604020202020204" pitchFamily="34" charset="0"/>
              <a:buChar char="•"/>
            </a:pPr>
            <a:r>
              <a:rPr lang="en-US" altLang="en-US" sz="3200" b="1">
                <a:solidFill>
                  <a:srgbClr val="333333"/>
                </a:solidFill>
              </a:rPr>
              <a:t>Rural: </a:t>
            </a:r>
            <a:r>
              <a:rPr lang="en-US" altLang="en-US" sz="3200">
                <a:latin typeface="Calibri" panose="020F0502020204030204" pitchFamily="34" charset="0"/>
                <a:cs typeface="Calibri" panose="020F0502020204030204" pitchFamily="34" charset="0"/>
              </a:rPr>
              <a:t>Reserve 25% of funding for rural grantees serving rural areas</a:t>
            </a:r>
          </a:p>
          <a:p>
            <a:pPr eaLnBrk="1" hangingPunct="1">
              <a:spcBef>
                <a:spcPct val="20000"/>
              </a:spcBef>
              <a:buClr>
                <a:srgbClr val="038A00"/>
              </a:buClr>
              <a:buFont typeface="Arial" panose="020B0604020202020204" pitchFamily="34" charset="0"/>
              <a:buChar char="•"/>
            </a:pPr>
            <a:r>
              <a:rPr lang="en-US" altLang="en-US" sz="3200" b="1">
                <a:solidFill>
                  <a:srgbClr val="333333"/>
                </a:solidFill>
              </a:rPr>
              <a:t>Science, Technology, Engineering, or Math: </a:t>
            </a:r>
            <a:r>
              <a:rPr lang="en-US" altLang="en-US" sz="3200">
                <a:solidFill>
                  <a:srgbClr val="333333"/>
                </a:solidFill>
                <a:latin typeface="Calibri" panose="020F0502020204030204" pitchFamily="34" charset="0"/>
                <a:cs typeface="Calibri" panose="020F0502020204030204" pitchFamily="34" charset="0"/>
              </a:rPr>
              <a:t>Award at least $67 million </a:t>
            </a:r>
          </a:p>
          <a:p>
            <a:pPr eaLnBrk="1" hangingPunct="1">
              <a:spcBef>
                <a:spcPct val="20000"/>
              </a:spcBef>
              <a:buClr>
                <a:srgbClr val="038A00"/>
              </a:buClr>
              <a:buFont typeface="Arial" panose="020B0604020202020204" pitchFamily="34" charset="0"/>
              <a:buChar char="•"/>
            </a:pPr>
            <a:r>
              <a:rPr lang="en-US" altLang="en-US" sz="3200" b="1">
                <a:solidFill>
                  <a:srgbClr val="333333"/>
                </a:solidFill>
              </a:rPr>
              <a:t>Social and Emotional Learning: </a:t>
            </a:r>
            <a:r>
              <a:rPr lang="en-US" altLang="en-US" sz="3200">
                <a:solidFill>
                  <a:srgbClr val="333333"/>
                </a:solidFill>
                <a:latin typeface="Calibri" panose="020F0502020204030204" pitchFamily="34" charset="0"/>
                <a:cs typeface="Calibri" panose="020F0502020204030204" pitchFamily="34" charset="0"/>
              </a:rPr>
              <a:t>Award at least $67 million</a:t>
            </a:r>
          </a:p>
        </p:txBody>
      </p:sp>
      <p:pic>
        <p:nvPicPr>
          <p:cNvPr id="47109" name="Picture 2">
            <a:extLst>
              <a:ext uri="{FF2B5EF4-FFF2-40B4-BE49-F238E27FC236}">
                <a16:creationId xmlns:a16="http://schemas.microsoft.com/office/drawing/2014/main" id="{FEE58825-82F8-4432-9DF4-B7AE3869F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D668-9291-4C56-99EF-A385DE6C9AE7}"/>
              </a:ext>
            </a:extLst>
          </p:cNvPr>
          <p:cNvSpPr>
            <a:spLocks noGrp="1"/>
          </p:cNvSpPr>
          <p:nvPr>
            <p:ph type="title"/>
          </p:nvPr>
        </p:nvSpPr>
        <p:spPr>
          <a:xfrm>
            <a:off x="457200" y="228600"/>
            <a:ext cx="8229600" cy="563563"/>
          </a:xfrm>
        </p:spPr>
        <p:txBody>
          <a:bodyPr/>
          <a:lstStyle/>
          <a:p>
            <a:pPr eaLnBrk="1" hangingPunct="1">
              <a:defRPr/>
            </a:pPr>
            <a:r>
              <a:rPr lang="en-US"/>
              <a:t>Other EIR Informational Slides</a:t>
            </a:r>
          </a:p>
        </p:txBody>
      </p:sp>
      <p:sp>
        <p:nvSpPr>
          <p:cNvPr id="3" name="Content Placeholder 2">
            <a:extLst>
              <a:ext uri="{FF2B5EF4-FFF2-40B4-BE49-F238E27FC236}">
                <a16:creationId xmlns:a16="http://schemas.microsoft.com/office/drawing/2014/main" id="{5F6EF4AD-F26B-4729-BAA3-F0FDF28B848B}"/>
              </a:ext>
            </a:extLst>
          </p:cNvPr>
          <p:cNvSpPr>
            <a:spLocks noGrp="1"/>
          </p:cNvSpPr>
          <p:nvPr>
            <p:ph idx="1"/>
          </p:nvPr>
        </p:nvSpPr>
        <p:spPr>
          <a:xfrm>
            <a:off x="0" y="914400"/>
            <a:ext cx="8229600" cy="4953000"/>
          </a:xfrm>
        </p:spPr>
        <p:txBody>
          <a:bodyPr lIns="91440" tIns="45720" rIns="91440" bIns="45720" anchor="t"/>
          <a:lstStyle/>
          <a:p>
            <a:pPr eaLnBrk="1" hangingPunct="1">
              <a:defRPr/>
            </a:pPr>
            <a:r>
              <a:rPr lang="en-US" sz="3200" dirty="0"/>
              <a:t>Eligibility</a:t>
            </a:r>
          </a:p>
          <a:p>
            <a:pPr eaLnBrk="1" hangingPunct="1">
              <a:defRPr/>
            </a:pPr>
            <a:r>
              <a:rPr lang="en-US" sz="3200" dirty="0"/>
              <a:t>General Requirements</a:t>
            </a:r>
          </a:p>
          <a:p>
            <a:pPr eaLnBrk="1" hangingPunct="1">
              <a:defRPr/>
            </a:pPr>
            <a:r>
              <a:rPr lang="en-US" sz="3200" dirty="0"/>
              <a:t>Priorities and Evidence Requirements</a:t>
            </a:r>
          </a:p>
          <a:p>
            <a:pPr eaLnBrk="1" hangingPunct="1">
              <a:defRPr/>
            </a:pPr>
            <a:r>
              <a:rPr lang="en-US" sz="3200" dirty="0"/>
              <a:t>Selection Criteria and Scoring</a:t>
            </a:r>
          </a:p>
          <a:p>
            <a:pPr eaLnBrk="1" hangingPunct="1">
              <a:defRPr/>
            </a:pPr>
            <a:r>
              <a:rPr lang="en-US" sz="3200" dirty="0"/>
              <a:t>Preparing a Budget Narrative</a:t>
            </a:r>
          </a:p>
          <a:p>
            <a:pPr eaLnBrk="1" hangingPunct="1">
              <a:defRPr/>
            </a:pPr>
            <a:r>
              <a:rPr lang="en-US" sz="3200" dirty="0"/>
              <a:t>Documents to Include in an Application</a:t>
            </a:r>
          </a:p>
          <a:p>
            <a:pPr eaLnBrk="1" hangingPunct="1">
              <a:defRPr/>
            </a:pPr>
            <a:r>
              <a:rPr lang="en-US" sz="3200" dirty="0"/>
              <a:t>Applying in Grants.gov</a:t>
            </a:r>
          </a:p>
          <a:p>
            <a:pPr marL="274320" indent="0" eaLnBrk="1" hangingPunct="1">
              <a:buFont typeface="Wingdings" charset="2"/>
              <a:buNone/>
              <a:defRPr/>
            </a:pPr>
            <a:endParaRPr lang="en-US" sz="3000" dirty="0"/>
          </a:p>
          <a:p>
            <a:pPr marL="274320" indent="0" eaLnBrk="1" hangingPunct="1">
              <a:buFont typeface="Wingdings" charset="2"/>
              <a:buNone/>
              <a:defRPr/>
            </a:pPr>
            <a:r>
              <a:rPr lang="en-US" sz="3000" dirty="0"/>
              <a:t>Slides are on the </a:t>
            </a:r>
            <a:r>
              <a:rPr lang="en-US" sz="3000" dirty="0">
                <a:hlinkClick r:id="rId3"/>
              </a:rPr>
              <a:t>FY2021 Competition Page</a:t>
            </a:r>
          </a:p>
        </p:txBody>
      </p:sp>
      <p:sp>
        <p:nvSpPr>
          <p:cNvPr id="49156" name="Slide Number Placeholder 4">
            <a:extLst>
              <a:ext uri="{FF2B5EF4-FFF2-40B4-BE49-F238E27FC236}">
                <a16:creationId xmlns:a16="http://schemas.microsoft.com/office/drawing/2014/main" id="{C0A28326-AF9E-442F-AE24-0294AA8AD0C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0220A5ED-5D09-4F7E-A99F-E063211D4C5B}" type="slidenum">
              <a:rPr lang="en-US" altLang="en-US" smtClean="0">
                <a:solidFill>
                  <a:srgbClr val="666666"/>
                </a:solidFill>
              </a:rPr>
              <a:pPr fontAlgn="base">
                <a:spcBef>
                  <a:spcPct val="0"/>
                </a:spcBef>
                <a:spcAft>
                  <a:spcPct val="0"/>
                </a:spcAft>
              </a:pPr>
              <a:t>22</a:t>
            </a:fld>
            <a:endParaRPr lang="en-US" altLang="en-US">
              <a:solidFill>
                <a:srgbClr val="666666"/>
              </a:solidFill>
            </a:endParaRPr>
          </a:p>
        </p:txBody>
      </p:sp>
      <p:pic>
        <p:nvPicPr>
          <p:cNvPr id="49157" name="Picture 5">
            <a:extLst>
              <a:ext uri="{FF2B5EF4-FFF2-40B4-BE49-F238E27FC236}">
                <a16:creationId xmlns:a16="http://schemas.microsoft.com/office/drawing/2014/main" id="{AACE6F87-D98A-4E27-AB8D-4DDBB26147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874713"/>
            <a:ext cx="1612900" cy="1057275"/>
          </a:xfrm>
          <a:prstGeom prst="rect">
            <a:avLst/>
          </a:prstGeom>
          <a:noFill/>
          <a:ln w="9525">
            <a:solidFill>
              <a:schemeClr val="accent1">
                <a:alpha val="54117"/>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7">
            <a:extLst>
              <a:ext uri="{FF2B5EF4-FFF2-40B4-BE49-F238E27FC236}">
                <a16:creationId xmlns:a16="http://schemas.microsoft.com/office/drawing/2014/main" id="{5881C72B-395C-4032-A0EE-269041F999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6175" y="2794000"/>
            <a:ext cx="1466850" cy="1057275"/>
          </a:xfrm>
          <a:prstGeom prst="rect">
            <a:avLst/>
          </a:prstGeom>
          <a:solidFill>
            <a:schemeClr val="accent1">
              <a:alpha val="61176"/>
            </a:schemeClr>
          </a:solidFill>
          <a:ln w="9525">
            <a:solidFill>
              <a:schemeClr val="accent1">
                <a:alpha val="47058"/>
              </a:schemeClr>
            </a:solidFill>
            <a:miter lim="800000"/>
            <a:headEnd/>
            <a:tailEnd/>
          </a:ln>
        </p:spPr>
      </p:pic>
      <p:pic>
        <p:nvPicPr>
          <p:cNvPr id="49159" name="Picture 9">
            <a:extLst>
              <a:ext uri="{FF2B5EF4-FFF2-40B4-BE49-F238E27FC236}">
                <a16:creationId xmlns:a16="http://schemas.microsoft.com/office/drawing/2014/main" id="{5E61585B-2466-4A25-9C66-88281964C7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5050" y="1454150"/>
            <a:ext cx="1489075" cy="1085850"/>
          </a:xfrm>
          <a:prstGeom prst="rect">
            <a:avLst/>
          </a:prstGeom>
          <a:noFill/>
          <a:ln w="9525">
            <a:solidFill>
              <a:schemeClr val="accent1">
                <a:alpha val="5294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E48DFF98-2D2A-461F-83A6-880D80B24E89}"/>
              </a:ext>
            </a:extLst>
          </p:cNvPr>
          <p:cNvCxnSpPr>
            <a:cxnSpLocks/>
          </p:cNvCxnSpPr>
          <p:nvPr/>
        </p:nvCxnSpPr>
        <p:spPr>
          <a:xfrm flipV="1">
            <a:off x="4354513" y="1454150"/>
            <a:ext cx="508000" cy="360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E129D00-8BCD-4B25-909E-FC3FC2737B4B}"/>
              </a:ext>
            </a:extLst>
          </p:cNvPr>
          <p:cNvCxnSpPr>
            <a:cxnSpLocks/>
          </p:cNvCxnSpPr>
          <p:nvPr/>
        </p:nvCxnSpPr>
        <p:spPr>
          <a:xfrm flipV="1">
            <a:off x="6689725" y="2003425"/>
            <a:ext cx="508000" cy="360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D086457-F2B1-4478-8428-9A645799E4B5}"/>
              </a:ext>
            </a:extLst>
          </p:cNvPr>
          <p:cNvCxnSpPr>
            <a:cxnSpLocks/>
          </p:cNvCxnSpPr>
          <p:nvPr/>
        </p:nvCxnSpPr>
        <p:spPr>
          <a:xfrm>
            <a:off x="5653088" y="2973388"/>
            <a:ext cx="414337" cy="234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9163" name="Picture 2">
            <a:extLst>
              <a:ext uri="{FF2B5EF4-FFF2-40B4-BE49-F238E27FC236}">
                <a16:creationId xmlns:a16="http://schemas.microsoft.com/office/drawing/2014/main" id="{37DEA537-2BB6-4C3E-8845-46585C9D12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3090-D2DE-45D0-BB0F-449D85F754F3}"/>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51203" name="Content Placeholder 2">
            <a:extLst>
              <a:ext uri="{FF2B5EF4-FFF2-40B4-BE49-F238E27FC236}">
                <a16:creationId xmlns:a16="http://schemas.microsoft.com/office/drawing/2014/main" id="{747547C3-FCC0-4291-A2BE-DEF3C0979E2C}"/>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CF4472AE-E7BC-4752-B577-0D3C9BC4237E}"/>
              </a:ext>
            </a:extLst>
          </p:cNvPr>
          <p:cNvSpPr>
            <a:spLocks noGrp="1"/>
          </p:cNvSpPr>
          <p:nvPr>
            <p:ph type="body" sz="quarter" idx="10"/>
          </p:nvPr>
        </p:nvSpPr>
        <p:spPr/>
        <p:txBody>
          <a:bodyPr/>
          <a:lstStyle/>
          <a:p>
            <a:pPr eaLnBrk="1" hangingPunct="1">
              <a:defRPr/>
            </a:pPr>
            <a:endParaRPr lang="en-US"/>
          </a:p>
        </p:txBody>
      </p:sp>
      <p:sp>
        <p:nvSpPr>
          <p:cNvPr id="51205" name="Slide Number Placeholder 4">
            <a:extLst>
              <a:ext uri="{FF2B5EF4-FFF2-40B4-BE49-F238E27FC236}">
                <a16:creationId xmlns:a16="http://schemas.microsoft.com/office/drawing/2014/main" id="{AD96E09E-E917-4404-B613-92577F8FAD9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DDD077BD-50FA-4F8C-BF20-02682654C5CE}" type="slidenum">
              <a:rPr lang="en-US" altLang="en-US" smtClean="0">
                <a:solidFill>
                  <a:srgbClr val="666666"/>
                </a:solidFill>
              </a:rPr>
              <a:pPr fontAlgn="base">
                <a:spcBef>
                  <a:spcPct val="0"/>
                </a:spcBef>
                <a:spcAft>
                  <a:spcPct val="0"/>
                </a:spcAft>
              </a:pPr>
              <a:t>23</a:t>
            </a:fld>
            <a:endParaRPr lang="en-US" altLang="en-US">
              <a:solidFill>
                <a:srgbClr val="666666"/>
              </a:solidFill>
            </a:endParaRPr>
          </a:p>
        </p:txBody>
      </p:sp>
      <p:pic>
        <p:nvPicPr>
          <p:cNvPr id="51206" name="Picture 2">
            <a:extLst>
              <a:ext uri="{FF2B5EF4-FFF2-40B4-BE49-F238E27FC236}">
                <a16:creationId xmlns:a16="http://schemas.microsoft.com/office/drawing/2014/main" id="{C7048B3D-98A4-49FB-A9CE-F9A471DC6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277D-E281-4513-B6E0-7694F0DDB631}"/>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53251" name="Content Placeholder 2">
            <a:extLst>
              <a:ext uri="{FF2B5EF4-FFF2-40B4-BE49-F238E27FC236}">
                <a16:creationId xmlns:a16="http://schemas.microsoft.com/office/drawing/2014/main" id="{89B950E3-5935-4645-AADD-1E10F83BB938}"/>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04132672-3458-4A3B-9A31-ABD907EEB3C2}"/>
              </a:ext>
            </a:extLst>
          </p:cNvPr>
          <p:cNvSpPr>
            <a:spLocks noGrp="1"/>
          </p:cNvSpPr>
          <p:nvPr>
            <p:ph type="body" sz="quarter" idx="10"/>
          </p:nvPr>
        </p:nvSpPr>
        <p:spPr/>
        <p:txBody>
          <a:bodyPr/>
          <a:lstStyle/>
          <a:p>
            <a:pPr eaLnBrk="1" hangingPunct="1">
              <a:defRPr/>
            </a:pPr>
            <a:endParaRPr lang="en-US"/>
          </a:p>
        </p:txBody>
      </p:sp>
      <p:sp>
        <p:nvSpPr>
          <p:cNvPr id="53253" name="Slide Number Placeholder 4">
            <a:extLst>
              <a:ext uri="{FF2B5EF4-FFF2-40B4-BE49-F238E27FC236}">
                <a16:creationId xmlns:a16="http://schemas.microsoft.com/office/drawing/2014/main" id="{D54C74D1-DD41-4A3C-AEF1-4B764BC5FF2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FFEC7499-82B9-4AF6-A9AA-C33F4EA609BB}" type="slidenum">
              <a:rPr lang="en-US" altLang="en-US" smtClean="0">
                <a:solidFill>
                  <a:srgbClr val="666666"/>
                </a:solidFill>
              </a:rPr>
              <a:pPr fontAlgn="base">
                <a:spcBef>
                  <a:spcPct val="0"/>
                </a:spcBef>
                <a:spcAft>
                  <a:spcPct val="0"/>
                </a:spcAft>
              </a:pPr>
              <a:t>24</a:t>
            </a:fld>
            <a:endParaRPr lang="en-US" altLang="en-US">
              <a:solidFill>
                <a:srgbClr val="666666"/>
              </a:solidFill>
            </a:endParaRPr>
          </a:p>
        </p:txBody>
      </p:sp>
      <p:pic>
        <p:nvPicPr>
          <p:cNvPr id="53254" name="Picture 2">
            <a:extLst>
              <a:ext uri="{FF2B5EF4-FFF2-40B4-BE49-F238E27FC236}">
                <a16:creationId xmlns:a16="http://schemas.microsoft.com/office/drawing/2014/main" id="{07D807CB-C105-497F-AA26-D7F66B386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0B84-207C-4501-898A-1AC2214D95B0}"/>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54275" name="Content Placeholder 2">
            <a:extLst>
              <a:ext uri="{FF2B5EF4-FFF2-40B4-BE49-F238E27FC236}">
                <a16:creationId xmlns:a16="http://schemas.microsoft.com/office/drawing/2014/main" id="{6A32DE93-5D4B-4DBF-9941-3E4796934DE6}"/>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13C432E0-AD2E-4B88-8601-B3CA60842B42}"/>
              </a:ext>
            </a:extLst>
          </p:cNvPr>
          <p:cNvSpPr>
            <a:spLocks noGrp="1"/>
          </p:cNvSpPr>
          <p:nvPr>
            <p:ph type="body" sz="quarter" idx="10"/>
          </p:nvPr>
        </p:nvSpPr>
        <p:spPr/>
        <p:txBody>
          <a:bodyPr/>
          <a:lstStyle/>
          <a:p>
            <a:pPr eaLnBrk="1" hangingPunct="1">
              <a:defRPr/>
            </a:pPr>
            <a:endParaRPr lang="en-US"/>
          </a:p>
        </p:txBody>
      </p:sp>
      <p:sp>
        <p:nvSpPr>
          <p:cNvPr id="54277" name="Slide Number Placeholder 4">
            <a:extLst>
              <a:ext uri="{FF2B5EF4-FFF2-40B4-BE49-F238E27FC236}">
                <a16:creationId xmlns:a16="http://schemas.microsoft.com/office/drawing/2014/main" id="{800519F4-5081-4BB9-81F0-38591FB1887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86AAF06C-C794-4E2B-89F5-B921999F3D81}" type="slidenum">
              <a:rPr lang="en-US" altLang="en-US" smtClean="0">
                <a:solidFill>
                  <a:srgbClr val="666666"/>
                </a:solidFill>
              </a:rPr>
              <a:pPr fontAlgn="base">
                <a:spcBef>
                  <a:spcPct val="0"/>
                </a:spcBef>
                <a:spcAft>
                  <a:spcPct val="0"/>
                </a:spcAft>
              </a:pPr>
              <a:t>25</a:t>
            </a:fld>
            <a:endParaRPr lang="en-US" altLang="en-US">
              <a:solidFill>
                <a:srgbClr val="666666"/>
              </a:solidFill>
            </a:endParaRPr>
          </a:p>
        </p:txBody>
      </p:sp>
      <p:pic>
        <p:nvPicPr>
          <p:cNvPr id="54278" name="Picture 2">
            <a:extLst>
              <a:ext uri="{FF2B5EF4-FFF2-40B4-BE49-F238E27FC236}">
                <a16:creationId xmlns:a16="http://schemas.microsoft.com/office/drawing/2014/main" id="{CA4A0145-30F1-4D13-9B43-CC63DF881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AAA8-B227-4ADC-B15C-ABA43A28CA78}"/>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56323" name="Content Placeholder 2">
            <a:extLst>
              <a:ext uri="{FF2B5EF4-FFF2-40B4-BE49-F238E27FC236}">
                <a16:creationId xmlns:a16="http://schemas.microsoft.com/office/drawing/2014/main" id="{849ED194-DD9B-4F4A-9315-B7F1FB7D1872}"/>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A9BE4BE8-4606-46DB-ABEC-3D4D46DED3CE}"/>
              </a:ext>
            </a:extLst>
          </p:cNvPr>
          <p:cNvSpPr>
            <a:spLocks noGrp="1"/>
          </p:cNvSpPr>
          <p:nvPr>
            <p:ph type="body" sz="quarter" idx="10"/>
          </p:nvPr>
        </p:nvSpPr>
        <p:spPr/>
        <p:txBody>
          <a:bodyPr/>
          <a:lstStyle/>
          <a:p>
            <a:pPr eaLnBrk="1" hangingPunct="1">
              <a:defRPr/>
            </a:pPr>
            <a:endParaRPr lang="en-US"/>
          </a:p>
        </p:txBody>
      </p:sp>
      <p:sp>
        <p:nvSpPr>
          <p:cNvPr id="56325" name="Slide Number Placeholder 4">
            <a:extLst>
              <a:ext uri="{FF2B5EF4-FFF2-40B4-BE49-F238E27FC236}">
                <a16:creationId xmlns:a16="http://schemas.microsoft.com/office/drawing/2014/main" id="{022BD0BF-9D09-4D47-B85B-0207510BFD1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6753800D-AB88-49C6-8802-75D11477E808}" type="slidenum">
              <a:rPr lang="en-US" altLang="en-US" smtClean="0">
                <a:solidFill>
                  <a:srgbClr val="666666"/>
                </a:solidFill>
              </a:rPr>
              <a:pPr fontAlgn="base">
                <a:spcBef>
                  <a:spcPct val="0"/>
                </a:spcBef>
                <a:spcAft>
                  <a:spcPct val="0"/>
                </a:spcAft>
              </a:pPr>
              <a:t>26</a:t>
            </a:fld>
            <a:endParaRPr lang="en-US" altLang="en-US">
              <a:solidFill>
                <a:srgbClr val="666666"/>
              </a:solidFill>
            </a:endParaRPr>
          </a:p>
        </p:txBody>
      </p:sp>
      <p:pic>
        <p:nvPicPr>
          <p:cNvPr id="56326" name="Picture 2">
            <a:extLst>
              <a:ext uri="{FF2B5EF4-FFF2-40B4-BE49-F238E27FC236}">
                <a16:creationId xmlns:a16="http://schemas.microsoft.com/office/drawing/2014/main" id="{43C8CC88-A47F-4AE1-9F44-7CF93B084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6462-83B7-4874-A4E1-DE0D8952C581}"/>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58371" name="Content Placeholder 2">
            <a:extLst>
              <a:ext uri="{FF2B5EF4-FFF2-40B4-BE49-F238E27FC236}">
                <a16:creationId xmlns:a16="http://schemas.microsoft.com/office/drawing/2014/main" id="{B6D7C5E0-E37F-44D4-AACA-2BF3F1EA66A5}"/>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D42D17F2-CDFD-4539-8B38-96D365AEF591}"/>
              </a:ext>
            </a:extLst>
          </p:cNvPr>
          <p:cNvSpPr>
            <a:spLocks noGrp="1"/>
          </p:cNvSpPr>
          <p:nvPr>
            <p:ph type="body" sz="quarter" idx="10"/>
          </p:nvPr>
        </p:nvSpPr>
        <p:spPr/>
        <p:txBody>
          <a:bodyPr/>
          <a:lstStyle/>
          <a:p>
            <a:pPr eaLnBrk="1" hangingPunct="1">
              <a:defRPr/>
            </a:pPr>
            <a:endParaRPr lang="en-US"/>
          </a:p>
        </p:txBody>
      </p:sp>
      <p:sp>
        <p:nvSpPr>
          <p:cNvPr id="58373" name="Slide Number Placeholder 4">
            <a:extLst>
              <a:ext uri="{FF2B5EF4-FFF2-40B4-BE49-F238E27FC236}">
                <a16:creationId xmlns:a16="http://schemas.microsoft.com/office/drawing/2014/main" id="{7D0AC0F9-D2F4-407F-B798-4CE52CA2E7B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942C2131-3039-45EB-AD5F-901582AD23B1}" type="slidenum">
              <a:rPr lang="en-US" altLang="en-US" smtClean="0">
                <a:solidFill>
                  <a:srgbClr val="666666"/>
                </a:solidFill>
              </a:rPr>
              <a:pPr fontAlgn="base">
                <a:spcBef>
                  <a:spcPct val="0"/>
                </a:spcBef>
                <a:spcAft>
                  <a:spcPct val="0"/>
                </a:spcAft>
              </a:pPr>
              <a:t>27</a:t>
            </a:fld>
            <a:endParaRPr lang="en-US" altLang="en-US">
              <a:solidFill>
                <a:srgbClr val="666666"/>
              </a:solidFill>
            </a:endParaRPr>
          </a:p>
        </p:txBody>
      </p:sp>
      <p:pic>
        <p:nvPicPr>
          <p:cNvPr id="58374" name="Picture 2">
            <a:extLst>
              <a:ext uri="{FF2B5EF4-FFF2-40B4-BE49-F238E27FC236}">
                <a16:creationId xmlns:a16="http://schemas.microsoft.com/office/drawing/2014/main" id="{B3B5D3EE-80CF-419B-B3DF-7D12D26DD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2DDE-1A71-4537-83A9-0865594362A2}"/>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60419" name="Content Placeholder 2">
            <a:extLst>
              <a:ext uri="{FF2B5EF4-FFF2-40B4-BE49-F238E27FC236}">
                <a16:creationId xmlns:a16="http://schemas.microsoft.com/office/drawing/2014/main" id="{05601912-A18A-479A-A124-1862CB34ADF6}"/>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3234FEA4-F65D-444F-812F-7BD1F99CA736}"/>
              </a:ext>
            </a:extLst>
          </p:cNvPr>
          <p:cNvSpPr>
            <a:spLocks noGrp="1"/>
          </p:cNvSpPr>
          <p:nvPr>
            <p:ph type="body" sz="quarter" idx="10"/>
          </p:nvPr>
        </p:nvSpPr>
        <p:spPr/>
        <p:txBody>
          <a:bodyPr/>
          <a:lstStyle/>
          <a:p>
            <a:pPr eaLnBrk="1" hangingPunct="1">
              <a:defRPr/>
            </a:pPr>
            <a:endParaRPr lang="en-US"/>
          </a:p>
        </p:txBody>
      </p:sp>
      <p:sp>
        <p:nvSpPr>
          <p:cNvPr id="60421" name="Slide Number Placeholder 4">
            <a:extLst>
              <a:ext uri="{FF2B5EF4-FFF2-40B4-BE49-F238E27FC236}">
                <a16:creationId xmlns:a16="http://schemas.microsoft.com/office/drawing/2014/main" id="{A021C44E-5038-4BF3-8AD9-04140722914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2C052850-C903-44F0-AC98-6580C37FA019}" type="slidenum">
              <a:rPr lang="en-US" altLang="en-US" smtClean="0">
                <a:solidFill>
                  <a:srgbClr val="666666"/>
                </a:solidFill>
              </a:rPr>
              <a:pPr fontAlgn="base">
                <a:spcBef>
                  <a:spcPct val="0"/>
                </a:spcBef>
                <a:spcAft>
                  <a:spcPct val="0"/>
                </a:spcAft>
              </a:pPr>
              <a:t>28</a:t>
            </a:fld>
            <a:endParaRPr lang="en-US" altLang="en-US">
              <a:solidFill>
                <a:srgbClr val="666666"/>
              </a:solidFill>
            </a:endParaRPr>
          </a:p>
        </p:txBody>
      </p:sp>
      <p:pic>
        <p:nvPicPr>
          <p:cNvPr id="60422" name="Picture 2">
            <a:extLst>
              <a:ext uri="{FF2B5EF4-FFF2-40B4-BE49-F238E27FC236}">
                <a16:creationId xmlns:a16="http://schemas.microsoft.com/office/drawing/2014/main" id="{C1B5AD78-E9D9-4D5E-A937-083C26B69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4E27-7AAE-467B-BE64-FC5BD12DBED3}"/>
              </a:ext>
            </a:extLst>
          </p:cNvPr>
          <p:cNvSpPr>
            <a:spLocks noGrp="1"/>
          </p:cNvSpPr>
          <p:nvPr>
            <p:ph type="title"/>
          </p:nvPr>
        </p:nvSpPr>
        <p:spPr>
          <a:xfrm>
            <a:off x="457200" y="228600"/>
            <a:ext cx="8229600" cy="563563"/>
          </a:xfrm>
        </p:spPr>
        <p:txBody>
          <a:bodyPr/>
          <a:lstStyle/>
          <a:p>
            <a:pPr algn="ctr" eaLnBrk="1" hangingPunct="1">
              <a:defRPr/>
            </a:pPr>
            <a:r>
              <a:rPr lang="en-US" dirty="0"/>
              <a:t>PRACTICE – WHO Can APPLY? </a:t>
            </a:r>
          </a:p>
        </p:txBody>
      </p:sp>
      <p:sp>
        <p:nvSpPr>
          <p:cNvPr id="62467" name="Slide Number Placeholder 4">
            <a:extLst>
              <a:ext uri="{FF2B5EF4-FFF2-40B4-BE49-F238E27FC236}">
                <a16:creationId xmlns:a16="http://schemas.microsoft.com/office/drawing/2014/main" id="{153A7E6B-39F1-410C-93FC-82CE5E37E54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E8D17FAA-603C-4D0E-82BD-38A211836925}" type="slidenum">
              <a:rPr lang="en-US" altLang="en-US" smtClean="0">
                <a:solidFill>
                  <a:srgbClr val="666666"/>
                </a:solidFill>
              </a:rPr>
              <a:pPr fontAlgn="base">
                <a:spcBef>
                  <a:spcPct val="0"/>
                </a:spcBef>
                <a:spcAft>
                  <a:spcPct val="0"/>
                </a:spcAft>
              </a:pPr>
              <a:t>29</a:t>
            </a:fld>
            <a:endParaRPr lang="en-US" altLang="en-US">
              <a:solidFill>
                <a:srgbClr val="666666"/>
              </a:solidFill>
            </a:endParaRPr>
          </a:p>
        </p:txBody>
      </p:sp>
      <p:graphicFrame>
        <p:nvGraphicFramePr>
          <p:cNvPr id="6" name="Table 5">
            <a:extLst>
              <a:ext uri="{FF2B5EF4-FFF2-40B4-BE49-F238E27FC236}">
                <a16:creationId xmlns:a16="http://schemas.microsoft.com/office/drawing/2014/main" id="{1A2791BE-39CD-4708-82D5-15054A341C72}"/>
              </a:ext>
            </a:extLst>
          </p:cNvPr>
          <p:cNvGraphicFramePr>
            <a:graphicFrameLocks noGrp="1"/>
          </p:cNvGraphicFramePr>
          <p:nvPr/>
        </p:nvGraphicFramePr>
        <p:xfrm>
          <a:off x="457200" y="1414463"/>
          <a:ext cx="8305800" cy="4456112"/>
        </p:xfrm>
        <a:graphic>
          <a:graphicData uri="http://schemas.openxmlformats.org/drawingml/2006/table">
            <a:tbl>
              <a:tblPr firstRow="1" firstCol="1" bandRow="1">
                <a:tableStyleId>{5C22544A-7EE6-4342-B048-85BDC9FD1C3A}</a:tableStyleId>
              </a:tblPr>
              <a:tblGrid>
                <a:gridCol w="2990088">
                  <a:extLst>
                    <a:ext uri="{9D8B030D-6E8A-4147-A177-3AD203B41FA5}">
                      <a16:colId xmlns:a16="http://schemas.microsoft.com/office/drawing/2014/main" val="20000"/>
                    </a:ext>
                  </a:extLst>
                </a:gridCol>
                <a:gridCol w="1162812">
                  <a:extLst>
                    <a:ext uri="{9D8B030D-6E8A-4147-A177-3AD203B41FA5}">
                      <a16:colId xmlns:a16="http://schemas.microsoft.com/office/drawing/2014/main" val="20001"/>
                    </a:ext>
                  </a:extLst>
                </a:gridCol>
                <a:gridCol w="4152900">
                  <a:extLst>
                    <a:ext uri="{9D8B030D-6E8A-4147-A177-3AD203B41FA5}">
                      <a16:colId xmlns:a16="http://schemas.microsoft.com/office/drawing/2014/main" val="20002"/>
                    </a:ext>
                  </a:extLst>
                </a:gridCol>
              </a:tblGrid>
              <a:tr h="741892">
                <a:tc>
                  <a:txBody>
                    <a:bodyPr/>
                    <a:lstStyle/>
                    <a:p>
                      <a:pPr marL="0" marR="0" algn="ctr">
                        <a:lnSpc>
                          <a:spcPct val="115000"/>
                        </a:lnSpc>
                        <a:spcBef>
                          <a:spcPts val="0"/>
                        </a:spcBef>
                        <a:spcAft>
                          <a:spcPts val="0"/>
                        </a:spcAft>
                      </a:pPr>
                      <a:r>
                        <a:rPr lang="en-US" sz="1800" u="sng" kern="1200" dirty="0">
                          <a:effectLst/>
                        </a:rPr>
                        <a:t>Entity Type</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u="sng">
                          <a:effectLst/>
                        </a:rPr>
                        <a:t>Yes/No/</a:t>
                      </a:r>
                      <a:endParaRPr lang="en-US" sz="1100">
                        <a:effectLst/>
                      </a:endParaRPr>
                    </a:p>
                    <a:p>
                      <a:pPr marL="0" marR="0" algn="ctr">
                        <a:lnSpc>
                          <a:spcPct val="115000"/>
                        </a:lnSpc>
                        <a:spcBef>
                          <a:spcPts val="0"/>
                        </a:spcBef>
                        <a:spcAft>
                          <a:spcPts val="0"/>
                        </a:spcAft>
                      </a:pPr>
                      <a:r>
                        <a:rPr lang="en-US" sz="1800" u="sng">
                          <a:effectLst/>
                        </a:rPr>
                        <a:t>Maybe</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u="sng">
                          <a:effectLst/>
                        </a:rPr>
                        <a:t>Comment</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860034">
                <a:tc>
                  <a:txBody>
                    <a:bodyPr/>
                    <a:lstStyle/>
                    <a:p>
                      <a:pPr marL="0" marR="0">
                        <a:lnSpc>
                          <a:spcPct val="115000"/>
                        </a:lnSpc>
                        <a:spcBef>
                          <a:spcPts val="0"/>
                        </a:spcBef>
                        <a:spcAft>
                          <a:spcPts val="0"/>
                        </a:spcAft>
                      </a:pPr>
                      <a:r>
                        <a:rPr lang="en-US" sz="2000" kern="1200" dirty="0">
                          <a:effectLst/>
                        </a:rPr>
                        <a:t>My Franchise Public Charter School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b="1" dirty="0">
                          <a:effectLst/>
                        </a:rPr>
                        <a:t>Maybe</a:t>
                      </a:r>
                      <a:endParaRPr lang="en-US" sz="17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700" b="1" dirty="0">
                          <a:effectLst/>
                        </a:rPr>
                        <a:t>Yes if the charter school has LEA status; otherwise, no.</a:t>
                      </a:r>
                      <a:endParaRPr lang="en-US" sz="17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876106">
                <a:tc>
                  <a:txBody>
                    <a:bodyPr/>
                    <a:lstStyle/>
                    <a:p>
                      <a:pPr marL="0" marR="0">
                        <a:lnSpc>
                          <a:spcPct val="115000"/>
                        </a:lnSpc>
                        <a:spcBef>
                          <a:spcPts val="0"/>
                        </a:spcBef>
                        <a:spcAft>
                          <a:spcPts val="0"/>
                        </a:spcAft>
                      </a:pPr>
                      <a:r>
                        <a:rPr lang="en-US" sz="2000" kern="1200" dirty="0">
                          <a:effectLst/>
                        </a:rPr>
                        <a:t>Distinguished</a:t>
                      </a:r>
                      <a:r>
                        <a:rPr lang="en-US" sz="2000" kern="1200" baseline="0" dirty="0">
                          <a:effectLst/>
                        </a:rPr>
                        <a:t> </a:t>
                      </a:r>
                      <a:r>
                        <a:rPr lang="en-US" sz="2000" kern="1200" dirty="0">
                          <a:effectLst/>
                        </a:rPr>
                        <a:t>University</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b="1">
                          <a:effectLst/>
                        </a:rPr>
                        <a:t>Maybe</a:t>
                      </a:r>
                      <a:endParaRPr lang="en-US" sz="17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700" b="1" dirty="0">
                          <a:effectLst/>
                        </a:rPr>
                        <a:t>Yes, if the college or university meets the definition of nonprofit, or an affiliated nonprofit</a:t>
                      </a:r>
                      <a:r>
                        <a:rPr lang="en-US" sz="1700" b="1" baseline="0" dirty="0">
                          <a:effectLst/>
                        </a:rPr>
                        <a:t> can apply.</a:t>
                      </a:r>
                      <a:endParaRPr lang="en-US" sz="17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799808">
                <a:tc>
                  <a:txBody>
                    <a:bodyPr/>
                    <a:lstStyle/>
                    <a:p>
                      <a:pPr marL="0" marR="0">
                        <a:lnSpc>
                          <a:spcPct val="115000"/>
                        </a:lnSpc>
                        <a:spcBef>
                          <a:spcPts val="0"/>
                        </a:spcBef>
                        <a:spcAft>
                          <a:spcPts val="0"/>
                        </a:spcAft>
                      </a:pPr>
                      <a:r>
                        <a:rPr lang="en-US" sz="2000" kern="1200">
                          <a:effectLst/>
                        </a:rPr>
                        <a:t>Scores Go Up! Tutors </a:t>
                      </a:r>
                      <a:endParaRPr lang="en-US" sz="1100">
                        <a:effectLst/>
                      </a:endParaRPr>
                    </a:p>
                    <a:p>
                      <a:pPr marL="0" marR="0">
                        <a:lnSpc>
                          <a:spcPct val="115000"/>
                        </a:lnSpc>
                        <a:spcBef>
                          <a:spcPts val="0"/>
                        </a:spcBef>
                        <a:spcAft>
                          <a:spcPts val="0"/>
                        </a:spcAft>
                      </a:pPr>
                      <a:r>
                        <a:rPr lang="en-US" sz="1400" kern="1200">
                          <a:effectLst/>
                        </a:rPr>
                        <a:t>(a commercial business)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b="1" dirty="0">
                          <a:effectLst/>
                        </a:rPr>
                        <a:t>No</a:t>
                      </a:r>
                      <a:endParaRPr lang="en-US" sz="17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700" b="1" dirty="0">
                          <a:effectLst/>
                        </a:rPr>
                        <a:t> Businesses can be partners in a project but cannot be the lead applicant.</a:t>
                      </a:r>
                      <a:endParaRPr lang="en-US" sz="17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1178272">
                <a:tc>
                  <a:txBody>
                    <a:bodyPr/>
                    <a:lstStyle/>
                    <a:p>
                      <a:pPr marL="0" marR="0">
                        <a:lnSpc>
                          <a:spcPct val="115000"/>
                        </a:lnSpc>
                        <a:spcBef>
                          <a:spcPts val="0"/>
                        </a:spcBef>
                        <a:spcAft>
                          <a:spcPts val="0"/>
                        </a:spcAft>
                      </a:pPr>
                      <a:r>
                        <a:rPr lang="en-US" sz="2000" kern="1200" dirty="0">
                          <a:effectLst/>
                        </a:rPr>
                        <a:t>The Bureau of Indian Education</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b="1" dirty="0">
                          <a:effectLst/>
                        </a:rPr>
                        <a:t>Yes</a:t>
                      </a:r>
                      <a:endParaRPr lang="en-US" sz="17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700" b="1" dirty="0">
                          <a:solidFill>
                            <a:schemeClr val="tx1"/>
                          </a:solidFill>
                          <a:effectLst/>
                          <a:latin typeface="+mn-lt"/>
                          <a:ea typeface="Calibri"/>
                          <a:cs typeface="Times New Roman"/>
                        </a:rPr>
                        <a:t>The</a:t>
                      </a:r>
                      <a:r>
                        <a:rPr lang="en-US" sz="1700" b="1" baseline="0" dirty="0">
                          <a:solidFill>
                            <a:schemeClr val="tx1"/>
                          </a:solidFill>
                          <a:effectLst/>
                          <a:latin typeface="+mn-lt"/>
                          <a:ea typeface="Calibri"/>
                          <a:cs typeface="Times New Roman"/>
                        </a:rPr>
                        <a:t> BIE may apply, but BIE schools may apply only if they meet the definition of LEA in the  application notice.</a:t>
                      </a:r>
                      <a:endParaRPr lang="en-US" sz="1700" b="1" dirty="0">
                        <a:solidFill>
                          <a:schemeClr val="tx1"/>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2494" name="Rectangle 1">
            <a:extLst>
              <a:ext uri="{FF2B5EF4-FFF2-40B4-BE49-F238E27FC236}">
                <a16:creationId xmlns:a16="http://schemas.microsoft.com/office/drawing/2014/main" id="{6E92D8A8-09BC-4CC7-AFC3-17E480597194}"/>
              </a:ext>
            </a:extLst>
          </p:cNvPr>
          <p:cNvSpPr>
            <a:spLocks noChangeArrowheads="1"/>
          </p:cNvSpPr>
          <p:nvPr/>
        </p:nvSpPr>
        <p:spPr bwMode="auto">
          <a:xfrm>
            <a:off x="1092200" y="2055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B155-F1FA-43ED-A1E4-D4998EB11C07}"/>
              </a:ext>
            </a:extLst>
          </p:cNvPr>
          <p:cNvSpPr>
            <a:spLocks noGrp="1"/>
          </p:cNvSpPr>
          <p:nvPr>
            <p:ph type="title"/>
          </p:nvPr>
        </p:nvSpPr>
        <p:spPr>
          <a:xfrm>
            <a:off x="457200" y="76200"/>
            <a:ext cx="8229600" cy="563563"/>
          </a:xfrm>
        </p:spPr>
        <p:txBody>
          <a:bodyPr/>
          <a:lstStyle/>
          <a:p>
            <a:pPr eaLnBrk="1" hangingPunct="1">
              <a:defRPr/>
            </a:pPr>
            <a:r>
              <a:rPr lang="en-US"/>
              <a:t>Agenda</a:t>
            </a:r>
          </a:p>
        </p:txBody>
      </p:sp>
      <p:sp>
        <p:nvSpPr>
          <p:cNvPr id="10243" name="Slide Number Placeholder 4">
            <a:extLst>
              <a:ext uri="{FF2B5EF4-FFF2-40B4-BE49-F238E27FC236}">
                <a16:creationId xmlns:a16="http://schemas.microsoft.com/office/drawing/2014/main" id="{B934A98C-CAB2-4D4A-92A0-C459B1F42AB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4B8CBDD7-260C-44DD-AEC8-9C11CFF21DE8}" type="slidenum">
              <a:rPr lang="en-US" altLang="en-US" smtClean="0">
                <a:solidFill>
                  <a:srgbClr val="666666"/>
                </a:solidFill>
              </a:rPr>
              <a:pPr fontAlgn="base">
                <a:spcBef>
                  <a:spcPct val="0"/>
                </a:spcBef>
                <a:spcAft>
                  <a:spcPct val="0"/>
                </a:spcAft>
              </a:pPr>
              <a:t>3</a:t>
            </a:fld>
            <a:endParaRPr lang="en-US" altLang="en-US">
              <a:solidFill>
                <a:srgbClr val="666666"/>
              </a:solidFill>
            </a:endParaRPr>
          </a:p>
        </p:txBody>
      </p:sp>
      <p:sp>
        <p:nvSpPr>
          <p:cNvPr id="10244" name="Rectangle 3">
            <a:extLst>
              <a:ext uri="{FF2B5EF4-FFF2-40B4-BE49-F238E27FC236}">
                <a16:creationId xmlns:a16="http://schemas.microsoft.com/office/drawing/2014/main" id="{E8DCC43B-2D2E-4DC2-B12A-4C3385BE05FC}"/>
              </a:ext>
            </a:extLst>
          </p:cNvPr>
          <p:cNvSpPr>
            <a:spLocks noGrp="1" noChangeArrowheads="1"/>
          </p:cNvSpPr>
          <p:nvPr>
            <p:ph idx="1"/>
          </p:nvPr>
        </p:nvSpPr>
        <p:spPr bwMode="auto">
          <a:xfrm>
            <a:off x="368300" y="1028700"/>
            <a:ext cx="8507413"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85750" indent="-285750" eaLnBrk="1" hangingPunct="1">
              <a:buFont typeface="Arial" panose="020B0604020202020204" pitchFamily="34" charset="0"/>
              <a:buChar char="•"/>
            </a:pPr>
            <a:r>
              <a:rPr lang="en-US" altLang="en-US" sz="3200">
                <a:latin typeface="Tw Cen MT" panose="020B0602020104020603" pitchFamily="34" charset="0"/>
                <a:ea typeface="Tw Cen MT" panose="020B0602020104020603" pitchFamily="34" charset="0"/>
                <a:cs typeface="Tw Cen MT" panose="020B0602020104020603" pitchFamily="34" charset="0"/>
              </a:rPr>
              <a:t>Introductions</a:t>
            </a:r>
          </a:p>
          <a:p>
            <a:pPr marL="285750" indent="-285750" eaLnBrk="1" hangingPunct="1">
              <a:buFont typeface="Arial" panose="020B0604020202020204" pitchFamily="34" charset="0"/>
              <a:buChar char="•"/>
            </a:pPr>
            <a:r>
              <a:rPr lang="en-US" altLang="en-US" sz="3200">
                <a:latin typeface="Tw Cen MT" panose="020B0602020104020603" pitchFamily="34" charset="0"/>
                <a:ea typeface="Tw Cen MT" panose="020B0602020104020603" pitchFamily="34" charset="0"/>
                <a:cs typeface="Tw Cen MT" panose="020B0602020104020603" pitchFamily="34" charset="0"/>
              </a:rPr>
              <a:t>Overview of EIR</a:t>
            </a:r>
          </a:p>
          <a:p>
            <a:pPr marL="285750" indent="-285750" eaLnBrk="1" hangingPunct="1">
              <a:buFont typeface="Arial" panose="020B0604020202020204" pitchFamily="34" charset="0"/>
              <a:buChar char="•"/>
            </a:pPr>
            <a:r>
              <a:rPr lang="en-US" altLang="en-US" sz="3200">
                <a:latin typeface="Tw Cen MT" panose="020B0602020104020603" pitchFamily="34" charset="0"/>
                <a:ea typeface="Tw Cen MT" panose="020B0602020104020603" pitchFamily="34" charset="0"/>
                <a:cs typeface="Tw Cen MT" panose="020B0602020104020603" pitchFamily="34" charset="0"/>
              </a:rPr>
              <a:t>General information about FY2021competitions</a:t>
            </a:r>
          </a:p>
          <a:p>
            <a:pPr marL="285750" indent="-285750" eaLnBrk="1" hangingPunct="1">
              <a:buFont typeface="Arial" panose="020B0604020202020204" pitchFamily="34" charset="0"/>
              <a:buChar char="•"/>
            </a:pPr>
            <a:r>
              <a:rPr lang="en-US" altLang="en-US" sz="3200">
                <a:latin typeface="Tw Cen MT" panose="020B0602020104020603" pitchFamily="34" charset="0"/>
                <a:ea typeface="Tw Cen MT" panose="020B0602020104020603" pitchFamily="34" charset="0"/>
                <a:cs typeface="Tw Cen MT" panose="020B0602020104020603" pitchFamily="34" charset="0"/>
              </a:rPr>
              <a:t>Updates on the funding priorities for FY2021</a:t>
            </a:r>
          </a:p>
          <a:p>
            <a:pPr marL="285750" indent="-285750" eaLnBrk="1" hangingPunct="1">
              <a:buFont typeface="Arial" panose="020B0604020202020204" pitchFamily="34" charset="0"/>
              <a:buChar char="•"/>
            </a:pPr>
            <a:r>
              <a:rPr lang="en-US" altLang="en-US" sz="3200">
                <a:latin typeface="Tw Cen MT" panose="020B0602020104020603" pitchFamily="34" charset="0"/>
                <a:ea typeface="Tw Cen MT" panose="020B0602020104020603" pitchFamily="34" charset="0"/>
                <a:cs typeface="Tw Cen MT" panose="020B0602020104020603" pitchFamily="34" charset="0"/>
              </a:rPr>
              <a:t>Review of available information and resources</a:t>
            </a:r>
          </a:p>
          <a:p>
            <a:pPr marL="285750" indent="-285750" eaLnBrk="1" hangingPunct="1">
              <a:buFont typeface="Arial" panose="020B0604020202020204" pitchFamily="34" charset="0"/>
              <a:buChar char="•"/>
            </a:pPr>
            <a:r>
              <a:rPr lang="en-US" altLang="en-US" sz="3200">
                <a:latin typeface="Tw Cen MT" panose="020B0602020104020603" pitchFamily="34" charset="0"/>
                <a:ea typeface="Tw Cen MT" panose="020B0602020104020603" pitchFamily="34" charset="0"/>
                <a:cs typeface="Tw Cen MT" panose="020B0602020104020603" pitchFamily="34" charset="0"/>
              </a:rPr>
              <a:t>Summary of key dates</a:t>
            </a:r>
          </a:p>
          <a:p>
            <a:pPr marL="285750" indent="-285750" eaLnBrk="1" hangingPunct="1">
              <a:buFont typeface="Arial" panose="020B0604020202020204" pitchFamily="34" charset="0"/>
              <a:buChar char="•"/>
            </a:pPr>
            <a:r>
              <a:rPr lang="en-US" altLang="en-US" sz="3200">
                <a:latin typeface="Tw Cen MT" panose="020B0602020104020603" pitchFamily="34" charset="0"/>
                <a:ea typeface="Tw Cen MT" panose="020B0602020104020603" pitchFamily="34" charset="0"/>
                <a:cs typeface="Tw Cen MT" panose="020B0602020104020603" pitchFamily="34" charset="0"/>
              </a:rPr>
              <a:t>Call for peer reviewers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EB08-65B1-4413-BE9B-4C45C8DE1E8E}"/>
              </a:ext>
            </a:extLst>
          </p:cNvPr>
          <p:cNvSpPr>
            <a:spLocks noGrp="1"/>
          </p:cNvSpPr>
          <p:nvPr>
            <p:ph type="title"/>
          </p:nvPr>
        </p:nvSpPr>
        <p:spPr>
          <a:xfrm>
            <a:off x="457200" y="228600"/>
            <a:ext cx="8229600" cy="563563"/>
          </a:xfrm>
        </p:spPr>
        <p:txBody>
          <a:bodyPr/>
          <a:lstStyle/>
          <a:p>
            <a:pPr algn="ctr" eaLnBrk="1" hangingPunct="1">
              <a:defRPr/>
            </a:pPr>
            <a:r>
              <a:rPr lang="en-US" dirty="0"/>
              <a:t>PRACTICE – WHO Can APPLY? </a:t>
            </a:r>
            <a:br>
              <a:rPr lang="en-US" dirty="0"/>
            </a:br>
            <a:endParaRPr lang="en-US" dirty="0"/>
          </a:p>
        </p:txBody>
      </p:sp>
      <p:sp>
        <p:nvSpPr>
          <p:cNvPr id="64515" name="Slide Number Placeholder 4">
            <a:extLst>
              <a:ext uri="{FF2B5EF4-FFF2-40B4-BE49-F238E27FC236}">
                <a16:creationId xmlns:a16="http://schemas.microsoft.com/office/drawing/2014/main" id="{8BA44AAE-B8B3-4269-B3EE-8E342145276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87DCF82A-94DC-40C7-AD10-E409F39799F9}" type="slidenum">
              <a:rPr lang="en-US" altLang="en-US" smtClean="0">
                <a:solidFill>
                  <a:srgbClr val="666666"/>
                </a:solidFill>
              </a:rPr>
              <a:pPr fontAlgn="base">
                <a:spcBef>
                  <a:spcPct val="0"/>
                </a:spcBef>
                <a:spcAft>
                  <a:spcPct val="0"/>
                </a:spcAft>
              </a:pPr>
              <a:t>30</a:t>
            </a:fld>
            <a:endParaRPr lang="en-US" altLang="en-US">
              <a:solidFill>
                <a:srgbClr val="666666"/>
              </a:solidFill>
            </a:endParaRPr>
          </a:p>
        </p:txBody>
      </p:sp>
      <p:sp>
        <p:nvSpPr>
          <p:cNvPr id="64516" name="Rectangle 1">
            <a:extLst>
              <a:ext uri="{FF2B5EF4-FFF2-40B4-BE49-F238E27FC236}">
                <a16:creationId xmlns:a16="http://schemas.microsoft.com/office/drawing/2014/main" id="{F6952269-4EB8-426A-890F-45774535BE8B}"/>
              </a:ext>
            </a:extLst>
          </p:cNvPr>
          <p:cNvSpPr>
            <a:spLocks noChangeArrowheads="1"/>
          </p:cNvSpPr>
          <p:nvPr/>
        </p:nvSpPr>
        <p:spPr bwMode="auto">
          <a:xfrm>
            <a:off x="1092200" y="2055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graphicFrame>
        <p:nvGraphicFramePr>
          <p:cNvPr id="3" name="Table 2">
            <a:extLst>
              <a:ext uri="{FF2B5EF4-FFF2-40B4-BE49-F238E27FC236}">
                <a16:creationId xmlns:a16="http://schemas.microsoft.com/office/drawing/2014/main" id="{17D84478-1575-42B2-A535-4EFA2C4CF226}"/>
              </a:ext>
            </a:extLst>
          </p:cNvPr>
          <p:cNvGraphicFramePr>
            <a:graphicFrameLocks noGrp="1"/>
          </p:cNvGraphicFramePr>
          <p:nvPr/>
        </p:nvGraphicFramePr>
        <p:xfrm>
          <a:off x="762000" y="1390650"/>
          <a:ext cx="7620000" cy="4503738"/>
        </p:xfrm>
        <a:graphic>
          <a:graphicData uri="http://schemas.openxmlformats.org/drawingml/2006/table">
            <a:tbl>
              <a:tblPr firstRow="1" firstCol="1" bandRow="1">
                <a:tableStyleId>{5C22544A-7EE6-4342-B048-85BDC9FD1C3A}</a:tableStyleId>
              </a:tblPr>
              <a:tblGrid>
                <a:gridCol w="2939967">
                  <a:extLst>
                    <a:ext uri="{9D8B030D-6E8A-4147-A177-3AD203B41FA5}">
                      <a16:colId xmlns:a16="http://schemas.microsoft.com/office/drawing/2014/main" val="20000"/>
                    </a:ext>
                  </a:extLst>
                </a:gridCol>
                <a:gridCol w="1098633">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660006">
                <a:tc>
                  <a:txBody>
                    <a:bodyPr/>
                    <a:lstStyle/>
                    <a:p>
                      <a:pPr marL="0" marR="0" algn="ctr">
                        <a:lnSpc>
                          <a:spcPct val="115000"/>
                        </a:lnSpc>
                        <a:spcBef>
                          <a:spcPts val="0"/>
                        </a:spcBef>
                        <a:spcAft>
                          <a:spcPts val="0"/>
                        </a:spcAft>
                      </a:pPr>
                      <a:r>
                        <a:rPr lang="en-US" sz="1800" u="sng" kern="1200" dirty="0">
                          <a:effectLst/>
                        </a:rPr>
                        <a:t>Entity Type</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u="sng">
                          <a:effectLst/>
                        </a:rPr>
                        <a:t>Yes/No/</a:t>
                      </a:r>
                      <a:endParaRPr lang="en-US" sz="1100">
                        <a:effectLst/>
                      </a:endParaRPr>
                    </a:p>
                    <a:p>
                      <a:pPr marL="0" marR="0" algn="ctr">
                        <a:lnSpc>
                          <a:spcPct val="115000"/>
                        </a:lnSpc>
                        <a:spcBef>
                          <a:spcPts val="0"/>
                        </a:spcBef>
                        <a:spcAft>
                          <a:spcPts val="0"/>
                        </a:spcAft>
                      </a:pPr>
                      <a:r>
                        <a:rPr lang="en-US" sz="1800" u="sng">
                          <a:effectLst/>
                        </a:rPr>
                        <a:t>Maybe</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u="sng">
                          <a:effectLst/>
                        </a:rPr>
                        <a:t>Comment</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742318">
                <a:tc>
                  <a:txBody>
                    <a:bodyPr/>
                    <a:lstStyle/>
                    <a:p>
                      <a:pPr marL="0" marR="0">
                        <a:lnSpc>
                          <a:spcPct val="115000"/>
                        </a:lnSpc>
                        <a:spcBef>
                          <a:spcPts val="0"/>
                        </a:spcBef>
                        <a:spcAft>
                          <a:spcPts val="0"/>
                        </a:spcAft>
                      </a:pPr>
                      <a:r>
                        <a:rPr lang="en-US" sz="2000" kern="1200" dirty="0">
                          <a:effectLst/>
                        </a:rPr>
                        <a:t>Big Grey Apple School </a:t>
                      </a:r>
                      <a:endParaRPr lang="en-US" sz="1100" dirty="0">
                        <a:effectLst/>
                      </a:endParaRPr>
                    </a:p>
                    <a:p>
                      <a:pPr marL="0" marR="0">
                        <a:lnSpc>
                          <a:spcPct val="115000"/>
                        </a:lnSpc>
                        <a:spcBef>
                          <a:spcPts val="0"/>
                        </a:spcBef>
                        <a:spcAft>
                          <a:spcPts val="0"/>
                        </a:spcAft>
                      </a:pPr>
                      <a:r>
                        <a:rPr lang="en-US" sz="1400" kern="1200" dirty="0">
                          <a:effectLst/>
                        </a:rPr>
                        <a:t>(a single school)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b="1" dirty="0">
                          <a:effectLst/>
                        </a:rPr>
                        <a:t>No</a:t>
                      </a:r>
                      <a:endParaRPr lang="en-US" sz="17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700" b="1" dirty="0">
                          <a:effectLst/>
                        </a:rPr>
                        <a:t>LEAs may apply, but not individual schools.</a:t>
                      </a:r>
                      <a:endParaRPr lang="en-US" sz="17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1209621">
                <a:tc>
                  <a:txBody>
                    <a:bodyPr/>
                    <a:lstStyle/>
                    <a:p>
                      <a:pPr marL="0" marR="0">
                        <a:lnSpc>
                          <a:spcPct val="115000"/>
                        </a:lnSpc>
                        <a:spcBef>
                          <a:spcPts val="0"/>
                        </a:spcBef>
                        <a:spcAft>
                          <a:spcPts val="0"/>
                        </a:spcAft>
                      </a:pPr>
                      <a:r>
                        <a:rPr lang="en-US" sz="2000" kern="1200">
                          <a:effectLst/>
                        </a:rPr>
                        <a:t>Olympia Forest Consortium of Five Distinct LEAs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b="1">
                          <a:effectLst/>
                        </a:rPr>
                        <a:t>Yes</a:t>
                      </a:r>
                      <a:endParaRPr lang="en-US" sz="17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700" b="1" dirty="0">
                          <a:effectLst/>
                        </a:rPr>
                        <a:t>One LEA</a:t>
                      </a:r>
                      <a:r>
                        <a:rPr lang="en-US" sz="1700" b="1" baseline="0" dirty="0">
                          <a:effectLst/>
                        </a:rPr>
                        <a:t> in the consortium will need to serve as the lead applicant.</a:t>
                      </a:r>
                      <a:r>
                        <a:rPr lang="en-US" sz="1700" b="1" dirty="0">
                          <a:effectLst/>
                        </a:rPr>
                        <a:t> </a:t>
                      </a:r>
                      <a:endParaRPr lang="en-US" sz="17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682172">
                <a:tc>
                  <a:txBody>
                    <a:bodyPr/>
                    <a:lstStyle/>
                    <a:p>
                      <a:pPr marL="0" marR="0">
                        <a:lnSpc>
                          <a:spcPct val="115000"/>
                        </a:lnSpc>
                        <a:spcBef>
                          <a:spcPts val="0"/>
                        </a:spcBef>
                        <a:spcAft>
                          <a:spcPts val="0"/>
                        </a:spcAft>
                      </a:pPr>
                      <a:r>
                        <a:rPr lang="en-US" sz="2000" kern="1200">
                          <a:effectLst/>
                        </a:rPr>
                        <a:t>Mary Smith</a:t>
                      </a:r>
                      <a:endParaRPr lang="en-US" sz="1100">
                        <a:effectLst/>
                      </a:endParaRPr>
                    </a:p>
                    <a:p>
                      <a:pPr marL="0" marR="0">
                        <a:lnSpc>
                          <a:spcPct val="115000"/>
                        </a:lnSpc>
                        <a:spcBef>
                          <a:spcPts val="0"/>
                        </a:spcBef>
                        <a:spcAft>
                          <a:spcPts val="0"/>
                        </a:spcAft>
                      </a:pPr>
                      <a:r>
                        <a:rPr lang="en-US" sz="1400" kern="1200">
                          <a:effectLst/>
                        </a:rPr>
                        <a:t>(a private citizen)</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b="1">
                          <a:effectLst/>
                        </a:rPr>
                        <a:t>No</a:t>
                      </a:r>
                      <a:endParaRPr lang="en-US" sz="17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700" b="1" dirty="0">
                          <a:effectLst/>
                        </a:rPr>
                        <a:t>Individuals are not eligible</a:t>
                      </a:r>
                      <a:r>
                        <a:rPr lang="en-US" sz="1700" b="1" baseline="0" dirty="0">
                          <a:effectLst/>
                        </a:rPr>
                        <a:t> entities.</a:t>
                      </a:r>
                      <a:r>
                        <a:rPr lang="en-US" sz="1700" b="1" dirty="0">
                          <a:effectLst/>
                        </a:rPr>
                        <a:t> </a:t>
                      </a:r>
                      <a:endParaRPr lang="en-US" sz="17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1209621">
                <a:tc>
                  <a:txBody>
                    <a:bodyPr/>
                    <a:lstStyle/>
                    <a:p>
                      <a:pPr marL="0" marR="0">
                        <a:lnSpc>
                          <a:spcPct val="115000"/>
                        </a:lnSpc>
                        <a:spcBef>
                          <a:spcPts val="0"/>
                        </a:spcBef>
                        <a:spcAft>
                          <a:spcPts val="0"/>
                        </a:spcAft>
                      </a:pPr>
                      <a:r>
                        <a:rPr lang="en-US" sz="2000" kern="1200">
                          <a:effectLst/>
                        </a:rPr>
                        <a:t>A State Office of Children and Family Services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b="1">
                          <a:effectLst/>
                        </a:rPr>
                        <a:t>No</a:t>
                      </a:r>
                      <a:endParaRPr lang="en-US" sz="17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700" b="1" dirty="0">
                          <a:effectLst/>
                        </a:rPr>
                        <a:t>SEAs may apply, but not other State agency offices. </a:t>
                      </a:r>
                      <a:endParaRPr lang="en-US" sz="17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4543" name="Rectangle 1">
            <a:extLst>
              <a:ext uri="{FF2B5EF4-FFF2-40B4-BE49-F238E27FC236}">
                <a16:creationId xmlns:a16="http://schemas.microsoft.com/office/drawing/2014/main" id="{78E95B06-2DD2-4A62-90EB-4E100DB7F679}"/>
              </a:ext>
            </a:extLst>
          </p:cNvPr>
          <p:cNvSpPr>
            <a:spLocks noChangeArrowheads="1"/>
          </p:cNvSpPr>
          <p:nvPr/>
        </p:nvSpPr>
        <p:spPr bwMode="auto">
          <a:xfrm>
            <a:off x="1092200" y="1881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AF3D-2C12-4BFB-8704-9972E4685E6E}"/>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66563" name="Content Placeholder 2">
            <a:extLst>
              <a:ext uri="{FF2B5EF4-FFF2-40B4-BE49-F238E27FC236}">
                <a16:creationId xmlns:a16="http://schemas.microsoft.com/office/drawing/2014/main" id="{4E7243EF-0630-4C9C-9DFD-7A2B10E6DCA9}"/>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C6E76FC2-5F3B-4B4E-BA05-34D05900D160}"/>
              </a:ext>
            </a:extLst>
          </p:cNvPr>
          <p:cNvSpPr>
            <a:spLocks noGrp="1"/>
          </p:cNvSpPr>
          <p:nvPr>
            <p:ph type="body" sz="quarter" idx="10"/>
          </p:nvPr>
        </p:nvSpPr>
        <p:spPr/>
        <p:txBody>
          <a:bodyPr/>
          <a:lstStyle/>
          <a:p>
            <a:pPr eaLnBrk="1" hangingPunct="1">
              <a:defRPr/>
            </a:pPr>
            <a:endParaRPr lang="en-US"/>
          </a:p>
        </p:txBody>
      </p:sp>
      <p:sp>
        <p:nvSpPr>
          <p:cNvPr id="66565" name="Slide Number Placeholder 4">
            <a:extLst>
              <a:ext uri="{FF2B5EF4-FFF2-40B4-BE49-F238E27FC236}">
                <a16:creationId xmlns:a16="http://schemas.microsoft.com/office/drawing/2014/main" id="{8DA42547-92A4-4958-9B30-F4842A7E600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1BCC2543-B407-4888-B717-CA2C2A9893F5}" type="slidenum">
              <a:rPr lang="en-US" altLang="en-US" smtClean="0">
                <a:solidFill>
                  <a:srgbClr val="666666"/>
                </a:solidFill>
              </a:rPr>
              <a:pPr fontAlgn="base">
                <a:spcBef>
                  <a:spcPct val="0"/>
                </a:spcBef>
                <a:spcAft>
                  <a:spcPct val="0"/>
                </a:spcAft>
              </a:pPr>
              <a:t>31</a:t>
            </a:fld>
            <a:endParaRPr lang="en-US" altLang="en-US">
              <a:solidFill>
                <a:srgbClr val="666666"/>
              </a:solidFill>
            </a:endParaRPr>
          </a:p>
        </p:txBody>
      </p:sp>
      <p:pic>
        <p:nvPicPr>
          <p:cNvPr id="66566" name="Picture 2">
            <a:extLst>
              <a:ext uri="{FF2B5EF4-FFF2-40B4-BE49-F238E27FC236}">
                <a16:creationId xmlns:a16="http://schemas.microsoft.com/office/drawing/2014/main" id="{2BED1F20-57C5-42C7-B45E-54F481DB5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5079-4483-42F3-9553-F7B68D59422F}"/>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67587" name="Content Placeholder 2">
            <a:extLst>
              <a:ext uri="{FF2B5EF4-FFF2-40B4-BE49-F238E27FC236}">
                <a16:creationId xmlns:a16="http://schemas.microsoft.com/office/drawing/2014/main" id="{5310F552-3C39-4FD6-B324-37D59F051A3C}"/>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8C9F3775-F4FE-451C-9A77-F1D0E0110441}"/>
              </a:ext>
            </a:extLst>
          </p:cNvPr>
          <p:cNvSpPr>
            <a:spLocks noGrp="1"/>
          </p:cNvSpPr>
          <p:nvPr>
            <p:ph type="body" sz="quarter" idx="10"/>
          </p:nvPr>
        </p:nvSpPr>
        <p:spPr/>
        <p:txBody>
          <a:bodyPr/>
          <a:lstStyle/>
          <a:p>
            <a:pPr eaLnBrk="1" hangingPunct="1">
              <a:defRPr/>
            </a:pPr>
            <a:endParaRPr lang="en-US"/>
          </a:p>
        </p:txBody>
      </p:sp>
      <p:sp>
        <p:nvSpPr>
          <p:cNvPr id="67589" name="Slide Number Placeholder 4">
            <a:extLst>
              <a:ext uri="{FF2B5EF4-FFF2-40B4-BE49-F238E27FC236}">
                <a16:creationId xmlns:a16="http://schemas.microsoft.com/office/drawing/2014/main" id="{2254DD91-3ABA-4011-A885-9B594482AE8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88E9684B-802B-436B-BCFB-92CA5A18187A}" type="slidenum">
              <a:rPr lang="en-US" altLang="en-US" smtClean="0">
                <a:solidFill>
                  <a:srgbClr val="666666"/>
                </a:solidFill>
              </a:rPr>
              <a:pPr fontAlgn="base">
                <a:spcBef>
                  <a:spcPct val="0"/>
                </a:spcBef>
                <a:spcAft>
                  <a:spcPct val="0"/>
                </a:spcAft>
              </a:pPr>
              <a:t>32</a:t>
            </a:fld>
            <a:endParaRPr lang="en-US" altLang="en-US">
              <a:solidFill>
                <a:srgbClr val="666666"/>
              </a:solidFill>
            </a:endParaRPr>
          </a:p>
        </p:txBody>
      </p:sp>
      <p:pic>
        <p:nvPicPr>
          <p:cNvPr id="67590" name="Picture 2">
            <a:extLst>
              <a:ext uri="{FF2B5EF4-FFF2-40B4-BE49-F238E27FC236}">
                <a16:creationId xmlns:a16="http://schemas.microsoft.com/office/drawing/2014/main" id="{AF78A966-DFF3-43EC-99CF-FD6A6DF43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E39A-195C-41C3-8415-44BF00315387}"/>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69635" name="Content Placeholder 2">
            <a:extLst>
              <a:ext uri="{FF2B5EF4-FFF2-40B4-BE49-F238E27FC236}">
                <a16:creationId xmlns:a16="http://schemas.microsoft.com/office/drawing/2014/main" id="{1F21AE56-80DB-46D0-B0AB-84DCECF6143F}"/>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60F46BE5-D7EE-4233-ADCB-11B1405ED488}"/>
              </a:ext>
            </a:extLst>
          </p:cNvPr>
          <p:cNvSpPr>
            <a:spLocks noGrp="1"/>
          </p:cNvSpPr>
          <p:nvPr>
            <p:ph type="body" sz="quarter" idx="10"/>
          </p:nvPr>
        </p:nvSpPr>
        <p:spPr/>
        <p:txBody>
          <a:bodyPr/>
          <a:lstStyle/>
          <a:p>
            <a:pPr eaLnBrk="1" hangingPunct="1">
              <a:defRPr/>
            </a:pPr>
            <a:endParaRPr lang="en-US"/>
          </a:p>
        </p:txBody>
      </p:sp>
      <p:sp>
        <p:nvSpPr>
          <p:cNvPr id="69637" name="Slide Number Placeholder 4">
            <a:extLst>
              <a:ext uri="{FF2B5EF4-FFF2-40B4-BE49-F238E27FC236}">
                <a16:creationId xmlns:a16="http://schemas.microsoft.com/office/drawing/2014/main" id="{EC9B9B7C-2F05-4692-A39F-E44A4A77BE9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8DDB550-151D-45EA-89C2-E7D91B0832E7}" type="slidenum">
              <a:rPr lang="en-US" altLang="en-US" smtClean="0">
                <a:solidFill>
                  <a:srgbClr val="666666"/>
                </a:solidFill>
              </a:rPr>
              <a:pPr fontAlgn="base">
                <a:spcBef>
                  <a:spcPct val="0"/>
                </a:spcBef>
                <a:spcAft>
                  <a:spcPct val="0"/>
                </a:spcAft>
              </a:pPr>
              <a:t>33</a:t>
            </a:fld>
            <a:endParaRPr lang="en-US" altLang="en-US">
              <a:solidFill>
                <a:srgbClr val="666666"/>
              </a:solidFill>
            </a:endParaRPr>
          </a:p>
        </p:txBody>
      </p:sp>
      <p:pic>
        <p:nvPicPr>
          <p:cNvPr id="69638" name="Picture 2">
            <a:extLst>
              <a:ext uri="{FF2B5EF4-FFF2-40B4-BE49-F238E27FC236}">
                <a16:creationId xmlns:a16="http://schemas.microsoft.com/office/drawing/2014/main" id="{FDB483C4-EEB9-47D5-8540-ED8748002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DD64-C783-44F7-AF1F-0DF535F7BEA6}"/>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71683" name="Content Placeholder 2">
            <a:extLst>
              <a:ext uri="{FF2B5EF4-FFF2-40B4-BE49-F238E27FC236}">
                <a16:creationId xmlns:a16="http://schemas.microsoft.com/office/drawing/2014/main" id="{F27871B1-9E20-4296-B6CB-57CDFA646C47}"/>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48140442-8DB0-4294-A071-E648F975F499}"/>
              </a:ext>
            </a:extLst>
          </p:cNvPr>
          <p:cNvSpPr>
            <a:spLocks noGrp="1"/>
          </p:cNvSpPr>
          <p:nvPr>
            <p:ph type="body" sz="quarter" idx="10"/>
          </p:nvPr>
        </p:nvSpPr>
        <p:spPr/>
        <p:txBody>
          <a:bodyPr/>
          <a:lstStyle/>
          <a:p>
            <a:pPr eaLnBrk="1" hangingPunct="1">
              <a:defRPr/>
            </a:pPr>
            <a:endParaRPr lang="en-US"/>
          </a:p>
        </p:txBody>
      </p:sp>
      <p:sp>
        <p:nvSpPr>
          <p:cNvPr id="71685" name="Slide Number Placeholder 4">
            <a:extLst>
              <a:ext uri="{FF2B5EF4-FFF2-40B4-BE49-F238E27FC236}">
                <a16:creationId xmlns:a16="http://schemas.microsoft.com/office/drawing/2014/main" id="{2D28D9E6-9A23-46BE-919D-D8D7DE6D29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9EE08809-F693-4836-9EC1-BD0BD8FDEB32}" type="slidenum">
              <a:rPr lang="en-US" altLang="en-US" smtClean="0">
                <a:solidFill>
                  <a:srgbClr val="666666"/>
                </a:solidFill>
              </a:rPr>
              <a:pPr fontAlgn="base">
                <a:spcBef>
                  <a:spcPct val="0"/>
                </a:spcBef>
                <a:spcAft>
                  <a:spcPct val="0"/>
                </a:spcAft>
              </a:pPr>
              <a:t>34</a:t>
            </a:fld>
            <a:endParaRPr lang="en-US" altLang="en-US">
              <a:solidFill>
                <a:srgbClr val="666666"/>
              </a:solidFill>
            </a:endParaRPr>
          </a:p>
        </p:txBody>
      </p:sp>
      <p:pic>
        <p:nvPicPr>
          <p:cNvPr id="71686" name="Picture 2">
            <a:extLst>
              <a:ext uri="{FF2B5EF4-FFF2-40B4-BE49-F238E27FC236}">
                <a16:creationId xmlns:a16="http://schemas.microsoft.com/office/drawing/2014/main" id="{49777E56-E549-4405-9214-7FBF73DEA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C481-E443-4AA7-B4D3-D2C9EA5A4B13}"/>
              </a:ext>
            </a:extLst>
          </p:cNvPr>
          <p:cNvSpPr>
            <a:spLocks noGrp="1"/>
          </p:cNvSpPr>
          <p:nvPr>
            <p:ph type="title"/>
          </p:nvPr>
        </p:nvSpPr>
        <p:spPr>
          <a:xfrm>
            <a:off x="457200" y="228600"/>
            <a:ext cx="8229600" cy="563563"/>
          </a:xfrm>
        </p:spPr>
        <p:txBody>
          <a:bodyPr/>
          <a:lstStyle/>
          <a:p>
            <a:pPr eaLnBrk="1" hangingPunct="1">
              <a:defRPr/>
            </a:pPr>
            <a:endParaRPr lang="en-US"/>
          </a:p>
        </p:txBody>
      </p:sp>
      <p:sp>
        <p:nvSpPr>
          <p:cNvPr id="73731" name="Content Placeholder 2">
            <a:extLst>
              <a:ext uri="{FF2B5EF4-FFF2-40B4-BE49-F238E27FC236}">
                <a16:creationId xmlns:a16="http://schemas.microsoft.com/office/drawing/2014/main" id="{D3BD28AE-B8C6-4BA4-AED7-7E6535BD1B01}"/>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93725" indent="-365125" eaLnBrk="1" hangingPunct="1">
              <a:buFont typeface="Tw Cen MT" panose="020B0602020104020603" pitchFamily="34" charset="0"/>
              <a:buAutoNum type="arabicPeriod"/>
            </a:pPr>
            <a:endParaRPr lang="en-US" altLang="en-US">
              <a:latin typeface="Tw Cen MT" panose="020B0602020104020603" pitchFamily="34" charset="0"/>
              <a:ea typeface="Tw Cen MT" panose="020B0602020104020603" pitchFamily="34" charset="0"/>
              <a:cs typeface="Tw Cen MT" panose="020B0602020104020603" pitchFamily="34" charset="0"/>
            </a:endParaRPr>
          </a:p>
        </p:txBody>
      </p:sp>
      <p:sp>
        <p:nvSpPr>
          <p:cNvPr id="4" name="Text Placeholder 3">
            <a:extLst>
              <a:ext uri="{FF2B5EF4-FFF2-40B4-BE49-F238E27FC236}">
                <a16:creationId xmlns:a16="http://schemas.microsoft.com/office/drawing/2014/main" id="{02091D1B-FDE3-4730-A297-BD471B3302D7}"/>
              </a:ext>
            </a:extLst>
          </p:cNvPr>
          <p:cNvSpPr>
            <a:spLocks noGrp="1"/>
          </p:cNvSpPr>
          <p:nvPr>
            <p:ph type="body" sz="quarter" idx="10"/>
          </p:nvPr>
        </p:nvSpPr>
        <p:spPr/>
        <p:txBody>
          <a:bodyPr/>
          <a:lstStyle/>
          <a:p>
            <a:pPr eaLnBrk="1" hangingPunct="1">
              <a:defRPr/>
            </a:pPr>
            <a:endParaRPr lang="en-US"/>
          </a:p>
        </p:txBody>
      </p:sp>
      <p:sp>
        <p:nvSpPr>
          <p:cNvPr id="73733" name="Slide Number Placeholder 4">
            <a:extLst>
              <a:ext uri="{FF2B5EF4-FFF2-40B4-BE49-F238E27FC236}">
                <a16:creationId xmlns:a16="http://schemas.microsoft.com/office/drawing/2014/main" id="{CB0F3542-3469-477A-88BA-F17089AE89B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8AFE4A41-5C80-4F34-A26C-5A67C5C4785B}" type="slidenum">
              <a:rPr lang="en-US" altLang="en-US" smtClean="0">
                <a:solidFill>
                  <a:srgbClr val="666666"/>
                </a:solidFill>
              </a:rPr>
              <a:pPr fontAlgn="base">
                <a:spcBef>
                  <a:spcPct val="0"/>
                </a:spcBef>
                <a:spcAft>
                  <a:spcPct val="0"/>
                </a:spcAft>
              </a:pPr>
              <a:t>35</a:t>
            </a:fld>
            <a:endParaRPr lang="en-US" altLang="en-US">
              <a:solidFill>
                <a:srgbClr val="666666"/>
              </a:solidFill>
            </a:endParaRPr>
          </a:p>
        </p:txBody>
      </p:sp>
      <p:pic>
        <p:nvPicPr>
          <p:cNvPr id="73734" name="Picture 2">
            <a:extLst>
              <a:ext uri="{FF2B5EF4-FFF2-40B4-BE49-F238E27FC236}">
                <a16:creationId xmlns:a16="http://schemas.microsoft.com/office/drawing/2014/main" id="{7C18B5CC-6F59-449F-9987-B878B16F4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5D7C-6AF5-463A-B41F-68D9432009E4}"/>
              </a:ext>
            </a:extLst>
          </p:cNvPr>
          <p:cNvSpPr>
            <a:spLocks noGrp="1"/>
          </p:cNvSpPr>
          <p:nvPr>
            <p:ph type="title"/>
          </p:nvPr>
        </p:nvSpPr>
        <p:spPr>
          <a:xfrm>
            <a:off x="457200" y="228600"/>
            <a:ext cx="8229600" cy="563563"/>
          </a:xfrm>
        </p:spPr>
        <p:txBody>
          <a:bodyPr rtlCol="0">
            <a:normAutofit fontScale="90000"/>
          </a:bodyPr>
          <a:lstStyle/>
          <a:p>
            <a:pPr eaLnBrk="1" fontAlgn="auto" hangingPunct="1">
              <a:spcAft>
                <a:spcPts val="0"/>
              </a:spcAft>
              <a:defRPr/>
            </a:pPr>
            <a:r>
              <a:rPr lang="en-US"/>
              <a:t>Resources Related to the COVID Response Priority</a:t>
            </a:r>
          </a:p>
        </p:txBody>
      </p:sp>
      <p:sp>
        <p:nvSpPr>
          <p:cNvPr id="3" name="Content Placeholder 2">
            <a:extLst>
              <a:ext uri="{FF2B5EF4-FFF2-40B4-BE49-F238E27FC236}">
                <a16:creationId xmlns:a16="http://schemas.microsoft.com/office/drawing/2014/main" id="{E81C93F4-6E33-4EB3-99F5-FDC549565BAA}"/>
              </a:ext>
            </a:extLst>
          </p:cNvPr>
          <p:cNvSpPr>
            <a:spLocks noGrp="1"/>
          </p:cNvSpPr>
          <p:nvPr>
            <p:ph idx="1"/>
          </p:nvPr>
        </p:nvSpPr>
        <p:spPr>
          <a:xfrm>
            <a:off x="457200" y="1219200"/>
            <a:ext cx="8458200" cy="5029200"/>
          </a:xfrm>
        </p:spPr>
        <p:txBody>
          <a:bodyPr rtlCol="0">
            <a:normAutofit fontScale="25000" lnSpcReduction="20000"/>
          </a:bodyPr>
          <a:lstStyle/>
          <a:p>
            <a:pPr marL="342900" indent="-342900" eaLnBrk="1" hangingPunct="1">
              <a:lnSpc>
                <a:spcPct val="107000"/>
              </a:lnSpc>
              <a:spcBef>
                <a:spcPts val="0"/>
              </a:spcBef>
              <a:spcAft>
                <a:spcPts val="0"/>
              </a:spcAft>
              <a:buFont typeface="Symbol" panose="05050102010706020507" pitchFamily="18" charset="2"/>
              <a:buChar char=""/>
              <a:defRPr/>
            </a:pPr>
            <a:r>
              <a:rPr lang="en-US" sz="8000" dirty="0">
                <a:latin typeface="+mj-lt"/>
                <a:ea typeface="Calibri" panose="020F0502020204030204" pitchFamily="34" charset="0"/>
                <a:cs typeface="Times New Roman" panose="02020603050405020304" pitchFamily="18" charset="0"/>
                <a:hlinkClick r:id="rId3"/>
              </a:rPr>
              <a:t>Reopening Schools Handbooks</a:t>
            </a:r>
            <a:endParaRPr lang="en-US" sz="8000" dirty="0">
              <a:latin typeface="+mj-lt"/>
              <a:ea typeface="Calibri" panose="020F0502020204030204" pitchFamily="34" charset="0"/>
              <a:cs typeface="Times New Roman" panose="02020603050405020304" pitchFamily="18" charset="0"/>
            </a:endParaRPr>
          </a:p>
          <a:p>
            <a:pPr marL="342900" indent="-342900" eaLnBrk="1" hangingPunct="1">
              <a:lnSpc>
                <a:spcPct val="107000"/>
              </a:lnSpc>
              <a:spcBef>
                <a:spcPts val="0"/>
              </a:spcBef>
              <a:spcAft>
                <a:spcPts val="0"/>
              </a:spcAft>
              <a:buFont typeface="Symbol" panose="05050102010706020507" pitchFamily="18" charset="2"/>
              <a:buChar char=""/>
              <a:defRPr/>
            </a:pPr>
            <a:r>
              <a:rPr lang="en-US" sz="8000" dirty="0">
                <a:latin typeface="+mj-lt"/>
                <a:ea typeface="Calibri" panose="020F0502020204030204" pitchFamily="34" charset="0"/>
                <a:cs typeface="Times New Roman" panose="02020603050405020304" pitchFamily="18" charset="0"/>
              </a:rPr>
              <a:t>National Comprehensive C</a:t>
            </a:r>
            <a:r>
              <a:rPr lang="en-US" sz="8000" dirty="0">
                <a:latin typeface="+mj-lt"/>
                <a:ea typeface="Calibri" panose="020F0502020204030204" pitchFamily="34" charset="0"/>
                <a:cs typeface="Times New Roman" panose="02020603050405020304" pitchFamily="18" charset="0"/>
                <a:hlinkClick r:id="rId4"/>
              </a:rPr>
              <a:t>e</a:t>
            </a:r>
            <a:r>
              <a:rPr lang="en-US" sz="8000" dirty="0">
                <a:latin typeface="+mj-lt"/>
                <a:ea typeface="Calibri" panose="020F0502020204030204" pitchFamily="34" charset="0"/>
                <a:cs typeface="Times New Roman" panose="02020603050405020304" pitchFamily="18" charset="0"/>
              </a:rPr>
              <a:t>nter’s</a:t>
            </a:r>
            <a:r>
              <a:rPr lang="en-US" sz="8000" dirty="0">
                <a:latin typeface="+mj-lt"/>
                <a:ea typeface="Calibri" panose="020F0502020204030204" pitchFamily="34" charset="0"/>
                <a:cs typeface="Times New Roman" panose="02020603050405020304" pitchFamily="18" charset="0"/>
                <a:hlinkClick r:id="rId4"/>
              </a:rPr>
              <a:t> Education Stories from the Field</a:t>
            </a:r>
            <a:r>
              <a:rPr lang="en-US" sz="8000" dirty="0">
                <a:latin typeface="+mj-lt"/>
                <a:ea typeface="Calibri" panose="020F0502020204030204" pitchFamily="34" charset="0"/>
                <a:cs typeface="Times New Roman" panose="02020603050405020304" pitchFamily="18" charset="0"/>
              </a:rPr>
              <a:t> and </a:t>
            </a:r>
            <a:r>
              <a:rPr lang="en-US" sz="8000" u="sng" dirty="0">
                <a:solidFill>
                  <a:srgbClr val="0563C1"/>
                </a:solidFill>
                <a:latin typeface="Calibri" panose="020F0502020204030204" pitchFamily="34" charset="0"/>
                <a:ea typeface="Calibri" panose="020F0502020204030204" pitchFamily="34" charset="0"/>
                <a:hlinkClick r:id="rId5"/>
              </a:rPr>
              <a:t>Summer Learning and Enrichment resources</a:t>
            </a:r>
            <a:endParaRPr lang="en-US" sz="8000" dirty="0">
              <a:latin typeface="+mj-lt"/>
            </a:endParaRPr>
          </a:p>
          <a:p>
            <a:pPr marL="342900" indent="-342900" eaLnBrk="1" hangingPunct="1">
              <a:lnSpc>
                <a:spcPct val="107000"/>
              </a:lnSpc>
              <a:spcBef>
                <a:spcPts val="0"/>
              </a:spcBef>
              <a:spcAft>
                <a:spcPts val="0"/>
              </a:spcAft>
              <a:buFont typeface="Symbol" panose="05050102010706020507" pitchFamily="18" charset="2"/>
              <a:buChar char=""/>
              <a:defRPr/>
            </a:pPr>
            <a:r>
              <a:rPr lang="en-US" sz="8000" dirty="0">
                <a:latin typeface="+mj-lt"/>
                <a:ea typeface="Calibri" panose="020F0502020204030204" pitchFamily="34" charset="0"/>
                <a:cs typeface="Times New Roman" panose="02020603050405020304" pitchFamily="18" charset="0"/>
              </a:rPr>
              <a:t>Regional Educational Lab (REL)’s </a:t>
            </a:r>
            <a:r>
              <a:rPr lang="en-US" sz="8000" u="sng" dirty="0">
                <a:solidFill>
                  <a:srgbClr val="0563C1"/>
                </a:solidFill>
                <a:latin typeface="+mj-lt"/>
                <a:ea typeface="Calibri" panose="020F0502020204030204" pitchFamily="34" charset="0"/>
                <a:cs typeface="Times New Roman" panose="02020603050405020304" pitchFamily="18" charset="0"/>
                <a:hlinkClick r:id="rId6"/>
              </a:rPr>
              <a:t>COVID-19: evidence-based resources</a:t>
            </a:r>
            <a:endParaRPr lang="en-US" sz="8000" u="sng" dirty="0">
              <a:solidFill>
                <a:srgbClr val="0563C1"/>
              </a:solidFill>
              <a:latin typeface="+mj-lt"/>
              <a:ea typeface="Calibri" panose="020F0502020204030204" pitchFamily="34" charset="0"/>
              <a:cs typeface="Times New Roman" panose="02020603050405020304" pitchFamily="18" charset="0"/>
            </a:endParaRPr>
          </a:p>
          <a:p>
            <a:pPr marL="342900" indent="-342900" eaLnBrk="1" hangingPunct="1">
              <a:lnSpc>
                <a:spcPct val="107000"/>
              </a:lnSpc>
              <a:spcBef>
                <a:spcPts val="0"/>
              </a:spcBef>
              <a:spcAft>
                <a:spcPts val="0"/>
              </a:spcAft>
              <a:buFont typeface="Symbol" panose="05050102010706020507" pitchFamily="18" charset="2"/>
              <a:buChar char=""/>
              <a:defRPr/>
            </a:pPr>
            <a:r>
              <a:rPr lang="en-US" sz="8000" dirty="0">
                <a:latin typeface="+mj-lt"/>
                <a:ea typeface="Calibri" panose="020F0502020204030204" pitchFamily="34" charset="0"/>
                <a:cs typeface="Times New Roman" panose="02020603050405020304" pitchFamily="18" charset="0"/>
              </a:rPr>
              <a:t>Identify Learning Needs: </a:t>
            </a:r>
            <a:r>
              <a:rPr lang="en-US" sz="8000" u="sng" dirty="0">
                <a:solidFill>
                  <a:srgbClr val="0563C1"/>
                </a:solidFill>
                <a:latin typeface="+mj-lt"/>
                <a:ea typeface="Calibri" panose="020F0502020204030204" pitchFamily="34" charset="0"/>
                <a:cs typeface="Times New Roman" panose="02020603050405020304" pitchFamily="18" charset="0"/>
                <a:hlinkClick r:id="rId7"/>
              </a:rPr>
              <a:t>Response to Intervention Practice Guide</a:t>
            </a:r>
            <a:r>
              <a:rPr lang="en-US" sz="8000" dirty="0">
                <a:latin typeface="+mj-lt"/>
                <a:ea typeface="Calibri" panose="020F0502020204030204" pitchFamily="34" charset="0"/>
                <a:cs typeface="Times New Roman" panose="02020603050405020304" pitchFamily="18" charset="0"/>
              </a:rPr>
              <a:t>; </a:t>
            </a:r>
            <a:r>
              <a:rPr lang="en-US" sz="8000" u="sng" dirty="0">
                <a:solidFill>
                  <a:srgbClr val="0563C1"/>
                </a:solidFill>
                <a:latin typeface="+mj-lt"/>
                <a:ea typeface="Calibri" panose="020F0502020204030204" pitchFamily="34" charset="0"/>
                <a:cs typeface="Times New Roman" panose="02020603050405020304" pitchFamily="18" charset="0"/>
                <a:hlinkClick r:id="rId8"/>
              </a:rPr>
              <a:t>REL Early Warning Systems publications</a:t>
            </a:r>
            <a:endParaRPr lang="en-US" sz="8000" u="sng" dirty="0">
              <a:solidFill>
                <a:srgbClr val="0563C1"/>
              </a:solidFill>
              <a:latin typeface="+mj-lt"/>
              <a:ea typeface="Calibri" panose="020F0502020204030204" pitchFamily="34" charset="0"/>
              <a:cs typeface="Times New Roman" panose="02020603050405020304" pitchFamily="18" charset="0"/>
            </a:endParaRPr>
          </a:p>
          <a:p>
            <a:pPr marL="342900" indent="-342900" eaLnBrk="1" hangingPunct="1">
              <a:lnSpc>
                <a:spcPct val="107000"/>
              </a:lnSpc>
              <a:spcBef>
                <a:spcPts val="0"/>
              </a:spcBef>
              <a:spcAft>
                <a:spcPts val="0"/>
              </a:spcAft>
              <a:buFont typeface="Symbol" panose="05050102010706020507" pitchFamily="18" charset="2"/>
              <a:buChar char=""/>
              <a:defRPr/>
            </a:pPr>
            <a:r>
              <a:rPr lang="en-US" sz="8000" dirty="0">
                <a:latin typeface="+mj-lt"/>
                <a:ea typeface="Calibri" panose="020F0502020204030204" pitchFamily="34" charset="0"/>
                <a:cs typeface="Times New Roman" panose="02020603050405020304" pitchFamily="18" charset="0"/>
              </a:rPr>
              <a:t>Learning Recovery and Personalized Learning: Comprehensive Center Network’s </a:t>
            </a:r>
            <a:r>
              <a:rPr lang="en-US" sz="8000" u="sng" dirty="0">
                <a:solidFill>
                  <a:srgbClr val="0563C1"/>
                </a:solidFill>
                <a:latin typeface="+mj-lt"/>
                <a:ea typeface="Calibri" panose="020F0502020204030204" pitchFamily="34" charset="0"/>
                <a:cs typeface="Times New Roman" panose="02020603050405020304" pitchFamily="18" charset="0"/>
                <a:hlinkClick r:id="rId9"/>
              </a:rPr>
              <a:t>Succeeding During the Pandemic</a:t>
            </a:r>
            <a:r>
              <a:rPr lang="en-US" sz="8000" u="sng" dirty="0">
                <a:solidFill>
                  <a:srgbClr val="0563C1"/>
                </a:solidFill>
                <a:latin typeface="+mj-lt"/>
                <a:ea typeface="Calibri" panose="020F0502020204030204" pitchFamily="34" charset="0"/>
                <a:cs typeface="Times New Roman" panose="02020603050405020304" pitchFamily="18" charset="0"/>
              </a:rPr>
              <a:t> and </a:t>
            </a:r>
            <a:r>
              <a:rPr lang="en-US" sz="8000" u="sng" dirty="0">
                <a:solidFill>
                  <a:srgbClr val="0563C1"/>
                </a:solidFill>
                <a:latin typeface="+mj-lt"/>
                <a:ea typeface="Calibri" panose="020F0502020204030204" pitchFamily="34" charset="0"/>
                <a:cs typeface="Times New Roman" panose="02020603050405020304" pitchFamily="18" charset="0"/>
                <a:hlinkClick r:id="rId10"/>
              </a:rPr>
              <a:t>Tutoring Programs</a:t>
            </a:r>
            <a:r>
              <a:rPr lang="en-US" sz="8000" u="sng" dirty="0">
                <a:solidFill>
                  <a:srgbClr val="0563C1"/>
                </a:solidFill>
                <a:latin typeface="+mj-lt"/>
                <a:ea typeface="Calibri" panose="020F0502020204030204" pitchFamily="34" charset="0"/>
                <a:cs typeface="Times New Roman" panose="02020603050405020304" pitchFamily="18" charset="0"/>
              </a:rPr>
              <a:t> </a:t>
            </a:r>
            <a:r>
              <a:rPr lang="en-US" sz="8000" dirty="0">
                <a:latin typeface="+mj-lt"/>
                <a:ea typeface="Calibri" panose="020F0502020204030204" pitchFamily="34" charset="0"/>
                <a:cs typeface="Times New Roman" panose="02020603050405020304" pitchFamily="18" charset="0"/>
              </a:rPr>
              <a:t>and </a:t>
            </a:r>
            <a:r>
              <a:rPr lang="en-US" sz="8000" dirty="0">
                <a:latin typeface="+mj-lt"/>
                <a:ea typeface="Calibri" panose="020F0502020204030204" pitchFamily="34" charset="0"/>
                <a:cs typeface="Times New Roman" panose="02020603050405020304" pitchFamily="18" charset="0"/>
                <a:hlinkClick r:id="rId11"/>
              </a:rPr>
              <a:t>Academies for Learning resources</a:t>
            </a:r>
            <a:r>
              <a:rPr lang="en-US" sz="8000" u="sng" dirty="0">
                <a:solidFill>
                  <a:srgbClr val="0563C1"/>
                </a:solidFill>
                <a:latin typeface="+mj-lt"/>
                <a:ea typeface="Calibri" panose="020F0502020204030204" pitchFamily="34" charset="0"/>
                <a:cs typeface="Times New Roman" panose="02020603050405020304" pitchFamily="18" charset="0"/>
              </a:rPr>
              <a:t>; </a:t>
            </a:r>
            <a:r>
              <a:rPr lang="en-US" sz="8000" u="sng" dirty="0">
                <a:solidFill>
                  <a:srgbClr val="0563C1"/>
                </a:solidFill>
                <a:latin typeface="+mj-lt"/>
                <a:ea typeface="Calibri" panose="020F0502020204030204" pitchFamily="34" charset="0"/>
                <a:cs typeface="Times New Roman" panose="02020603050405020304" pitchFamily="18" charset="0"/>
                <a:hlinkClick r:id="rId12"/>
              </a:rPr>
              <a:t>Federal Universal Design for  Learning Centers</a:t>
            </a:r>
            <a:r>
              <a:rPr lang="en-US" sz="8000" u="sng" dirty="0">
                <a:solidFill>
                  <a:srgbClr val="0563C1"/>
                </a:solidFill>
                <a:latin typeface="+mj-lt"/>
                <a:ea typeface="Calibri" panose="020F0502020204030204" pitchFamily="34" charset="0"/>
                <a:cs typeface="Times New Roman" panose="02020603050405020304" pitchFamily="18" charset="0"/>
              </a:rPr>
              <a:t>; </a:t>
            </a:r>
            <a:r>
              <a:rPr lang="en-US" sz="8000" u="sng" dirty="0">
                <a:solidFill>
                  <a:srgbClr val="0563C1"/>
                </a:solidFill>
                <a:latin typeface="+mj-lt"/>
                <a:ea typeface="Calibri" panose="020F0502020204030204" pitchFamily="34" charset="0"/>
                <a:cs typeface="Times New Roman" panose="02020603050405020304" pitchFamily="18" charset="0"/>
                <a:hlinkClick r:id="rId13"/>
              </a:rPr>
              <a:t>Out of School Time Practice Guide</a:t>
            </a:r>
            <a:endParaRPr lang="en-US" sz="8000" u="sng" dirty="0">
              <a:solidFill>
                <a:srgbClr val="0563C1"/>
              </a:solidFill>
              <a:latin typeface="+mj-lt"/>
              <a:ea typeface="Calibri" panose="020F0502020204030204" pitchFamily="34" charset="0"/>
              <a:cs typeface="Times New Roman" panose="02020603050405020304" pitchFamily="18" charset="0"/>
            </a:endParaRPr>
          </a:p>
          <a:p>
            <a:pPr marL="342900" indent="-342900" eaLnBrk="1" hangingPunct="1">
              <a:lnSpc>
                <a:spcPct val="107000"/>
              </a:lnSpc>
              <a:spcBef>
                <a:spcPts val="0"/>
              </a:spcBef>
              <a:spcAft>
                <a:spcPts val="800"/>
              </a:spcAft>
              <a:buFont typeface="Symbol" panose="05050102010706020507" pitchFamily="18" charset="2"/>
              <a:buChar char=""/>
              <a:defRPr/>
            </a:pPr>
            <a:r>
              <a:rPr lang="en-US" sz="8000" dirty="0">
                <a:latin typeface="+mj-lt"/>
                <a:ea typeface="Calibri" panose="020F0502020204030204" pitchFamily="34" charset="0"/>
                <a:cs typeface="Times New Roman" panose="02020603050405020304" pitchFamily="18" charset="0"/>
                <a:hlinkClick r:id="rId14"/>
              </a:rPr>
              <a:t>CONNECTING SOLUTIONS: Technology Interventions in Economically Disadvantaged Communities</a:t>
            </a:r>
            <a:endParaRPr lang="en-US" sz="8000" dirty="0">
              <a:latin typeface="+mj-lt"/>
              <a:ea typeface="Calibri" panose="020F0502020204030204" pitchFamily="34" charset="0"/>
              <a:cs typeface="Times New Roman" panose="02020603050405020304" pitchFamily="18" charset="0"/>
            </a:endParaRPr>
          </a:p>
          <a:p>
            <a:pPr marL="342900" indent="-342900" eaLnBrk="1" hangingPunct="1">
              <a:lnSpc>
                <a:spcPct val="107000"/>
              </a:lnSpc>
              <a:spcBef>
                <a:spcPts val="0"/>
              </a:spcBef>
              <a:spcAft>
                <a:spcPts val="800"/>
              </a:spcAft>
              <a:buFont typeface="Symbol" panose="05050102010706020507" pitchFamily="18" charset="2"/>
              <a:buChar char=""/>
              <a:defRPr/>
            </a:pPr>
            <a:r>
              <a:rPr lang="en-US" sz="8000" dirty="0">
                <a:latin typeface="+mj-lt"/>
                <a:ea typeface="Calibri" panose="020F0502020204030204" pitchFamily="34" charset="0"/>
                <a:cs typeface="Times New Roman" panose="02020603050405020304" pitchFamily="18" charset="0"/>
              </a:rPr>
              <a:t>Social and Emotional Learning: Comprehensive Center Network’s </a:t>
            </a:r>
            <a:r>
              <a:rPr lang="en-US" sz="8000" u="sng" dirty="0">
                <a:solidFill>
                  <a:srgbClr val="0563C1"/>
                </a:solidFill>
                <a:latin typeface="+mj-lt"/>
                <a:ea typeface="Calibri" panose="020F0502020204030204" pitchFamily="34" charset="0"/>
                <a:cs typeface="Times New Roman" panose="02020603050405020304" pitchFamily="18" charset="0"/>
                <a:hlinkClick r:id="rId15"/>
              </a:rPr>
              <a:t>Resources</a:t>
            </a:r>
            <a:r>
              <a:rPr lang="en-US" sz="8000" dirty="0">
                <a:latin typeface="+mj-lt"/>
                <a:ea typeface="Calibri" panose="020F0502020204030204" pitchFamily="34" charset="0"/>
                <a:cs typeface="Times New Roman" panose="02020603050405020304" pitchFamily="18" charset="0"/>
              </a:rPr>
              <a:t>; </a:t>
            </a:r>
            <a:r>
              <a:rPr lang="en-US" sz="8000" dirty="0">
                <a:latin typeface="+mj-lt"/>
                <a:ea typeface="Calibri" panose="020F0502020204030204" pitchFamily="34" charset="0"/>
                <a:cs typeface="Times New Roman" panose="02020603050405020304" pitchFamily="18" charset="0"/>
                <a:hlinkClick r:id="rId16"/>
              </a:rPr>
              <a:t>Compendium</a:t>
            </a:r>
            <a:endParaRPr lang="en-US" sz="8000" dirty="0">
              <a:latin typeface="+mj-lt"/>
              <a:ea typeface="Calibri" panose="020F0502020204030204" pitchFamily="34" charset="0"/>
              <a:cs typeface="Times New Roman" panose="02020603050405020304" pitchFamily="18" charset="0"/>
            </a:endParaRPr>
          </a:p>
          <a:p>
            <a:pPr marL="342900" indent="-342900" eaLnBrk="1" hangingPunct="1">
              <a:lnSpc>
                <a:spcPct val="107000"/>
              </a:lnSpc>
              <a:spcBef>
                <a:spcPts val="0"/>
              </a:spcBef>
              <a:spcAft>
                <a:spcPts val="800"/>
              </a:spcAft>
              <a:buFont typeface="Symbol" panose="05050102010706020507" pitchFamily="18" charset="2"/>
              <a:buChar char=""/>
              <a:defRPr/>
            </a:pPr>
            <a:r>
              <a:rPr lang="en-US" sz="8000" dirty="0">
                <a:latin typeface="+mj-lt"/>
                <a:ea typeface="Calibri" panose="020F0502020204030204" pitchFamily="34" charset="0"/>
                <a:cs typeface="Times New Roman" panose="02020603050405020304" pitchFamily="18" charset="0"/>
              </a:rPr>
              <a:t>National Center on Safe Supportive Learning Environment’s </a:t>
            </a:r>
            <a:r>
              <a:rPr lang="en-US" sz="8000" u="sng" dirty="0">
                <a:solidFill>
                  <a:srgbClr val="0563C1"/>
                </a:solidFill>
                <a:latin typeface="+mj-lt"/>
                <a:ea typeface="Calibri" panose="020F0502020204030204" pitchFamily="34" charset="0"/>
                <a:cs typeface="Times New Roman" panose="02020603050405020304" pitchFamily="18" charset="0"/>
                <a:hlinkClick r:id="rId17"/>
              </a:rPr>
              <a:t>COVID resources</a:t>
            </a:r>
            <a:r>
              <a:rPr lang="en-US" sz="8000" u="sng" dirty="0">
                <a:solidFill>
                  <a:srgbClr val="0563C1"/>
                </a:solidFill>
                <a:latin typeface="+mj-lt"/>
                <a:ea typeface="Calibri" panose="020F0502020204030204" pitchFamily="34" charset="0"/>
                <a:cs typeface="Times New Roman" panose="02020603050405020304" pitchFamily="18" charset="0"/>
              </a:rPr>
              <a:t>; </a:t>
            </a:r>
            <a:r>
              <a:rPr lang="en-US" sz="8000" dirty="0">
                <a:latin typeface="+mj-lt"/>
                <a:hlinkClick r:id="rId18"/>
              </a:rPr>
              <a:t>Center to Improve Social and Emotional Learning and School Safety</a:t>
            </a:r>
            <a:endParaRPr lang="en-US" sz="8000" dirty="0">
              <a:latin typeface="+mj-lt"/>
            </a:endParaRPr>
          </a:p>
          <a:p>
            <a:pPr marL="342900" indent="-342900" eaLnBrk="1" hangingPunct="1">
              <a:lnSpc>
                <a:spcPct val="107000"/>
              </a:lnSpc>
              <a:spcBef>
                <a:spcPts val="0"/>
              </a:spcBef>
              <a:spcAft>
                <a:spcPts val="800"/>
              </a:spcAft>
              <a:buFont typeface="Symbol" panose="05050102010706020507" pitchFamily="18" charset="2"/>
              <a:buChar char=""/>
              <a:defRPr/>
            </a:pPr>
            <a:r>
              <a:rPr lang="en-US" sz="8000" dirty="0">
                <a:latin typeface="+mj-lt"/>
                <a:hlinkClick r:id="rId19"/>
              </a:rPr>
              <a:t>Student Engagement and Attendance</a:t>
            </a:r>
            <a:endParaRPr lang="en-US" sz="8000" dirty="0">
              <a:latin typeface="+mj-lt"/>
            </a:endParaRPr>
          </a:p>
          <a:p>
            <a:pPr marL="342900" indent="-342900" eaLnBrk="1" hangingPunct="1">
              <a:lnSpc>
                <a:spcPct val="107000"/>
              </a:lnSpc>
              <a:spcBef>
                <a:spcPts val="0"/>
              </a:spcBef>
              <a:spcAft>
                <a:spcPts val="800"/>
              </a:spcAft>
              <a:buFont typeface="Symbol" panose="05050102010706020507" pitchFamily="18" charset="2"/>
              <a:buChar char=""/>
              <a:defRPr/>
            </a:pPr>
            <a:endParaRPr lang="en-US" sz="2800" dirty="0">
              <a:latin typeface="+mj-lt"/>
            </a:endParaRPr>
          </a:p>
          <a:p>
            <a:pPr marL="342900" indent="-342900" eaLnBrk="1" hangingPunct="1">
              <a:lnSpc>
                <a:spcPct val="107000"/>
              </a:lnSpc>
              <a:spcBef>
                <a:spcPts val="0"/>
              </a:spcBef>
              <a:spcAft>
                <a:spcPts val="800"/>
              </a:spcAft>
              <a:buFont typeface="Symbol" panose="05050102010706020507" pitchFamily="18" charset="2"/>
              <a:buChar char=""/>
              <a:defRPr/>
            </a:pPr>
            <a:endParaRPr lang="en-US" sz="2800" dirty="0">
              <a:latin typeface="+mj-lt"/>
            </a:endParaRPr>
          </a:p>
          <a:p>
            <a:pPr marL="0" indent="0" eaLnBrk="1" hangingPunct="1">
              <a:lnSpc>
                <a:spcPct val="107000"/>
              </a:lnSpc>
              <a:spcBef>
                <a:spcPts val="0"/>
              </a:spcBef>
              <a:spcAft>
                <a:spcPts val="800"/>
              </a:spcAft>
              <a:buFont typeface="+mj-lt"/>
              <a:buNone/>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685800" indent="-457200" eaLnBrk="1" fontAlgn="auto" hangingPunct="1">
              <a:spcAft>
                <a:spcPts val="0"/>
              </a:spcAft>
              <a:buFont typeface="Arial" panose="020B0604020202020204" pitchFamily="34" charset="0"/>
              <a:buChar char="•"/>
              <a:defRPr/>
            </a:pPr>
            <a:endParaRPr lang="en-US" sz="3200" dirty="0"/>
          </a:p>
        </p:txBody>
      </p:sp>
      <p:sp>
        <p:nvSpPr>
          <p:cNvPr id="75780" name="Slide Number Placeholder 4">
            <a:extLst>
              <a:ext uri="{FF2B5EF4-FFF2-40B4-BE49-F238E27FC236}">
                <a16:creationId xmlns:a16="http://schemas.microsoft.com/office/drawing/2014/main" id="{A75D567F-5EAC-4E6F-815D-787374F8E85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3D700B1-ADCB-49CC-AADB-D3C9ADF18CA0}" type="slidenum">
              <a:rPr lang="en-US" altLang="en-US" smtClean="0">
                <a:solidFill>
                  <a:srgbClr val="666666"/>
                </a:solidFill>
              </a:rPr>
              <a:pPr fontAlgn="base">
                <a:spcBef>
                  <a:spcPct val="0"/>
                </a:spcBef>
                <a:spcAft>
                  <a:spcPct val="0"/>
                </a:spcAft>
              </a:pPr>
              <a:t>36</a:t>
            </a:fld>
            <a:endParaRPr lang="en-US" altLang="en-US">
              <a:solidFill>
                <a:srgbClr val="666666"/>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30F8-C7EF-44ED-B37F-348328ABF329}"/>
              </a:ext>
            </a:extLst>
          </p:cNvPr>
          <p:cNvSpPr>
            <a:spLocks noGrp="1"/>
          </p:cNvSpPr>
          <p:nvPr>
            <p:ph type="title"/>
          </p:nvPr>
        </p:nvSpPr>
        <p:spPr>
          <a:xfrm>
            <a:off x="457200" y="228600"/>
            <a:ext cx="8229600" cy="563563"/>
          </a:xfrm>
        </p:spPr>
        <p:txBody>
          <a:bodyPr rtlCol="0">
            <a:normAutofit fontScale="90000"/>
          </a:bodyPr>
          <a:lstStyle/>
          <a:p>
            <a:pPr eaLnBrk="1" fontAlgn="auto" hangingPunct="1">
              <a:spcAft>
                <a:spcPts val="0"/>
              </a:spcAft>
              <a:defRPr/>
            </a:pPr>
            <a:r>
              <a:rPr lang="en-US"/>
              <a:t>Resources Related to the EQUITY Priority</a:t>
            </a:r>
          </a:p>
        </p:txBody>
      </p:sp>
      <p:sp>
        <p:nvSpPr>
          <p:cNvPr id="3" name="Content Placeholder 2">
            <a:extLst>
              <a:ext uri="{FF2B5EF4-FFF2-40B4-BE49-F238E27FC236}">
                <a16:creationId xmlns:a16="http://schemas.microsoft.com/office/drawing/2014/main" id="{0E4E2B84-5D43-4A75-8280-18094C197851}"/>
              </a:ext>
            </a:extLst>
          </p:cNvPr>
          <p:cNvSpPr>
            <a:spLocks noGrp="1"/>
          </p:cNvSpPr>
          <p:nvPr>
            <p:ph idx="1"/>
          </p:nvPr>
        </p:nvSpPr>
        <p:spPr>
          <a:xfrm>
            <a:off x="457200" y="1447800"/>
            <a:ext cx="8458200" cy="4800600"/>
          </a:xfrm>
        </p:spPr>
        <p:txBody>
          <a:bodyPr lIns="91440" tIns="45720" rIns="91440" bIns="45720" rtlCol="0" anchor="t">
            <a:normAutofit fontScale="85000" lnSpcReduction="20000"/>
          </a:bodyPr>
          <a:lstStyle/>
          <a:p>
            <a:pPr marL="342900" indent="-342900" eaLnBrk="1" hangingPunct="1">
              <a:lnSpc>
                <a:spcPct val="107000"/>
              </a:lnSpc>
              <a:spcBef>
                <a:spcPts val="0"/>
              </a:spcBef>
              <a:spcAft>
                <a:spcPts val="0"/>
              </a:spcAft>
              <a:buFont typeface="Symbol" panose="05050102010706020507" pitchFamily="18" charset="2"/>
              <a:buChar char=""/>
              <a:defRPr/>
            </a:pPr>
            <a:r>
              <a:rPr lang="en-US" sz="3200" dirty="0">
                <a:latin typeface="+mj-lt"/>
                <a:ea typeface="Calibri" panose="020F0502020204030204" pitchFamily="34" charset="0"/>
                <a:cs typeface="Times New Roman" panose="02020603050405020304" pitchFamily="18" charset="0"/>
              </a:rPr>
              <a:t>Comprehensive Center Network’s (CC Network): </a:t>
            </a:r>
            <a:r>
              <a:rPr lang="en-US" sz="3200" u="sng" dirty="0">
                <a:solidFill>
                  <a:srgbClr val="0563C1"/>
                </a:solidFill>
                <a:latin typeface="+mj-lt"/>
                <a:ea typeface="Calibri" panose="020F0502020204030204" pitchFamily="34" charset="0"/>
                <a:cs typeface="Times New Roman" panose="02020603050405020304" pitchFamily="18" charset="0"/>
                <a:hlinkClick r:id="rId3"/>
              </a:rPr>
              <a:t>Equity Policy Briefs and Practice Guides</a:t>
            </a:r>
            <a:endParaRPr lang="en-US" sz="3200" dirty="0">
              <a:latin typeface="+mj-lt"/>
              <a:ea typeface="Calibri" panose="020F0502020204030204" pitchFamily="34" charset="0"/>
              <a:cs typeface="Times New Roman" panose="02020603050405020304" pitchFamily="18" charset="0"/>
            </a:endParaRPr>
          </a:p>
          <a:p>
            <a:pPr marL="342900" indent="-342900" eaLnBrk="1" hangingPunct="1">
              <a:lnSpc>
                <a:spcPct val="107000"/>
              </a:lnSpc>
              <a:spcBef>
                <a:spcPts val="0"/>
              </a:spcBef>
              <a:spcAft>
                <a:spcPts val="0"/>
              </a:spcAft>
              <a:buFont typeface="Symbol" panose="05050102010706020507" pitchFamily="18" charset="2"/>
              <a:buChar char=""/>
              <a:defRPr/>
            </a:pPr>
            <a:r>
              <a:rPr lang="en-US" sz="3200" dirty="0">
                <a:latin typeface="+mj-lt"/>
                <a:ea typeface="Calibri" panose="020F0502020204030204" pitchFamily="34" charset="0"/>
                <a:cs typeface="Times New Roman" panose="02020603050405020304" pitchFamily="18" charset="0"/>
              </a:rPr>
              <a:t>Regional Education Lab (REL) publications: </a:t>
            </a:r>
            <a:r>
              <a:rPr lang="en-US" sz="3200" u="sng" dirty="0">
                <a:solidFill>
                  <a:srgbClr val="0563C1"/>
                </a:solidFill>
                <a:latin typeface="+mj-lt"/>
                <a:ea typeface="Calibri" panose="020F0502020204030204" pitchFamily="34" charset="0"/>
                <a:cs typeface="Times New Roman" panose="02020603050405020304" pitchFamily="18" charset="0"/>
                <a:hlinkClick r:id="rId4"/>
              </a:rPr>
              <a:t>Beating the Odds</a:t>
            </a:r>
            <a:r>
              <a:rPr lang="en-US" sz="3200" dirty="0">
                <a:latin typeface="+mj-lt"/>
                <a:ea typeface="Calibri" panose="020F0502020204030204" pitchFamily="34" charset="0"/>
                <a:cs typeface="Times New Roman" panose="02020603050405020304" pitchFamily="18" charset="0"/>
              </a:rPr>
              <a:t>; </a:t>
            </a:r>
            <a:r>
              <a:rPr lang="en-US" sz="3200" u="sng" dirty="0">
                <a:solidFill>
                  <a:srgbClr val="0563C1"/>
                </a:solidFill>
                <a:latin typeface="+mj-lt"/>
                <a:ea typeface="Calibri" panose="020F0502020204030204" pitchFamily="34" charset="0"/>
                <a:cs typeface="Times New Roman" panose="02020603050405020304" pitchFamily="18" charset="0"/>
                <a:hlinkClick r:id="rId5"/>
              </a:rPr>
              <a:t>Culturally Responsive Practices to Close the Achievement Gap</a:t>
            </a:r>
            <a:r>
              <a:rPr lang="en-US" sz="3200" dirty="0">
                <a:latin typeface="+mj-lt"/>
                <a:ea typeface="Calibri" panose="020F0502020204030204" pitchFamily="34" charset="0"/>
                <a:cs typeface="Times New Roman" panose="02020603050405020304" pitchFamily="18" charset="0"/>
              </a:rPr>
              <a:t>; and </a:t>
            </a:r>
            <a:r>
              <a:rPr lang="en-US" sz="3200" u="sng" dirty="0">
                <a:solidFill>
                  <a:srgbClr val="0563C1"/>
                </a:solidFill>
                <a:latin typeface="+mj-lt"/>
                <a:ea typeface="Calibri" panose="020F0502020204030204" pitchFamily="34" charset="0"/>
                <a:cs typeface="Times New Roman" panose="02020603050405020304" pitchFamily="18" charset="0"/>
                <a:hlinkClick r:id="rId6"/>
              </a:rPr>
              <a:t>Preventing Summer Learning Loss</a:t>
            </a:r>
            <a:r>
              <a:rPr lang="en-US" sz="3200" dirty="0">
                <a:latin typeface="+mj-lt"/>
                <a:ea typeface="Calibri" panose="020F0502020204030204" pitchFamily="34" charset="0"/>
                <a:cs typeface="Times New Roman" panose="02020603050405020304" pitchFamily="18" charset="0"/>
              </a:rPr>
              <a:t> </a:t>
            </a:r>
          </a:p>
          <a:p>
            <a:pPr marL="342900" indent="-342900" eaLnBrk="1" hangingPunct="1">
              <a:lnSpc>
                <a:spcPct val="107000"/>
              </a:lnSpc>
              <a:spcBef>
                <a:spcPts val="0"/>
              </a:spcBef>
              <a:spcAft>
                <a:spcPts val="0"/>
              </a:spcAft>
              <a:buFont typeface="Symbol" panose="05050102010706020507" pitchFamily="18" charset="2"/>
              <a:buChar char=""/>
              <a:defRPr/>
            </a:pPr>
            <a:r>
              <a:rPr lang="en-US" sz="3200" dirty="0">
                <a:latin typeface="+mj-lt"/>
                <a:ea typeface="Calibri" panose="020F0502020204030204" pitchFamily="34" charset="0"/>
                <a:cs typeface="Times New Roman" panose="02020603050405020304" pitchFamily="18" charset="0"/>
              </a:rPr>
              <a:t>Center for Education Equity’s </a:t>
            </a:r>
            <a:r>
              <a:rPr lang="en-US" sz="3200" u="sng" dirty="0">
                <a:solidFill>
                  <a:srgbClr val="0563C1"/>
                </a:solidFill>
                <a:latin typeface="+mj-lt"/>
                <a:ea typeface="Calibri" panose="020F0502020204030204" pitchFamily="34" charset="0"/>
                <a:cs typeface="Times New Roman" panose="02020603050405020304" pitchFamily="18" charset="0"/>
                <a:hlinkClick r:id="rId7"/>
              </a:rPr>
              <a:t>State Leading for Equity</a:t>
            </a:r>
            <a:endParaRPr lang="en-US" sz="3200" dirty="0">
              <a:latin typeface="+mj-lt"/>
              <a:ea typeface="Calibri" panose="020F0502020204030204" pitchFamily="34" charset="0"/>
              <a:cs typeface="Times New Roman" panose="02020603050405020304" pitchFamily="18" charset="0"/>
            </a:endParaRPr>
          </a:p>
          <a:p>
            <a:pPr marL="342900" indent="-342900" eaLnBrk="1" hangingPunct="1">
              <a:lnSpc>
                <a:spcPct val="107000"/>
              </a:lnSpc>
              <a:spcBef>
                <a:spcPts val="0"/>
              </a:spcBef>
              <a:spcAft>
                <a:spcPts val="800"/>
              </a:spcAft>
              <a:buFont typeface="Symbol" panose="05050102010706020507" pitchFamily="18" charset="2"/>
              <a:buChar char=""/>
              <a:defRPr/>
            </a:pPr>
            <a:r>
              <a:rPr lang="en-US" sz="3200" dirty="0">
                <a:latin typeface="+mj-lt"/>
                <a:ea typeface="Calibri" panose="020F0502020204030204" pitchFamily="34" charset="0"/>
                <a:cs typeface="Times New Roman"/>
              </a:rPr>
              <a:t>Mid-Atlantic Equity Consortium’s </a:t>
            </a:r>
            <a:r>
              <a:rPr lang="en-US" sz="3200" u="sng" dirty="0">
                <a:solidFill>
                  <a:srgbClr val="0563C1"/>
                </a:solidFill>
                <a:latin typeface="+mj-lt"/>
                <a:ea typeface="Calibri" panose="020F0502020204030204" pitchFamily="34" charset="0"/>
                <a:cs typeface="Times New Roman"/>
                <a:hlinkClick r:id="rId8"/>
              </a:rPr>
              <a:t>Time Act: How School Superintendents Keep Equity at the Center of Their Leadership</a:t>
            </a:r>
            <a:endParaRPr lang="en-US" sz="3200" dirty="0">
              <a:latin typeface="+mj-lt"/>
              <a:ea typeface="Calibri" panose="020F0502020204030204" pitchFamily="34" charset="0"/>
              <a:cs typeface="Times New Roman"/>
            </a:endParaRPr>
          </a:p>
          <a:p>
            <a:pPr marL="342900" indent="-342900" eaLnBrk="1" hangingPunct="1">
              <a:lnSpc>
                <a:spcPct val="107000"/>
              </a:lnSpc>
              <a:spcBef>
                <a:spcPts val="0"/>
              </a:spcBef>
              <a:spcAft>
                <a:spcPts val="800"/>
              </a:spcAft>
              <a:buFont typeface="Symbol" panose="05050102010706020507" pitchFamily="18" charset="2"/>
              <a:buChar char=""/>
              <a:defRPr/>
            </a:pPr>
            <a:r>
              <a:rPr lang="en-US" sz="3200" u="sng" dirty="0">
                <a:solidFill>
                  <a:srgbClr val="0563C1"/>
                </a:solidFill>
                <a:cs typeface="Times New Roman"/>
                <a:hlinkClick r:id="rId9"/>
              </a:rPr>
              <a:t>Great Lakes Equity Center</a:t>
            </a:r>
            <a:endParaRPr lang="en-US" sz="3200" u="sng" dirty="0">
              <a:solidFill>
                <a:srgbClr val="0563C1"/>
              </a:solidFill>
              <a:cs typeface="Times New Roman"/>
            </a:endParaRPr>
          </a:p>
          <a:p>
            <a:pPr marL="342900" indent="-342900" eaLnBrk="1" hangingPunct="1">
              <a:lnSpc>
                <a:spcPct val="107000"/>
              </a:lnSpc>
              <a:spcBef>
                <a:spcPts val="0"/>
              </a:spcBef>
              <a:spcAft>
                <a:spcPts val="800"/>
              </a:spcAft>
              <a:buFont typeface="Symbol" panose="05050102010706020507" pitchFamily="18" charset="2"/>
              <a:buChar char=""/>
              <a:defRPr/>
            </a:pPr>
            <a:r>
              <a:rPr lang="en-US" sz="3200" u="sng" dirty="0">
                <a:solidFill>
                  <a:srgbClr val="0563C1"/>
                </a:solidFill>
                <a:cs typeface="Times New Roman"/>
                <a:hlinkClick r:id="rId10"/>
              </a:rPr>
              <a:t>Equity in SEL</a:t>
            </a:r>
            <a:endParaRPr lang="en-US" sz="3200" u="sng" dirty="0">
              <a:solidFill>
                <a:srgbClr val="0563C1"/>
              </a:solidFill>
              <a:cs typeface="Times New Roman"/>
            </a:endParaRPr>
          </a:p>
          <a:p>
            <a:pPr marL="342900" indent="-342900" eaLnBrk="1" hangingPunct="1">
              <a:lnSpc>
                <a:spcPct val="107000"/>
              </a:lnSpc>
              <a:spcBef>
                <a:spcPts val="0"/>
              </a:spcBef>
              <a:spcAft>
                <a:spcPts val="800"/>
              </a:spcAft>
              <a:buFont typeface="Symbol" panose="05050102010706020507" pitchFamily="18" charset="2"/>
              <a:buChar char=""/>
              <a:defRPr/>
            </a:pPr>
            <a:r>
              <a:rPr lang="en-US" sz="3200" u="sng" dirty="0">
                <a:solidFill>
                  <a:srgbClr val="0563C1"/>
                </a:solidFill>
                <a:cs typeface="Times New Roman"/>
                <a:hlinkClick r:id="rId11"/>
              </a:rPr>
              <a:t>Implementation of Equity and Inclusion</a:t>
            </a:r>
            <a:r>
              <a:rPr lang="en-US" sz="3200" u="sng" dirty="0">
                <a:solidFill>
                  <a:srgbClr val="0563C1"/>
                </a:solidFill>
                <a:cs typeface="Times New Roman"/>
              </a:rPr>
              <a:t> in STEM/CS</a:t>
            </a:r>
          </a:p>
          <a:p>
            <a:pPr marL="685800" indent="-457200" eaLnBrk="1" fontAlgn="auto" hangingPunct="1">
              <a:spcAft>
                <a:spcPts val="0"/>
              </a:spcAft>
              <a:buFont typeface="Arial" panose="020B0604020202020204" pitchFamily="34" charset="0"/>
              <a:buChar char="•"/>
              <a:defRPr/>
            </a:pPr>
            <a:endParaRPr lang="en-US" sz="3200" dirty="0"/>
          </a:p>
        </p:txBody>
      </p:sp>
      <p:sp>
        <p:nvSpPr>
          <p:cNvPr id="77828" name="Slide Number Placeholder 4">
            <a:extLst>
              <a:ext uri="{FF2B5EF4-FFF2-40B4-BE49-F238E27FC236}">
                <a16:creationId xmlns:a16="http://schemas.microsoft.com/office/drawing/2014/main" id="{C28B582C-A199-4CC4-85D7-F95E94F7A11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EFE1E904-4D01-4A9A-8E24-AF8EF4194B26}" type="slidenum">
              <a:rPr lang="en-US" altLang="en-US" smtClean="0">
                <a:solidFill>
                  <a:srgbClr val="666666"/>
                </a:solidFill>
              </a:rPr>
              <a:pPr fontAlgn="base">
                <a:spcBef>
                  <a:spcPct val="0"/>
                </a:spcBef>
                <a:spcAft>
                  <a:spcPct val="0"/>
                </a:spcAft>
              </a:pPr>
              <a:t>37</a:t>
            </a:fld>
            <a:endParaRPr lang="en-US" altLang="en-US">
              <a:solidFill>
                <a:srgbClr val="66666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37D5-E534-419E-AF9A-8FD8D73931AC}"/>
              </a:ext>
            </a:extLst>
          </p:cNvPr>
          <p:cNvSpPr>
            <a:spLocks noGrp="1"/>
          </p:cNvSpPr>
          <p:nvPr>
            <p:ph type="title"/>
          </p:nvPr>
        </p:nvSpPr>
        <p:spPr>
          <a:xfrm>
            <a:off x="457200" y="228600"/>
            <a:ext cx="8229600" cy="563563"/>
          </a:xfrm>
        </p:spPr>
        <p:txBody>
          <a:bodyPr/>
          <a:lstStyle/>
          <a:p>
            <a:pPr eaLnBrk="1" hangingPunct="1">
              <a:defRPr/>
            </a:pPr>
            <a:r>
              <a:rPr lang="en-US"/>
              <a:t>Dates to remember</a:t>
            </a:r>
          </a:p>
        </p:txBody>
      </p:sp>
      <p:sp>
        <p:nvSpPr>
          <p:cNvPr id="3" name="Content Placeholder 2">
            <a:extLst>
              <a:ext uri="{FF2B5EF4-FFF2-40B4-BE49-F238E27FC236}">
                <a16:creationId xmlns:a16="http://schemas.microsoft.com/office/drawing/2014/main" id="{6050302C-AA3B-4BAC-9744-37BFF498BAF8}"/>
              </a:ext>
            </a:extLst>
          </p:cNvPr>
          <p:cNvSpPr>
            <a:spLocks noGrp="1"/>
          </p:cNvSpPr>
          <p:nvPr>
            <p:ph idx="1"/>
          </p:nvPr>
        </p:nvSpPr>
        <p:spPr>
          <a:xfrm>
            <a:off x="457200" y="914400"/>
            <a:ext cx="8229600" cy="5029200"/>
          </a:xfrm>
        </p:spPr>
        <p:txBody>
          <a:bodyPr lIns="91440" tIns="45720" rIns="91440" bIns="45720" anchor="t"/>
          <a:lstStyle/>
          <a:p>
            <a:pPr marL="0" indent="0" eaLnBrk="1" hangingPunct="1">
              <a:buFont typeface="+mj-lt"/>
              <a:buNone/>
              <a:defRPr/>
            </a:pPr>
            <a:r>
              <a:rPr lang="en-US" sz="3200" b="1" dirty="0"/>
              <a:t>Early-phase (84.411C)</a:t>
            </a:r>
          </a:p>
          <a:p>
            <a:pPr marL="571500" indent="-342900" eaLnBrk="1" hangingPunct="1">
              <a:buFont typeface="Wingdings" panose="05000000000000000000" pitchFamily="2" charset="2"/>
              <a:buChar char="§"/>
              <a:defRPr/>
            </a:pPr>
            <a:r>
              <a:rPr lang="en-US" sz="3200" dirty="0"/>
              <a:t>Application available: </a:t>
            </a:r>
            <a:r>
              <a:rPr lang="en-US" sz="3200" b="1" dirty="0">
                <a:highlight>
                  <a:srgbClr val="FFFF00"/>
                </a:highlight>
              </a:rPr>
              <a:t>July 28, 2021</a:t>
            </a:r>
          </a:p>
          <a:p>
            <a:pPr marL="571500" indent="-342900" eaLnBrk="1" hangingPunct="1">
              <a:buFont typeface="Wingdings" panose="05000000000000000000" pitchFamily="2" charset="2"/>
              <a:buChar char="§"/>
              <a:defRPr/>
            </a:pPr>
            <a:r>
              <a:rPr lang="en-US" sz="3200" dirty="0"/>
              <a:t>Deadline for transmitting applications:</a:t>
            </a:r>
            <a:r>
              <a:rPr lang="en-US" sz="3200" b="1" dirty="0"/>
              <a:t> </a:t>
            </a:r>
          </a:p>
          <a:p>
            <a:pPr marL="228600" indent="0" eaLnBrk="1" hangingPunct="1">
              <a:buFont typeface="+mj-lt"/>
              <a:buNone/>
              <a:defRPr/>
            </a:pPr>
            <a:r>
              <a:rPr lang="en-US" sz="3200" b="1" dirty="0">
                <a:highlight>
                  <a:srgbClr val="FFFF00"/>
                </a:highlight>
              </a:rPr>
              <a:t>August 27, 2021 </a:t>
            </a:r>
            <a:r>
              <a:rPr lang="en-US" sz="3200" b="1" dirty="0"/>
              <a:t>11:59:59 PM Eastern Time </a:t>
            </a:r>
            <a:endParaRPr lang="en-US" dirty="0"/>
          </a:p>
          <a:p>
            <a:pPr marL="571500" indent="-342900" eaLnBrk="1" hangingPunct="1">
              <a:buFont typeface="Wingdings" panose="05000000000000000000" pitchFamily="2" charset="2"/>
              <a:buChar char="§"/>
              <a:defRPr/>
            </a:pPr>
            <a:r>
              <a:rPr lang="en-US" sz="3200" dirty="0"/>
              <a:t>Awards announced December 2021</a:t>
            </a:r>
            <a:endParaRPr lang="en-US" sz="3200" dirty="0">
              <a:highlight>
                <a:srgbClr val="FFFF00"/>
              </a:highlight>
            </a:endParaRPr>
          </a:p>
          <a:p>
            <a:pPr marL="571500" indent="-342900" eaLnBrk="1" hangingPunct="1">
              <a:buFont typeface="Wingdings" panose="05000000000000000000" pitchFamily="2" charset="2"/>
              <a:buChar char="§"/>
              <a:defRPr/>
            </a:pPr>
            <a:r>
              <a:rPr lang="en-US" sz="3200" dirty="0"/>
              <a:t>Project start dates: January 1, 2022</a:t>
            </a:r>
          </a:p>
          <a:p>
            <a:pPr marL="0" indent="0" eaLnBrk="1" hangingPunct="1">
              <a:buFont typeface="Arial" pitchFamily="34" charset="0"/>
              <a:buNone/>
              <a:defRPr/>
            </a:pPr>
            <a:endParaRPr lang="en-US" sz="3200" b="1" dirty="0"/>
          </a:p>
          <a:p>
            <a:pPr marL="0" indent="0" algn="ctr" eaLnBrk="1" hangingPunct="1">
              <a:buFont typeface="Arial" pitchFamily="34" charset="0"/>
              <a:buNone/>
              <a:defRPr/>
            </a:pPr>
            <a:endParaRPr lang="en-US" sz="3200" dirty="0"/>
          </a:p>
        </p:txBody>
      </p:sp>
      <p:sp>
        <p:nvSpPr>
          <p:cNvPr id="79876" name="Slide Number Placeholder 4">
            <a:extLst>
              <a:ext uri="{FF2B5EF4-FFF2-40B4-BE49-F238E27FC236}">
                <a16:creationId xmlns:a16="http://schemas.microsoft.com/office/drawing/2014/main" id="{6471358D-7DFA-4A40-A4B2-9B01883B832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defTabSz="914400" fontAlgn="base">
              <a:spcBef>
                <a:spcPct val="0"/>
              </a:spcBef>
              <a:spcAft>
                <a:spcPct val="0"/>
              </a:spcAft>
            </a:pPr>
            <a:fld id="{2E1748CD-416B-490B-B46D-0E28CCC3BE5A}" type="slidenum">
              <a:rPr lang="en-US" altLang="en-US" smtClean="0">
                <a:solidFill>
                  <a:srgbClr val="666666"/>
                </a:solidFill>
              </a:rPr>
              <a:pPr defTabSz="914400" fontAlgn="base">
                <a:spcBef>
                  <a:spcPct val="0"/>
                </a:spcBef>
                <a:spcAft>
                  <a:spcPct val="0"/>
                </a:spcAft>
              </a:pPr>
              <a:t>38</a:t>
            </a:fld>
            <a:endParaRPr lang="en-US" altLang="en-US">
              <a:solidFill>
                <a:srgbClr val="66666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621E-764E-4B86-B5EE-472C10D0653C}"/>
              </a:ext>
            </a:extLst>
          </p:cNvPr>
          <p:cNvSpPr>
            <a:spLocks noGrp="1"/>
          </p:cNvSpPr>
          <p:nvPr>
            <p:ph type="title"/>
          </p:nvPr>
        </p:nvSpPr>
        <p:spPr>
          <a:xfrm>
            <a:off x="457200" y="228600"/>
            <a:ext cx="8229600" cy="563563"/>
          </a:xfrm>
        </p:spPr>
        <p:txBody>
          <a:bodyPr/>
          <a:lstStyle/>
          <a:p>
            <a:pPr eaLnBrk="1" hangingPunct="1">
              <a:defRPr/>
            </a:pPr>
            <a:r>
              <a:rPr lang="en-US"/>
              <a:t>Other EIR Informational Slides</a:t>
            </a:r>
          </a:p>
        </p:txBody>
      </p:sp>
      <p:sp>
        <p:nvSpPr>
          <p:cNvPr id="3" name="Content Placeholder 2">
            <a:extLst>
              <a:ext uri="{FF2B5EF4-FFF2-40B4-BE49-F238E27FC236}">
                <a16:creationId xmlns:a16="http://schemas.microsoft.com/office/drawing/2014/main" id="{6C95098A-68A1-4F3D-996F-76B707E794E8}"/>
              </a:ext>
            </a:extLst>
          </p:cNvPr>
          <p:cNvSpPr>
            <a:spLocks noGrp="1"/>
          </p:cNvSpPr>
          <p:nvPr>
            <p:ph idx="1"/>
          </p:nvPr>
        </p:nvSpPr>
        <p:spPr>
          <a:xfrm>
            <a:off x="0" y="914400"/>
            <a:ext cx="8229600" cy="4953000"/>
          </a:xfrm>
        </p:spPr>
        <p:txBody>
          <a:bodyPr lIns="91440" tIns="45720" rIns="91440" bIns="45720" anchor="t"/>
          <a:lstStyle/>
          <a:p>
            <a:pPr eaLnBrk="1" hangingPunct="1">
              <a:defRPr/>
            </a:pPr>
            <a:r>
              <a:rPr lang="en-US" sz="3200" dirty="0"/>
              <a:t>Eligibility</a:t>
            </a:r>
          </a:p>
          <a:p>
            <a:pPr eaLnBrk="1" hangingPunct="1">
              <a:defRPr/>
            </a:pPr>
            <a:r>
              <a:rPr lang="en-US" sz="3200" dirty="0"/>
              <a:t>General Requirements</a:t>
            </a:r>
          </a:p>
          <a:p>
            <a:pPr eaLnBrk="1" hangingPunct="1">
              <a:defRPr/>
            </a:pPr>
            <a:r>
              <a:rPr lang="en-US" sz="3200" dirty="0"/>
              <a:t>Priorities and Evidence Requirements</a:t>
            </a:r>
          </a:p>
          <a:p>
            <a:pPr eaLnBrk="1" hangingPunct="1">
              <a:defRPr/>
            </a:pPr>
            <a:r>
              <a:rPr lang="en-US" sz="3200" dirty="0"/>
              <a:t>Selection Criteria and Scoring</a:t>
            </a:r>
          </a:p>
          <a:p>
            <a:pPr eaLnBrk="1" hangingPunct="1">
              <a:defRPr/>
            </a:pPr>
            <a:r>
              <a:rPr lang="en-US" sz="3200" dirty="0"/>
              <a:t>Preparing a Budget Narrative</a:t>
            </a:r>
          </a:p>
          <a:p>
            <a:pPr eaLnBrk="1" hangingPunct="1">
              <a:defRPr/>
            </a:pPr>
            <a:r>
              <a:rPr lang="en-US" sz="3200" dirty="0"/>
              <a:t>Documents to Include in an Application</a:t>
            </a:r>
          </a:p>
          <a:p>
            <a:pPr eaLnBrk="1" hangingPunct="1">
              <a:defRPr/>
            </a:pPr>
            <a:r>
              <a:rPr lang="en-US" sz="3200" dirty="0"/>
              <a:t>Applying in Grants.gov</a:t>
            </a:r>
          </a:p>
          <a:p>
            <a:pPr marL="274320" indent="0" eaLnBrk="1" hangingPunct="1">
              <a:buFont typeface="Wingdings" charset="2"/>
              <a:buNone/>
              <a:defRPr/>
            </a:pPr>
            <a:endParaRPr lang="en-US" sz="3000" dirty="0"/>
          </a:p>
          <a:p>
            <a:pPr marL="274320" indent="0" eaLnBrk="1" hangingPunct="1">
              <a:buFont typeface="Wingdings" charset="2"/>
              <a:buNone/>
              <a:defRPr/>
            </a:pPr>
            <a:r>
              <a:rPr lang="en-US" sz="3000" dirty="0"/>
              <a:t>Slides are on the </a:t>
            </a:r>
            <a:r>
              <a:rPr lang="en-US" sz="3000" dirty="0">
                <a:hlinkClick r:id="rId3"/>
              </a:rPr>
              <a:t>FY2021 Competition Page</a:t>
            </a:r>
          </a:p>
        </p:txBody>
      </p:sp>
      <p:sp>
        <p:nvSpPr>
          <p:cNvPr id="81924" name="Slide Number Placeholder 4">
            <a:extLst>
              <a:ext uri="{FF2B5EF4-FFF2-40B4-BE49-F238E27FC236}">
                <a16:creationId xmlns:a16="http://schemas.microsoft.com/office/drawing/2014/main" id="{8E31787E-B0F5-46FA-8BC7-DC449A111ED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958B0CAF-9F3E-4A8D-BBD3-67A7C1BBACCB}" type="slidenum">
              <a:rPr lang="en-US" altLang="en-US" smtClean="0">
                <a:solidFill>
                  <a:srgbClr val="666666"/>
                </a:solidFill>
              </a:rPr>
              <a:pPr fontAlgn="base">
                <a:spcBef>
                  <a:spcPct val="0"/>
                </a:spcBef>
                <a:spcAft>
                  <a:spcPct val="0"/>
                </a:spcAft>
              </a:pPr>
              <a:t>39</a:t>
            </a:fld>
            <a:endParaRPr lang="en-US" altLang="en-US">
              <a:solidFill>
                <a:srgbClr val="666666"/>
              </a:solidFill>
            </a:endParaRPr>
          </a:p>
        </p:txBody>
      </p:sp>
      <p:pic>
        <p:nvPicPr>
          <p:cNvPr id="81925" name="Picture 5">
            <a:extLst>
              <a:ext uri="{FF2B5EF4-FFF2-40B4-BE49-F238E27FC236}">
                <a16:creationId xmlns:a16="http://schemas.microsoft.com/office/drawing/2014/main" id="{6D967F06-54AF-444F-B724-1BBB38435D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874713"/>
            <a:ext cx="1612900" cy="1057275"/>
          </a:xfrm>
          <a:prstGeom prst="rect">
            <a:avLst/>
          </a:prstGeom>
          <a:noFill/>
          <a:ln w="9525">
            <a:solidFill>
              <a:schemeClr val="accent1">
                <a:alpha val="54117"/>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1926" name="Picture 7">
            <a:extLst>
              <a:ext uri="{FF2B5EF4-FFF2-40B4-BE49-F238E27FC236}">
                <a16:creationId xmlns:a16="http://schemas.microsoft.com/office/drawing/2014/main" id="{AE88F590-3C42-4295-A458-CA2F915F13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6175" y="2794000"/>
            <a:ext cx="1466850" cy="1057275"/>
          </a:xfrm>
          <a:prstGeom prst="rect">
            <a:avLst/>
          </a:prstGeom>
          <a:solidFill>
            <a:schemeClr val="accent1">
              <a:alpha val="61176"/>
            </a:schemeClr>
          </a:solidFill>
          <a:ln w="9525">
            <a:solidFill>
              <a:schemeClr val="accent1">
                <a:alpha val="47058"/>
              </a:schemeClr>
            </a:solidFill>
            <a:miter lim="800000"/>
            <a:headEnd/>
            <a:tailEnd/>
          </a:ln>
        </p:spPr>
      </p:pic>
      <p:pic>
        <p:nvPicPr>
          <p:cNvPr id="81927" name="Picture 9">
            <a:extLst>
              <a:ext uri="{FF2B5EF4-FFF2-40B4-BE49-F238E27FC236}">
                <a16:creationId xmlns:a16="http://schemas.microsoft.com/office/drawing/2014/main" id="{1802345A-D2E7-4646-B73F-1A93192567B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5050" y="1454150"/>
            <a:ext cx="1489075" cy="1085850"/>
          </a:xfrm>
          <a:prstGeom prst="rect">
            <a:avLst/>
          </a:prstGeom>
          <a:noFill/>
          <a:ln w="9525">
            <a:solidFill>
              <a:schemeClr val="accent1">
                <a:alpha val="5294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05D35381-8FCB-4463-B6DB-0BF02BA0AF19}"/>
              </a:ext>
            </a:extLst>
          </p:cNvPr>
          <p:cNvCxnSpPr>
            <a:cxnSpLocks/>
          </p:cNvCxnSpPr>
          <p:nvPr/>
        </p:nvCxnSpPr>
        <p:spPr>
          <a:xfrm flipV="1">
            <a:off x="4354513" y="1454150"/>
            <a:ext cx="508000" cy="360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F595A9D-E329-4B7D-86A4-250FF6085BD8}"/>
              </a:ext>
            </a:extLst>
          </p:cNvPr>
          <p:cNvCxnSpPr>
            <a:cxnSpLocks/>
          </p:cNvCxnSpPr>
          <p:nvPr/>
        </p:nvCxnSpPr>
        <p:spPr>
          <a:xfrm flipV="1">
            <a:off x="6689725" y="2003425"/>
            <a:ext cx="508000" cy="360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B4EC4AA-409E-4504-A25A-CE19559CB46B}"/>
              </a:ext>
            </a:extLst>
          </p:cNvPr>
          <p:cNvCxnSpPr>
            <a:cxnSpLocks/>
          </p:cNvCxnSpPr>
          <p:nvPr/>
        </p:nvCxnSpPr>
        <p:spPr>
          <a:xfrm>
            <a:off x="5653088" y="2973388"/>
            <a:ext cx="414337" cy="234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CA59-90B3-4639-8792-2C42DEC6E68C}"/>
              </a:ext>
            </a:extLst>
          </p:cNvPr>
          <p:cNvSpPr>
            <a:spLocks noGrp="1"/>
          </p:cNvSpPr>
          <p:nvPr>
            <p:ph type="title"/>
          </p:nvPr>
        </p:nvSpPr>
        <p:spPr>
          <a:xfrm>
            <a:off x="457200" y="228600"/>
            <a:ext cx="8229600" cy="563563"/>
          </a:xfrm>
        </p:spPr>
        <p:txBody>
          <a:bodyPr/>
          <a:lstStyle/>
          <a:p>
            <a:pPr eaLnBrk="1" hangingPunct="1">
              <a:defRPr/>
            </a:pPr>
            <a:r>
              <a:rPr lang="en-US"/>
              <a:t>Overview of EIR: Program Goals</a:t>
            </a:r>
          </a:p>
        </p:txBody>
      </p:sp>
      <p:sp>
        <p:nvSpPr>
          <p:cNvPr id="12291" name="Content Placeholder 2">
            <a:extLst>
              <a:ext uri="{FF2B5EF4-FFF2-40B4-BE49-F238E27FC236}">
                <a16:creationId xmlns:a16="http://schemas.microsoft.com/office/drawing/2014/main" id="{732FBAC7-92D9-4035-94BE-23FB990A3327}"/>
              </a:ext>
            </a:extLst>
          </p:cNvPr>
          <p:cNvSpPr>
            <a:spLocks noGrp="1" noChangeArrowheads="1"/>
          </p:cNvSpPr>
          <p:nvPr>
            <p:ph idx="1"/>
          </p:nvPr>
        </p:nvSpPr>
        <p:spPr bwMode="auto">
          <a:xfrm>
            <a:off x="457200" y="838200"/>
            <a:ext cx="8229600" cy="565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47688" indent="-273050" eaLnBrk="1" hangingPunct="1">
              <a:buFont typeface="Wingdings" panose="05000000000000000000" pitchFamily="2" charset="2"/>
              <a:buChar char="§"/>
            </a:pPr>
            <a:r>
              <a:rPr lang="en-US" altLang="en-US" sz="3300">
                <a:latin typeface="Tw Cen MT" panose="020B0602020104020603" pitchFamily="34" charset="0"/>
                <a:ea typeface="Tw Cen MT" panose="020B0602020104020603" pitchFamily="34" charset="0"/>
                <a:cs typeface="Tw Cen MT" panose="020B0602020104020603" pitchFamily="34" charset="0"/>
              </a:rPr>
              <a:t>Explore </a:t>
            </a:r>
            <a:r>
              <a:rPr lang="en-US" altLang="en-US" sz="3300" b="1">
                <a:latin typeface="Tw Cen MT" panose="020B0602020104020603" pitchFamily="34" charset="0"/>
                <a:ea typeface="Tw Cen MT" panose="020B0602020104020603" pitchFamily="34" charset="0"/>
                <a:cs typeface="Tw Cen MT" panose="020B0602020104020603" pitchFamily="34" charset="0"/>
              </a:rPr>
              <a:t>new</a:t>
            </a:r>
            <a:r>
              <a:rPr lang="en-US" altLang="en-US" sz="3300">
                <a:latin typeface="Tw Cen MT" panose="020B0602020104020603" pitchFamily="34" charset="0"/>
                <a:ea typeface="Tw Cen MT" panose="020B0602020104020603" pitchFamily="34" charset="0"/>
                <a:cs typeface="Tw Cen MT" panose="020B0602020104020603" pitchFamily="34" charset="0"/>
              </a:rPr>
              <a:t> ways of addressing persistent challenges that other educators can build upon</a:t>
            </a:r>
          </a:p>
          <a:p>
            <a:pPr marL="547688" indent="-273050" eaLnBrk="1" hangingPunct="1">
              <a:buFont typeface="Wingdings" panose="05000000000000000000" pitchFamily="2" charset="2"/>
              <a:buChar char="§"/>
            </a:pPr>
            <a:r>
              <a:rPr lang="en-US" altLang="en-US" sz="3300" b="1">
                <a:latin typeface="Tw Cen MT" panose="020B0602020104020603" pitchFamily="34" charset="0"/>
                <a:ea typeface="Tw Cen MT" panose="020B0602020104020603" pitchFamily="34" charset="0"/>
                <a:cs typeface="Tw Cen MT" panose="020B0602020104020603" pitchFamily="34" charset="0"/>
              </a:rPr>
              <a:t>Sustain, replicate, and scale </a:t>
            </a:r>
            <a:r>
              <a:rPr lang="en-US" altLang="en-US" sz="3300">
                <a:latin typeface="Tw Cen MT" panose="020B0602020104020603" pitchFamily="34" charset="0"/>
                <a:ea typeface="Tw Cen MT" panose="020B0602020104020603" pitchFamily="34" charset="0"/>
                <a:cs typeface="Tw Cen MT" panose="020B0602020104020603" pitchFamily="34" charset="0"/>
              </a:rPr>
              <a:t>successful practices in new schools, districts, and States</a:t>
            </a:r>
          </a:p>
          <a:p>
            <a:pPr marL="1096963" lvl="1" indent="-292100" eaLnBrk="1" hangingPunct="1"/>
            <a:r>
              <a:rPr lang="en-US" altLang="en-US" sz="3300">
                <a:latin typeface="Tw Cen MT" panose="020B0602020104020603" pitchFamily="34" charset="0"/>
                <a:ea typeface="Tw Cen MT" panose="020B0602020104020603" pitchFamily="34" charset="0"/>
                <a:cs typeface="Tw Cen MT" panose="020B0602020104020603" pitchFamily="34" charset="0"/>
              </a:rPr>
              <a:t>Address the barriers to scale, such as cost structures and implementation fidelity </a:t>
            </a:r>
          </a:p>
          <a:p>
            <a:pPr marL="547688" indent="-273050" eaLnBrk="1" hangingPunct="1">
              <a:buFont typeface="Wingdings" panose="05000000000000000000" pitchFamily="2" charset="2"/>
              <a:buChar char="§"/>
            </a:pPr>
            <a:r>
              <a:rPr lang="en-US" altLang="en-US" sz="3300" b="1">
                <a:latin typeface="Tw Cen MT" panose="020B0602020104020603" pitchFamily="34" charset="0"/>
                <a:ea typeface="Tw Cen MT" panose="020B0602020104020603" pitchFamily="34" charset="0"/>
                <a:cs typeface="Tw Cen MT" panose="020B0602020104020603" pitchFamily="34" charset="0"/>
              </a:rPr>
              <a:t>Build the evidence </a:t>
            </a:r>
            <a:r>
              <a:rPr lang="en-US" altLang="en-US" sz="3300">
                <a:latin typeface="Tw Cen MT" panose="020B0602020104020603" pitchFamily="34" charset="0"/>
                <a:ea typeface="Tw Cen MT" panose="020B0602020104020603" pitchFamily="34" charset="0"/>
                <a:cs typeface="Tw Cen MT" panose="020B0602020104020603" pitchFamily="34" charset="0"/>
              </a:rPr>
              <a:t>base on effective educational practices to improve achievement for high-need students.</a:t>
            </a:r>
          </a:p>
        </p:txBody>
      </p:sp>
      <p:sp>
        <p:nvSpPr>
          <p:cNvPr id="12292" name="Slide Number Placeholder 4">
            <a:extLst>
              <a:ext uri="{FF2B5EF4-FFF2-40B4-BE49-F238E27FC236}">
                <a16:creationId xmlns:a16="http://schemas.microsoft.com/office/drawing/2014/main" id="{35BA6765-43AC-44A9-BE58-0D4D760E438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BDB9449-BC0A-470B-AE87-29B7B7ABA8FC}" type="slidenum">
              <a:rPr lang="en-US" altLang="en-US" smtClean="0">
                <a:solidFill>
                  <a:srgbClr val="666666"/>
                </a:solidFill>
              </a:rPr>
              <a:pPr fontAlgn="base">
                <a:spcBef>
                  <a:spcPct val="0"/>
                </a:spcBef>
                <a:spcAft>
                  <a:spcPct val="0"/>
                </a:spcAft>
              </a:pPr>
              <a:t>4</a:t>
            </a:fld>
            <a:endParaRPr lang="en-US" altLang="en-US">
              <a:solidFill>
                <a:srgbClr val="66666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54DC-F21D-4121-9437-357D37222C5B}"/>
              </a:ext>
            </a:extLst>
          </p:cNvPr>
          <p:cNvSpPr>
            <a:spLocks noGrp="1"/>
          </p:cNvSpPr>
          <p:nvPr>
            <p:ph type="title"/>
          </p:nvPr>
        </p:nvSpPr>
        <p:spPr>
          <a:xfrm>
            <a:off x="457200" y="228600"/>
            <a:ext cx="8229600" cy="563563"/>
          </a:xfrm>
        </p:spPr>
        <p:txBody>
          <a:bodyPr rtlCol="0">
            <a:normAutofit fontScale="90000"/>
          </a:bodyPr>
          <a:lstStyle/>
          <a:p>
            <a:pPr eaLnBrk="1" fontAlgn="auto" hangingPunct="1">
              <a:spcAft>
                <a:spcPts val="0"/>
              </a:spcAft>
              <a:defRPr/>
            </a:pPr>
            <a:r>
              <a:rPr lang="en-US"/>
              <a:t>EIR Competition Resources</a:t>
            </a:r>
          </a:p>
        </p:txBody>
      </p:sp>
      <p:sp>
        <p:nvSpPr>
          <p:cNvPr id="3" name="Content Placeholder 2">
            <a:extLst>
              <a:ext uri="{FF2B5EF4-FFF2-40B4-BE49-F238E27FC236}">
                <a16:creationId xmlns:a16="http://schemas.microsoft.com/office/drawing/2014/main" id="{97CBD8DF-2A5E-4C4B-B3E5-35964A42D38E}"/>
              </a:ext>
            </a:extLst>
          </p:cNvPr>
          <p:cNvSpPr>
            <a:spLocks noGrp="1"/>
          </p:cNvSpPr>
          <p:nvPr>
            <p:ph idx="1"/>
          </p:nvPr>
        </p:nvSpPr>
        <p:spPr>
          <a:xfrm>
            <a:off x="457200" y="884238"/>
            <a:ext cx="8458200" cy="5364162"/>
          </a:xfrm>
        </p:spPr>
        <p:txBody>
          <a:bodyPr lIns="91440" tIns="45720" rIns="91440" bIns="45720" rtlCol="0" anchor="t">
            <a:normAutofit/>
          </a:bodyPr>
          <a:lstStyle/>
          <a:p>
            <a:pPr marL="685800" indent="-457200" eaLnBrk="1" fontAlgn="auto" hangingPunct="1">
              <a:spcAft>
                <a:spcPts val="0"/>
              </a:spcAft>
              <a:buFont typeface="Arial" panose="020B0604020202020204" pitchFamily="34" charset="0"/>
              <a:buChar char="•"/>
              <a:defRPr/>
            </a:pPr>
            <a:r>
              <a:rPr lang="en-US" sz="3400" dirty="0">
                <a:hlinkClick r:id="rId3"/>
              </a:rPr>
              <a:t>EIR Program Website</a:t>
            </a:r>
          </a:p>
          <a:p>
            <a:pPr marL="685800" indent="-457200" eaLnBrk="1" fontAlgn="auto" hangingPunct="1">
              <a:spcAft>
                <a:spcPts val="0"/>
              </a:spcAft>
              <a:buFont typeface="Arial" panose="020B0604020202020204" pitchFamily="34" charset="0"/>
              <a:buChar char="•"/>
              <a:defRPr/>
            </a:pPr>
            <a:r>
              <a:rPr lang="en-US" sz="3400" dirty="0">
                <a:hlinkClick r:id="rId4"/>
              </a:rPr>
              <a:t>FY2021 Competition Page</a:t>
            </a:r>
            <a:r>
              <a:rPr lang="en-US" sz="3400" dirty="0"/>
              <a:t> </a:t>
            </a:r>
          </a:p>
          <a:p>
            <a:pPr marL="685800" indent="-457200" eaLnBrk="1" fontAlgn="auto" hangingPunct="1">
              <a:spcAft>
                <a:spcPts val="0"/>
              </a:spcAft>
              <a:buFont typeface="Arial" panose="020B0604020202020204" pitchFamily="34" charset="0"/>
              <a:buChar char="•"/>
              <a:defRPr/>
            </a:pPr>
            <a:r>
              <a:rPr lang="en-US" sz="3400" dirty="0"/>
              <a:t>EIR email:  </a:t>
            </a:r>
            <a:r>
              <a:rPr lang="en-US" sz="3400" dirty="0">
                <a:hlinkClick r:id="rId5"/>
              </a:rPr>
              <a:t>eir@ed.gov</a:t>
            </a:r>
            <a:r>
              <a:rPr lang="en-US" sz="3400" dirty="0"/>
              <a:t> </a:t>
            </a:r>
          </a:p>
          <a:p>
            <a:pPr marL="685800" indent="-457200" eaLnBrk="1" fontAlgn="auto" hangingPunct="1">
              <a:spcAft>
                <a:spcPts val="0"/>
              </a:spcAft>
              <a:buFont typeface="Arial" panose="020B0604020202020204" pitchFamily="34" charset="0"/>
              <a:buChar char="•"/>
              <a:defRPr/>
            </a:pPr>
            <a:r>
              <a:rPr lang="en-US" sz="3400" dirty="0"/>
              <a:t>EIR phone:  (202) 453-7122</a:t>
            </a:r>
          </a:p>
          <a:p>
            <a:pPr marL="685800" indent="-457200" eaLnBrk="1" fontAlgn="auto" hangingPunct="1">
              <a:spcAft>
                <a:spcPts val="0"/>
              </a:spcAft>
              <a:buFont typeface="Arial" panose="020B0604020202020204" pitchFamily="34" charset="0"/>
              <a:buChar char="•"/>
              <a:defRPr/>
            </a:pPr>
            <a:r>
              <a:rPr lang="en-US" sz="3400" dirty="0">
                <a:hlinkClick r:id="rId6"/>
              </a:rPr>
              <a:t>Discretionary Grantmaking at ED</a:t>
            </a:r>
            <a:endParaRPr lang="en-US" sz="3400" dirty="0"/>
          </a:p>
          <a:p>
            <a:pPr marL="228600" indent="0" eaLnBrk="1" fontAlgn="auto" hangingPunct="1">
              <a:spcAft>
                <a:spcPts val="0"/>
              </a:spcAft>
              <a:buFont typeface="+mj-lt"/>
              <a:buNone/>
              <a:defRPr/>
            </a:pPr>
            <a:endParaRPr lang="en-US" sz="3200" dirty="0"/>
          </a:p>
          <a:p>
            <a:pPr marL="685800" indent="-457200" eaLnBrk="1" fontAlgn="auto" hangingPunct="1">
              <a:spcAft>
                <a:spcPts val="0"/>
              </a:spcAft>
              <a:buFont typeface="Arial" panose="020B0604020202020204" pitchFamily="34" charset="0"/>
              <a:buChar char="•"/>
              <a:defRPr/>
            </a:pPr>
            <a:endParaRPr lang="en-US" sz="3200" dirty="0"/>
          </a:p>
        </p:txBody>
      </p:sp>
      <p:sp>
        <p:nvSpPr>
          <p:cNvPr id="83972" name="Slide Number Placeholder 4">
            <a:extLst>
              <a:ext uri="{FF2B5EF4-FFF2-40B4-BE49-F238E27FC236}">
                <a16:creationId xmlns:a16="http://schemas.microsoft.com/office/drawing/2014/main" id="{ED58E139-7C54-406A-8880-189BD85E0C1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FC8D0C87-FD41-49C9-B1F7-12B117513D1A}" type="slidenum">
              <a:rPr lang="en-US" altLang="en-US" smtClean="0">
                <a:solidFill>
                  <a:srgbClr val="666666"/>
                </a:solidFill>
              </a:rPr>
              <a:pPr fontAlgn="base">
                <a:spcBef>
                  <a:spcPct val="0"/>
                </a:spcBef>
                <a:spcAft>
                  <a:spcPct val="0"/>
                </a:spcAft>
              </a:pPr>
              <a:t>40</a:t>
            </a:fld>
            <a:endParaRPr lang="en-US" altLang="en-US">
              <a:solidFill>
                <a:srgbClr val="666666"/>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1AF5-0A10-4FDB-9AD8-DA23F45BB88B}"/>
              </a:ext>
            </a:extLst>
          </p:cNvPr>
          <p:cNvSpPr>
            <a:spLocks noGrp="1"/>
          </p:cNvSpPr>
          <p:nvPr>
            <p:ph type="title"/>
          </p:nvPr>
        </p:nvSpPr>
        <p:spPr>
          <a:xfrm>
            <a:off x="457200" y="228600"/>
            <a:ext cx="8229600" cy="563563"/>
          </a:xfrm>
        </p:spPr>
        <p:txBody>
          <a:bodyPr rtlCol="0">
            <a:normAutofit fontScale="90000"/>
          </a:bodyPr>
          <a:lstStyle/>
          <a:p>
            <a:pPr eaLnBrk="1" fontAlgn="auto" hangingPunct="1">
              <a:spcAft>
                <a:spcPts val="0"/>
              </a:spcAft>
              <a:defRPr/>
            </a:pPr>
            <a:r>
              <a:rPr lang="en-US"/>
              <a:t>Call for Peer Reviewers</a:t>
            </a:r>
          </a:p>
        </p:txBody>
      </p:sp>
      <p:sp>
        <p:nvSpPr>
          <p:cNvPr id="86019" name="Content Placeholder 2">
            <a:extLst>
              <a:ext uri="{FF2B5EF4-FFF2-40B4-BE49-F238E27FC236}">
                <a16:creationId xmlns:a16="http://schemas.microsoft.com/office/drawing/2014/main" id="{3FB93770-B8F5-4788-A9E2-B174F2B431A4}"/>
              </a:ext>
            </a:extLst>
          </p:cNvPr>
          <p:cNvSpPr>
            <a:spLocks noGrp="1" noChangeArrowheads="1"/>
          </p:cNvSpPr>
          <p:nvPr>
            <p:ph idx="1"/>
          </p:nvPr>
        </p:nvSpPr>
        <p:spPr bwMode="auto">
          <a:xfrm>
            <a:off x="457200" y="884238"/>
            <a:ext cx="8458200" cy="560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sz="3000">
                <a:latin typeface="Tw Cen MT" panose="020B0602020104020603" pitchFamily="34" charset="0"/>
                <a:ea typeface="Tw Cen MT" panose="020B0602020104020603" pitchFamily="34" charset="0"/>
                <a:cs typeface="Tw Cen MT" panose="020B0602020104020603" pitchFamily="34" charset="0"/>
              </a:rPr>
              <a:t>EIR seeks reviewers in the following areas:  </a:t>
            </a:r>
          </a:p>
          <a:p>
            <a:pPr marL="0" indent="0" eaLnBrk="1" hangingPunct="1">
              <a:buFont typeface="Arial" panose="020B0604020202020204" pitchFamily="34" charset="0"/>
              <a:buNone/>
            </a:pPr>
            <a:endParaRPr lang="en-US" altLang="en-US" sz="3000">
              <a:latin typeface="Tw Cen MT" panose="020B0602020104020603" pitchFamily="34" charset="0"/>
              <a:ea typeface="Tw Cen MT" panose="020B0602020104020603" pitchFamily="34" charset="0"/>
              <a:cs typeface="Tw Cen MT" panose="020B0602020104020603" pitchFamily="34" charset="0"/>
            </a:endParaRPr>
          </a:p>
          <a:p>
            <a:pPr marL="0" indent="0" eaLnBrk="1" hangingPunct="1">
              <a:buFont typeface="Arial" panose="020B0604020202020204" pitchFamily="34" charset="0"/>
              <a:buNone/>
            </a:pPr>
            <a:endParaRPr lang="en-US" altLang="en-US" sz="3000">
              <a:latin typeface="Tw Cen MT" panose="020B0602020104020603" pitchFamily="34" charset="0"/>
              <a:ea typeface="Tw Cen MT" panose="020B0602020104020603" pitchFamily="34" charset="0"/>
              <a:cs typeface="Tw Cen MT" panose="020B0602020104020603" pitchFamily="34" charset="0"/>
            </a:endParaRPr>
          </a:p>
          <a:p>
            <a:pPr marL="0" indent="0" eaLnBrk="1" hangingPunct="1">
              <a:buFont typeface="Arial" panose="020B0604020202020204" pitchFamily="34" charset="0"/>
              <a:buNone/>
            </a:pPr>
            <a:endParaRPr lang="en-US" altLang="en-US" sz="3000">
              <a:latin typeface="Tw Cen MT" panose="020B0602020104020603" pitchFamily="34" charset="0"/>
              <a:ea typeface="Tw Cen MT" panose="020B0602020104020603" pitchFamily="34" charset="0"/>
              <a:cs typeface="Tw Cen MT" panose="020B0602020104020603" pitchFamily="34" charset="0"/>
            </a:endParaRPr>
          </a:p>
          <a:p>
            <a:pPr marL="0" indent="0" eaLnBrk="1" hangingPunct="1">
              <a:buFont typeface="Arial" panose="020B0604020202020204" pitchFamily="34" charset="0"/>
              <a:buNone/>
            </a:pPr>
            <a:endParaRPr lang="en-US" altLang="en-US" sz="3000">
              <a:latin typeface="Tw Cen MT" panose="020B0602020104020603" pitchFamily="34" charset="0"/>
              <a:ea typeface="Tw Cen MT" panose="020B0602020104020603" pitchFamily="34" charset="0"/>
              <a:cs typeface="Tw Cen MT" panose="020B0602020104020603" pitchFamily="34" charset="0"/>
            </a:endParaRPr>
          </a:p>
          <a:p>
            <a:pPr marL="0" indent="0" eaLnBrk="1" hangingPunct="1">
              <a:buFont typeface="Arial" panose="020B0604020202020204" pitchFamily="34" charset="0"/>
              <a:buNone/>
            </a:pPr>
            <a:endParaRPr lang="en-US" altLang="en-US" sz="3000">
              <a:latin typeface="Tw Cen MT" panose="020B0602020104020603" pitchFamily="34" charset="0"/>
              <a:ea typeface="Tw Cen MT" panose="020B0602020104020603" pitchFamily="34" charset="0"/>
              <a:cs typeface="Tw Cen MT" panose="020B0602020104020603" pitchFamily="34" charset="0"/>
            </a:endParaRPr>
          </a:p>
          <a:p>
            <a:pPr marL="0" indent="0" eaLnBrk="1" hangingPunct="1">
              <a:buFont typeface="Arial" panose="020B0604020202020204" pitchFamily="34" charset="0"/>
              <a:buNone/>
            </a:pPr>
            <a:r>
              <a:rPr lang="en-US" altLang="en-US" sz="3000">
                <a:latin typeface="Tw Cen MT" panose="020B0602020104020603" pitchFamily="34" charset="0"/>
                <a:ea typeface="Tw Cen MT" panose="020B0602020104020603" pitchFamily="34" charset="0"/>
                <a:cs typeface="Tw Cen MT" panose="020B0602020104020603" pitchFamily="34" charset="0"/>
              </a:rPr>
              <a:t>If interested in being a peer reviewer, please review the </a:t>
            </a:r>
            <a:r>
              <a:rPr lang="en-US" altLang="en-US" sz="3000">
                <a:latin typeface="Tw Cen MT" panose="020B0602020104020603" pitchFamily="34" charset="0"/>
                <a:ea typeface="Tw Cen MT" panose="020B0602020104020603" pitchFamily="34" charset="0"/>
                <a:cs typeface="Tw Cen MT" panose="020B0602020104020603" pitchFamily="34" charset="0"/>
                <a:hlinkClick r:id="rId3"/>
              </a:rPr>
              <a:t>Call for Peer Reviewers</a:t>
            </a:r>
            <a:r>
              <a:rPr lang="en-US" altLang="en-US" sz="3000">
                <a:latin typeface="Tw Cen MT" panose="020B0602020104020603" pitchFamily="34" charset="0"/>
                <a:ea typeface="Tw Cen MT" panose="020B0602020104020603" pitchFamily="34" charset="0"/>
                <a:cs typeface="Tw Cen MT" panose="020B0602020104020603" pitchFamily="34" charset="0"/>
              </a:rPr>
              <a:t>. You can also email </a:t>
            </a:r>
            <a:r>
              <a:rPr lang="en-US" altLang="en-US" sz="3000">
                <a:latin typeface="Tw Cen MT" panose="020B0602020104020603" pitchFamily="34" charset="0"/>
                <a:ea typeface="Tw Cen MT" panose="020B0602020104020603" pitchFamily="34" charset="0"/>
                <a:cs typeface="Tw Cen MT" panose="020B0602020104020603" pitchFamily="34" charset="0"/>
                <a:hlinkClick r:id="rId4"/>
              </a:rPr>
              <a:t>eirpeerreview@ed.gov</a:t>
            </a:r>
            <a:r>
              <a:rPr lang="en-US" altLang="en-US" sz="3000">
                <a:latin typeface="Tw Cen MT" panose="020B0602020104020603" pitchFamily="34" charset="0"/>
                <a:ea typeface="Tw Cen MT" panose="020B0602020104020603" pitchFamily="34" charset="0"/>
                <a:cs typeface="Tw Cen MT" panose="020B0602020104020603" pitchFamily="34" charset="0"/>
              </a:rPr>
              <a:t>. </a:t>
            </a:r>
          </a:p>
          <a:p>
            <a:pPr marL="0" indent="0" eaLnBrk="1" hangingPunct="1">
              <a:buFont typeface="Arial" panose="020B0604020202020204" pitchFamily="34" charset="0"/>
              <a:buNone/>
            </a:pPr>
            <a:endParaRPr lang="en-US" altLang="en-US" sz="3200">
              <a:latin typeface="Tw Cen MT" panose="020B0602020104020603" pitchFamily="34" charset="0"/>
              <a:ea typeface="Tw Cen MT" panose="020B0602020104020603" pitchFamily="34" charset="0"/>
              <a:cs typeface="Tw Cen MT" panose="020B0602020104020603" pitchFamily="34" charset="0"/>
            </a:endParaRPr>
          </a:p>
        </p:txBody>
      </p:sp>
      <p:sp>
        <p:nvSpPr>
          <p:cNvPr id="86020" name="Slide Number Placeholder 4">
            <a:extLst>
              <a:ext uri="{FF2B5EF4-FFF2-40B4-BE49-F238E27FC236}">
                <a16:creationId xmlns:a16="http://schemas.microsoft.com/office/drawing/2014/main" id="{77B98077-5F5F-4ABA-8CBA-8ECA398387E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A0DF0F42-0C8C-45CC-BA86-334CFB143BC1}" type="slidenum">
              <a:rPr lang="en-US" altLang="en-US" smtClean="0">
                <a:solidFill>
                  <a:srgbClr val="666666"/>
                </a:solidFill>
              </a:rPr>
              <a:pPr fontAlgn="base">
                <a:spcBef>
                  <a:spcPct val="0"/>
                </a:spcBef>
                <a:spcAft>
                  <a:spcPct val="0"/>
                </a:spcAft>
              </a:pPr>
              <a:t>41</a:t>
            </a:fld>
            <a:endParaRPr lang="en-US" altLang="en-US">
              <a:solidFill>
                <a:srgbClr val="666666"/>
              </a:solidFill>
            </a:endParaRPr>
          </a:p>
        </p:txBody>
      </p:sp>
      <p:graphicFrame>
        <p:nvGraphicFramePr>
          <p:cNvPr id="4" name="Table 3">
            <a:extLst>
              <a:ext uri="{FF2B5EF4-FFF2-40B4-BE49-F238E27FC236}">
                <a16:creationId xmlns:a16="http://schemas.microsoft.com/office/drawing/2014/main" id="{4D2FD360-AA82-4774-A07F-9701A7637A5F}"/>
              </a:ext>
            </a:extLst>
          </p:cNvPr>
          <p:cNvGraphicFramePr>
            <a:graphicFrameLocks noGrp="1"/>
          </p:cNvGraphicFramePr>
          <p:nvPr/>
        </p:nvGraphicFramePr>
        <p:xfrm>
          <a:off x="569913" y="1495425"/>
          <a:ext cx="8153400" cy="2159000"/>
        </p:xfrm>
        <a:graphic>
          <a:graphicData uri="http://schemas.openxmlformats.org/drawingml/2006/table">
            <a:tbl>
              <a:tblPr firstCol="1" bandRow="1">
                <a:tableStyleId>{5C22544A-7EE6-4342-B048-85BDC9FD1C3A}</a:tableStyleId>
              </a:tblPr>
              <a:tblGrid>
                <a:gridCol w="2069760">
                  <a:extLst>
                    <a:ext uri="{9D8B030D-6E8A-4147-A177-3AD203B41FA5}">
                      <a16:colId xmlns:a16="http://schemas.microsoft.com/office/drawing/2014/main" val="20000"/>
                    </a:ext>
                  </a:extLst>
                </a:gridCol>
                <a:gridCol w="1977083">
                  <a:extLst>
                    <a:ext uri="{9D8B030D-6E8A-4147-A177-3AD203B41FA5}">
                      <a16:colId xmlns:a16="http://schemas.microsoft.com/office/drawing/2014/main" val="20001"/>
                    </a:ext>
                  </a:extLst>
                </a:gridCol>
                <a:gridCol w="1935894">
                  <a:extLst>
                    <a:ext uri="{9D8B030D-6E8A-4147-A177-3AD203B41FA5}">
                      <a16:colId xmlns:a16="http://schemas.microsoft.com/office/drawing/2014/main" val="20002"/>
                    </a:ext>
                  </a:extLst>
                </a:gridCol>
                <a:gridCol w="2170663">
                  <a:extLst>
                    <a:ext uri="{9D8B030D-6E8A-4147-A177-3AD203B41FA5}">
                      <a16:colId xmlns:a16="http://schemas.microsoft.com/office/drawing/2014/main" val="20003"/>
                    </a:ext>
                  </a:extLst>
                </a:gridCol>
              </a:tblGrid>
              <a:tr h="644042">
                <a:tc>
                  <a:txBody>
                    <a:bodyPr/>
                    <a:lstStyle/>
                    <a:p>
                      <a:pPr marL="0" marR="0" algn="ctr">
                        <a:lnSpc>
                          <a:spcPct val="100000"/>
                        </a:lnSpc>
                        <a:spcBef>
                          <a:spcPts val="0"/>
                        </a:spcBef>
                        <a:spcAft>
                          <a:spcPts val="0"/>
                        </a:spcAft>
                      </a:pPr>
                      <a:r>
                        <a:rPr lang="en-US" sz="1800" b="1">
                          <a:solidFill>
                            <a:schemeClr val="tx1"/>
                          </a:solidFill>
                          <a:effectLst/>
                        </a:rPr>
                        <a:t>Program Evaluation/</a:t>
                      </a:r>
                      <a:endParaRPr lang="en-US" sz="1800" b="1">
                        <a:solidFill>
                          <a:schemeClr val="tx1"/>
                        </a:solidFill>
                        <a:effectLst/>
                        <a:latin typeface="Calibri" panose="020F0502020204030204" pitchFamily="34" charset="0"/>
                        <a:cs typeface="Times New Roman" panose="02020603050405020304" pitchFamily="18" charset="0"/>
                      </a:endParaRPr>
                    </a:p>
                    <a:p>
                      <a:pPr marL="0" marR="0" lvl="0" algn="ctr">
                        <a:lnSpc>
                          <a:spcPct val="100000"/>
                        </a:lnSpc>
                        <a:spcBef>
                          <a:spcPts val="0"/>
                        </a:spcBef>
                        <a:spcAft>
                          <a:spcPts val="0"/>
                        </a:spcAft>
                        <a:buNone/>
                      </a:pPr>
                      <a:r>
                        <a:rPr lang="en-US" sz="1800" b="1">
                          <a:solidFill>
                            <a:schemeClr val="tx1"/>
                          </a:solidFill>
                          <a:effectLst/>
                        </a:rPr>
                        <a:t>Research</a:t>
                      </a:r>
                      <a:endParaRPr lang="en-US" sz="1800" b="1">
                        <a:solidFill>
                          <a:schemeClr val="tx1"/>
                        </a:solidFill>
                        <a:effectLst/>
                        <a:latin typeface="Calibri"/>
                        <a:ea typeface="Calibri" panose="020F0502020204030204" pitchFamily="34" charset="0"/>
                        <a:cs typeface="Times New Roman"/>
                      </a:endParaRPr>
                    </a:p>
                  </a:txBody>
                  <a:tcPr marL="47625" marR="47625" marT="47636" marB="47636"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a:solidFill>
                            <a:schemeClr val="tx1"/>
                          </a:solidFill>
                          <a:effectLst/>
                        </a:rPr>
                        <a:t>Rural </a:t>
                      </a:r>
                      <a:endParaRPr lang="en-US" sz="1800" b="1">
                        <a:solidFill>
                          <a:schemeClr val="tx1"/>
                        </a:solidFill>
                        <a:effectLst/>
                        <a:latin typeface="Calibri" panose="020F0502020204030204" pitchFamily="34" charset="0"/>
                        <a:cs typeface="Times New Roman" panose="02020603050405020304" pitchFamily="18" charset="0"/>
                      </a:endParaRPr>
                    </a:p>
                    <a:p>
                      <a:pPr marL="0" marR="0" lvl="0" algn="ctr">
                        <a:lnSpc>
                          <a:spcPct val="100000"/>
                        </a:lnSpc>
                        <a:spcBef>
                          <a:spcPts val="0"/>
                        </a:spcBef>
                        <a:spcAft>
                          <a:spcPts val="0"/>
                        </a:spcAft>
                        <a:buNone/>
                      </a:pPr>
                      <a:r>
                        <a:rPr lang="en-US" sz="1800" b="1">
                          <a:solidFill>
                            <a:schemeClr val="tx1"/>
                          </a:solidFill>
                          <a:effectLst/>
                        </a:rPr>
                        <a:t>Education</a:t>
                      </a:r>
                      <a:endParaRPr lang="en-US" sz="1800" b="1">
                        <a:solidFill>
                          <a:schemeClr val="tx1"/>
                        </a:solidFill>
                        <a:effectLst/>
                        <a:latin typeface="Calibri"/>
                        <a:ea typeface="Calibri" panose="020F0502020204030204" pitchFamily="34" charset="0"/>
                        <a:cs typeface="Times New Roman"/>
                      </a:endParaRPr>
                    </a:p>
                  </a:txBody>
                  <a:tcPr marL="47625" marR="47625" marT="47636" marB="47636"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a:solidFill>
                            <a:schemeClr val="tx1"/>
                          </a:solidFill>
                          <a:effectLst/>
                        </a:rPr>
                        <a:t>STEM</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36" marB="47636"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a:solidFill>
                            <a:schemeClr val="tx1"/>
                          </a:solidFill>
                          <a:effectLst/>
                        </a:rPr>
                        <a:t>Computer </a:t>
                      </a:r>
                      <a:endParaRPr lang="en-US" sz="1800" b="1">
                        <a:solidFill>
                          <a:schemeClr val="tx1"/>
                        </a:solidFill>
                        <a:effectLst/>
                        <a:latin typeface="Calibri" panose="020F0502020204030204" pitchFamily="34" charset="0"/>
                        <a:cs typeface="Times New Roman" panose="02020603050405020304" pitchFamily="18" charset="0"/>
                      </a:endParaRPr>
                    </a:p>
                    <a:p>
                      <a:pPr marL="0" marR="0" lvl="0" algn="ctr">
                        <a:lnSpc>
                          <a:spcPct val="100000"/>
                        </a:lnSpc>
                        <a:spcBef>
                          <a:spcPts val="0"/>
                        </a:spcBef>
                        <a:spcAft>
                          <a:spcPts val="0"/>
                        </a:spcAft>
                        <a:buNone/>
                      </a:pPr>
                      <a:r>
                        <a:rPr lang="en-US" sz="1800" b="1">
                          <a:solidFill>
                            <a:schemeClr val="tx1"/>
                          </a:solidFill>
                          <a:effectLst/>
                        </a:rPr>
                        <a:t>Science</a:t>
                      </a:r>
                      <a:endParaRPr lang="en-US" sz="1800" b="1">
                        <a:solidFill>
                          <a:schemeClr val="tx1"/>
                        </a:solidFill>
                        <a:effectLst/>
                        <a:latin typeface="Calibri"/>
                        <a:ea typeface="Calibri" panose="020F0502020204030204" pitchFamily="34" charset="0"/>
                        <a:cs typeface="Times New Roman"/>
                      </a:endParaRPr>
                    </a:p>
                  </a:txBody>
                  <a:tcPr marL="47625" marR="47625" marT="47636" marB="47636" anchor="ctr">
                    <a:solidFill>
                      <a:schemeClr val="accent6">
                        <a:lumMod val="20000"/>
                        <a:lumOff val="80000"/>
                      </a:schemeClr>
                    </a:solidFill>
                  </a:tcPr>
                </a:tc>
                <a:extLst>
                  <a:ext uri="{0D108BD9-81ED-4DB2-BD59-A6C34878D82A}">
                    <a16:rowId xmlns:a16="http://schemas.microsoft.com/office/drawing/2014/main" val="10000"/>
                  </a:ext>
                </a:extLst>
              </a:tr>
              <a:tr h="757479">
                <a:tc>
                  <a:txBody>
                    <a:bodyPr/>
                    <a:lstStyle/>
                    <a:p>
                      <a:pPr marL="0" marR="0" algn="ctr">
                        <a:lnSpc>
                          <a:spcPct val="100000"/>
                        </a:lnSpc>
                        <a:spcBef>
                          <a:spcPts val="0"/>
                        </a:spcBef>
                        <a:spcAft>
                          <a:spcPts val="0"/>
                        </a:spcAft>
                      </a:pPr>
                      <a:r>
                        <a:rPr lang="en-US" sz="1800" b="1">
                          <a:solidFill>
                            <a:schemeClr val="tx1"/>
                          </a:solidFill>
                          <a:effectLst/>
                        </a:rPr>
                        <a:t>Personalized Learning</a:t>
                      </a:r>
                    </a:p>
                  </a:txBody>
                  <a:tcPr marL="47625" marR="47625" marT="47636" marB="47636"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a:solidFill>
                            <a:schemeClr val="tx1"/>
                          </a:solidFill>
                          <a:effectLst/>
                        </a:rPr>
                        <a:t>Trauma-Informed Practice</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36" marB="47636"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a:solidFill>
                            <a:schemeClr val="tx1"/>
                          </a:solidFill>
                          <a:effectLst/>
                        </a:rPr>
                        <a:t>Social Emotional Learning</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36" marB="47636"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a:solidFill>
                            <a:schemeClr val="tx1"/>
                          </a:solidFill>
                          <a:effectLst/>
                        </a:rPr>
                        <a:t>Multi-Tier Systems </a:t>
                      </a:r>
                      <a:endParaRPr lang="en-US" sz="1800" b="1">
                        <a:solidFill>
                          <a:schemeClr val="tx1"/>
                        </a:solidFill>
                        <a:effectLst/>
                        <a:latin typeface="Calibri" panose="020F0502020204030204" pitchFamily="34" charset="0"/>
                        <a:cs typeface="Times New Roman" panose="02020603050405020304" pitchFamily="18" charset="0"/>
                      </a:endParaRPr>
                    </a:p>
                    <a:p>
                      <a:pPr marL="0" marR="0" lvl="0" algn="ctr">
                        <a:lnSpc>
                          <a:spcPct val="100000"/>
                        </a:lnSpc>
                        <a:spcBef>
                          <a:spcPts val="0"/>
                        </a:spcBef>
                        <a:spcAft>
                          <a:spcPts val="0"/>
                        </a:spcAft>
                        <a:buNone/>
                      </a:pPr>
                      <a:r>
                        <a:rPr lang="en-US" sz="1800" b="1">
                          <a:solidFill>
                            <a:schemeClr val="tx1"/>
                          </a:solidFill>
                          <a:effectLst/>
                        </a:rPr>
                        <a:t>of Support</a:t>
                      </a:r>
                      <a:endParaRPr lang="en-US" sz="1800" b="1">
                        <a:solidFill>
                          <a:schemeClr val="tx1"/>
                        </a:solidFill>
                        <a:effectLst/>
                        <a:latin typeface="Calibri"/>
                        <a:ea typeface="Calibri" panose="020F0502020204030204" pitchFamily="34" charset="0"/>
                        <a:cs typeface="Times New Roman"/>
                      </a:endParaRPr>
                    </a:p>
                  </a:txBody>
                  <a:tcPr marL="47625" marR="47625" marT="47636" marB="47636" anchor="ctr">
                    <a:solidFill>
                      <a:schemeClr val="accent6">
                        <a:lumMod val="20000"/>
                        <a:lumOff val="80000"/>
                      </a:schemeClr>
                    </a:solidFill>
                  </a:tcPr>
                </a:tc>
                <a:extLst>
                  <a:ext uri="{0D108BD9-81ED-4DB2-BD59-A6C34878D82A}">
                    <a16:rowId xmlns:a16="http://schemas.microsoft.com/office/drawing/2014/main" val="10001"/>
                  </a:ext>
                </a:extLst>
              </a:tr>
              <a:tr h="757479">
                <a:tc>
                  <a:txBody>
                    <a:bodyPr/>
                    <a:lstStyle/>
                    <a:p>
                      <a:pPr marL="0" marR="0" algn="ctr">
                        <a:lnSpc>
                          <a:spcPct val="100000"/>
                        </a:lnSpc>
                        <a:spcBef>
                          <a:spcPts val="0"/>
                        </a:spcBef>
                        <a:spcAft>
                          <a:spcPts val="0"/>
                        </a:spcAft>
                      </a:pPr>
                      <a:r>
                        <a:rPr lang="en-US" sz="1800" b="1">
                          <a:solidFill>
                            <a:schemeClr val="tx1"/>
                          </a:solidFill>
                          <a:effectLst/>
                        </a:rPr>
                        <a:t>Expanded </a:t>
                      </a:r>
                      <a:endParaRPr lang="en-US" sz="1800"/>
                    </a:p>
                    <a:p>
                      <a:pPr marL="0" marR="0" lvl="0" algn="ctr">
                        <a:lnSpc>
                          <a:spcPct val="100000"/>
                        </a:lnSpc>
                        <a:spcBef>
                          <a:spcPts val="0"/>
                        </a:spcBef>
                        <a:spcAft>
                          <a:spcPts val="0"/>
                        </a:spcAft>
                        <a:buNone/>
                      </a:pPr>
                      <a:r>
                        <a:rPr lang="en-US" sz="1800" b="1">
                          <a:solidFill>
                            <a:schemeClr val="tx1"/>
                          </a:solidFill>
                          <a:effectLst/>
                        </a:rPr>
                        <a:t>Learning </a:t>
                      </a:r>
                    </a:p>
                  </a:txBody>
                  <a:tcPr marL="47625" marR="47625" marT="47636" marB="47636"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a:solidFill>
                            <a:schemeClr val="tx1"/>
                          </a:solidFill>
                          <a:effectLst/>
                        </a:rPr>
                        <a:t>Distance/Online/</a:t>
                      </a:r>
                      <a:endParaRPr lang="en-US" sz="1800" b="1">
                        <a:solidFill>
                          <a:schemeClr val="tx1"/>
                        </a:solidFill>
                        <a:effectLst/>
                        <a:latin typeface="Calibri" panose="020F0502020204030204" pitchFamily="34" charset="0"/>
                        <a:cs typeface="Times New Roman" panose="02020603050405020304" pitchFamily="18" charset="0"/>
                      </a:endParaRPr>
                    </a:p>
                    <a:p>
                      <a:pPr marL="0" marR="0" lvl="0" algn="ctr">
                        <a:lnSpc>
                          <a:spcPct val="100000"/>
                        </a:lnSpc>
                        <a:spcBef>
                          <a:spcPts val="0"/>
                        </a:spcBef>
                        <a:spcAft>
                          <a:spcPts val="0"/>
                        </a:spcAft>
                        <a:buNone/>
                      </a:pPr>
                      <a:r>
                        <a:rPr lang="en-US" sz="1800" b="1">
                          <a:solidFill>
                            <a:schemeClr val="tx1"/>
                          </a:solidFill>
                          <a:effectLst/>
                        </a:rPr>
                        <a:t>Hybrid Learning </a:t>
                      </a:r>
                      <a:endParaRPr lang="en-US" sz="1800" b="1">
                        <a:solidFill>
                          <a:schemeClr val="tx1"/>
                        </a:solidFill>
                        <a:effectLst/>
                        <a:latin typeface="Calibri"/>
                        <a:ea typeface="Calibri" panose="020F0502020204030204" pitchFamily="34" charset="0"/>
                        <a:cs typeface="Times New Roman"/>
                      </a:endParaRPr>
                    </a:p>
                  </a:txBody>
                  <a:tcPr marL="47625" marR="47625" marT="47636" marB="47636"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a:solidFill>
                            <a:schemeClr val="tx1"/>
                          </a:solidFill>
                          <a:effectLst/>
                        </a:rPr>
                        <a:t>Educator Equity/</a:t>
                      </a:r>
                      <a:endParaRPr lang="en-US" sz="1800"/>
                    </a:p>
                    <a:p>
                      <a:pPr marL="0" marR="0" lvl="0" algn="ctr">
                        <a:lnSpc>
                          <a:spcPct val="100000"/>
                        </a:lnSpc>
                        <a:spcBef>
                          <a:spcPts val="0"/>
                        </a:spcBef>
                        <a:spcAft>
                          <a:spcPts val="0"/>
                        </a:spcAft>
                        <a:buNone/>
                      </a:pPr>
                      <a:r>
                        <a:rPr lang="en-US" sz="1800" b="1">
                          <a:solidFill>
                            <a:schemeClr val="tx1"/>
                          </a:solidFill>
                          <a:effectLst/>
                        </a:rPr>
                        <a:t>Diversity </a:t>
                      </a:r>
                    </a:p>
                  </a:txBody>
                  <a:tcPr marL="47625" marR="47625" marT="47636" marB="47636" anchor="ctr">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a:solidFill>
                            <a:schemeClr val="tx1"/>
                          </a:solidFill>
                          <a:effectLst/>
                        </a:rPr>
                        <a:t>Resource Equity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36" marB="47636" anchor="ct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0855FC-E2A8-49B8-97E1-79103DB77A67}"/>
              </a:ext>
            </a:extLst>
          </p:cNvPr>
          <p:cNvSpPr>
            <a:spLocks noGrp="1"/>
          </p:cNvSpPr>
          <p:nvPr>
            <p:ph type="ctrTitle"/>
          </p:nvPr>
        </p:nvSpPr>
        <p:spPr>
          <a:xfrm>
            <a:off x="152400" y="3581400"/>
            <a:ext cx="8763000" cy="1447800"/>
          </a:xfrm>
        </p:spPr>
        <p:txBody>
          <a:bodyPr/>
          <a:lstStyle/>
          <a:p>
            <a:pPr eaLnBrk="1" fontAlgn="auto" hangingPunct="1">
              <a:spcAft>
                <a:spcPts val="0"/>
              </a:spcAft>
              <a:defRPr/>
            </a:pPr>
            <a:r>
              <a:rPr lang="en-US" sz="3200"/>
              <a:t>Thank you!</a:t>
            </a:r>
          </a:p>
        </p:txBody>
      </p:sp>
      <p:sp>
        <p:nvSpPr>
          <p:cNvPr id="5" name="Subtitle 4">
            <a:extLst>
              <a:ext uri="{FF2B5EF4-FFF2-40B4-BE49-F238E27FC236}">
                <a16:creationId xmlns:a16="http://schemas.microsoft.com/office/drawing/2014/main" id="{5F47E913-6975-48F7-823B-E0976E436384}"/>
              </a:ext>
            </a:extLst>
          </p:cNvPr>
          <p:cNvSpPr>
            <a:spLocks noGrp="1"/>
          </p:cNvSpPr>
          <p:nvPr>
            <p:ph type="subTitle" idx="1"/>
          </p:nvPr>
        </p:nvSpPr>
        <p:spPr/>
        <p:txBody>
          <a:bodyPr/>
          <a:lstStyle/>
          <a:p>
            <a:pPr marL="228600" eaLnBrk="1" fontAlgn="auto" hangingPunct="1">
              <a:spcAft>
                <a:spcPts val="0"/>
              </a:spcAft>
              <a:buFont typeface="Arial" charset="0"/>
              <a:buNone/>
              <a:defRPr/>
            </a:pPr>
            <a:r>
              <a:rPr lang="en-US"/>
              <a:t>EIR email:  </a:t>
            </a:r>
            <a:r>
              <a:rPr lang="en-US">
                <a:hlinkClick r:id="rId3"/>
              </a:rPr>
              <a:t>eir@ed.gov</a:t>
            </a:r>
            <a:r>
              <a:rPr lang="en-US"/>
              <a:t> </a:t>
            </a:r>
          </a:p>
          <a:p>
            <a:pPr marL="228600" eaLnBrk="1" fontAlgn="auto" hangingPunct="1">
              <a:spcAft>
                <a:spcPts val="0"/>
              </a:spcAft>
              <a:buFont typeface="Arial" charset="0"/>
              <a:buNone/>
              <a:defRPr/>
            </a:pPr>
            <a:r>
              <a:rPr lang="en-US"/>
              <a:t>EIR phone:  (202) 453-7122</a:t>
            </a:r>
          </a:p>
          <a:p>
            <a:pPr eaLnBrk="1" fontAlgn="auto" hangingPunct="1">
              <a:spcAft>
                <a:spcPts val="0"/>
              </a:spcAft>
              <a:buFont typeface="Arial"/>
              <a:buNone/>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7564-181E-4193-8E5C-3EEF87839A4B}"/>
              </a:ext>
            </a:extLst>
          </p:cNvPr>
          <p:cNvSpPr>
            <a:spLocks noGrp="1"/>
          </p:cNvSpPr>
          <p:nvPr>
            <p:ph type="title"/>
          </p:nvPr>
        </p:nvSpPr>
        <p:spPr>
          <a:xfrm>
            <a:off x="457200" y="139700"/>
            <a:ext cx="8229600" cy="563563"/>
          </a:xfrm>
        </p:spPr>
        <p:txBody>
          <a:bodyPr lIns="91440" tIns="45720" rIns="91440" bIns="45720"/>
          <a:lstStyle/>
          <a:p>
            <a:pPr eaLnBrk="1" hangingPunct="1">
              <a:defRPr/>
            </a:pPr>
            <a:r>
              <a:rPr lang="en-US"/>
              <a:t>OVERVIEW OF EIR: STRUCTURE</a:t>
            </a:r>
          </a:p>
        </p:txBody>
      </p:sp>
      <p:graphicFrame>
        <p:nvGraphicFramePr>
          <p:cNvPr id="7" name="Content Placeholder 6">
            <a:extLst>
              <a:ext uri="{FF2B5EF4-FFF2-40B4-BE49-F238E27FC236}">
                <a16:creationId xmlns:a16="http://schemas.microsoft.com/office/drawing/2014/main" id="{F3CEEF65-8BA8-4401-AD0C-C6E633405A98}"/>
              </a:ext>
            </a:extLst>
          </p:cNvPr>
          <p:cNvGraphicFramePr>
            <a:graphicFrameLocks noGrp="1"/>
          </p:cNvGraphicFramePr>
          <p:nvPr>
            <p:ph idx="1"/>
          </p:nvPr>
        </p:nvGraphicFramePr>
        <p:xfrm>
          <a:off x="304800" y="1103313"/>
          <a:ext cx="8610600" cy="5233987"/>
        </p:xfrm>
        <a:graphic>
          <a:graphicData uri="http://schemas.openxmlformats.org/drawingml/2006/table">
            <a:tbl>
              <a:tblPr firstRow="1" firstCol="1" bandRow="1">
                <a:tableStyleId>{B301B821-A1FF-4177-AEE7-76D212191A09}</a:tableStyleId>
              </a:tblPr>
              <a:tblGrid>
                <a:gridCol w="1624583">
                  <a:extLst>
                    <a:ext uri="{9D8B030D-6E8A-4147-A177-3AD203B41FA5}">
                      <a16:colId xmlns:a16="http://schemas.microsoft.com/office/drawing/2014/main" val="20000"/>
                    </a:ext>
                  </a:extLst>
                </a:gridCol>
                <a:gridCol w="2258568">
                  <a:extLst>
                    <a:ext uri="{9D8B030D-6E8A-4147-A177-3AD203B41FA5}">
                      <a16:colId xmlns:a16="http://schemas.microsoft.com/office/drawing/2014/main" val="20001"/>
                    </a:ext>
                  </a:extLst>
                </a:gridCol>
                <a:gridCol w="2441448">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64178">
                <a:tc>
                  <a:txBody>
                    <a:bodyPr/>
                    <a:lstStyle/>
                    <a:p>
                      <a:pPr marL="0" marR="0" algn="ctr" rtl="0" eaLnBrk="1" latinLnBrk="0" hangingPunct="1">
                        <a:spcBef>
                          <a:spcPts val="0"/>
                        </a:spcBef>
                        <a:spcAft>
                          <a:spcPts val="0"/>
                        </a:spcAft>
                      </a:pPr>
                      <a:endParaRPr lang="en-US" sz="18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eaLnBrk="1" latinLnBrk="0" hangingPunct="1">
                        <a:spcBef>
                          <a:spcPts val="0"/>
                        </a:spcBef>
                        <a:spcAft>
                          <a:spcPts val="0"/>
                        </a:spcAft>
                      </a:pPr>
                      <a:r>
                        <a:rPr lang="en-US" sz="2100" kern="1200">
                          <a:effectLst/>
                        </a:rPr>
                        <a:t>Early-Phase</a:t>
                      </a:r>
                      <a:endParaRPr lang="en-US" sz="18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eaLnBrk="1" latinLnBrk="0" hangingPunct="1">
                        <a:spcBef>
                          <a:spcPts val="0"/>
                        </a:spcBef>
                        <a:spcAft>
                          <a:spcPts val="0"/>
                        </a:spcAft>
                      </a:pPr>
                      <a:r>
                        <a:rPr lang="en-US" sz="2100" kern="1200">
                          <a:effectLst/>
                        </a:rPr>
                        <a:t>Mid-Phase</a:t>
                      </a:r>
                      <a:endParaRPr lang="en-US" sz="18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eaLnBrk="1" latinLnBrk="0" hangingPunct="1">
                        <a:spcBef>
                          <a:spcPts val="0"/>
                        </a:spcBef>
                        <a:spcAft>
                          <a:spcPts val="0"/>
                        </a:spcAft>
                      </a:pPr>
                      <a:r>
                        <a:rPr lang="en-US" sz="2100" kern="1200">
                          <a:effectLst/>
                        </a:rPr>
                        <a:t>Expansion</a:t>
                      </a:r>
                      <a:endParaRPr lang="en-US" sz="18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96189">
                <a:tc>
                  <a:txBody>
                    <a:bodyPr/>
                    <a:lstStyle/>
                    <a:p>
                      <a:pPr marL="0" marR="0" algn="ctr" rtl="0" latinLnBrk="0">
                        <a:spcBef>
                          <a:spcPts val="0"/>
                        </a:spcBef>
                        <a:spcAft>
                          <a:spcPts val="0"/>
                        </a:spcAft>
                      </a:pPr>
                      <a:r>
                        <a:rPr lang="en-US" sz="2100" b="1">
                          <a:effectLst/>
                        </a:rPr>
                        <a:t>Level of Innovation and </a:t>
                      </a:r>
                    </a:p>
                    <a:p>
                      <a:pPr marL="0" marR="0" algn="ctr" rtl="0" latinLnBrk="0">
                        <a:spcBef>
                          <a:spcPts val="0"/>
                        </a:spcBef>
                        <a:spcAft>
                          <a:spcPts val="0"/>
                        </a:spcAft>
                      </a:pPr>
                      <a:r>
                        <a:rPr lang="en-US" sz="2100" b="1">
                          <a:effectLst/>
                        </a:rPr>
                        <a:t>Scale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latinLnBrk="0">
                        <a:spcBef>
                          <a:spcPts val="0"/>
                        </a:spcBef>
                        <a:spcAft>
                          <a:spcPts val="0"/>
                        </a:spcAft>
                      </a:pPr>
                      <a:r>
                        <a:rPr lang="en-US" sz="2100" b="0">
                          <a:effectLst/>
                        </a:rPr>
                        <a:t>Develops and tests innovative education practices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latinLnBrk="0">
                        <a:spcBef>
                          <a:spcPts val="0"/>
                        </a:spcBef>
                        <a:spcAft>
                          <a:spcPts val="0"/>
                        </a:spcAft>
                      </a:pPr>
                      <a:r>
                        <a:rPr lang="en-US" sz="2100">
                          <a:effectLst/>
                        </a:rPr>
                        <a:t>Refines innovative education practices at a regional or national scale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marR="0" indent="0" algn="ctr" rtl="0" latinLnBrk="0">
                        <a:spcBef>
                          <a:spcPts val="0"/>
                        </a:spcBef>
                        <a:spcAft>
                          <a:spcPts val="0"/>
                        </a:spcAft>
                      </a:pPr>
                      <a:r>
                        <a:rPr lang="en-US" sz="2100">
                          <a:effectLst/>
                        </a:rPr>
                        <a:t>Scales innovative practices nationally </a:t>
                      </a:r>
                      <a:endParaRPr lang="en-US" sz="21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20240">
                <a:tc>
                  <a:txBody>
                    <a:bodyPr/>
                    <a:lstStyle/>
                    <a:p>
                      <a:pPr marL="0" marR="0" algn="ctr" rtl="0" latinLnBrk="0">
                        <a:spcBef>
                          <a:spcPts val="0"/>
                        </a:spcBef>
                        <a:spcAft>
                          <a:spcPts val="0"/>
                        </a:spcAft>
                      </a:pPr>
                      <a:r>
                        <a:rPr lang="en-US" sz="2100" b="1">
                          <a:effectLst/>
                        </a:rPr>
                        <a:t>Evidence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latinLnBrk="0">
                        <a:spcBef>
                          <a:spcPts val="0"/>
                        </a:spcBef>
                        <a:spcAft>
                          <a:spcPts val="0"/>
                        </a:spcAft>
                      </a:pPr>
                      <a:r>
                        <a:rPr lang="en-US" sz="2100" b="0">
                          <a:effectLst/>
                        </a:rPr>
                        <a:t>Applicants must demonstrate a rationale based on high quality research findings of evaluation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latinLnBrk="0">
                        <a:spcBef>
                          <a:spcPts val="0"/>
                        </a:spcBef>
                        <a:spcAft>
                          <a:spcPts val="0"/>
                        </a:spcAft>
                      </a:pPr>
                      <a:r>
                        <a:rPr lang="en-US" sz="2100" dirty="0">
                          <a:effectLst/>
                        </a:rPr>
                        <a:t>Applicants must meet “Moderate Evidence” </a:t>
                      </a:r>
                      <a:endParaRPr lang="en-US" sz="2100" dirty="0"/>
                    </a:p>
                    <a:p>
                      <a:pPr marL="0" marR="0" lvl="0" algn="ctr">
                        <a:spcBef>
                          <a:spcPts val="0"/>
                        </a:spcBef>
                        <a:spcAft>
                          <a:spcPts val="0"/>
                        </a:spcAft>
                        <a:buNone/>
                      </a:pPr>
                      <a:r>
                        <a:rPr lang="en-US" sz="2100" dirty="0">
                          <a:effectLst/>
                        </a:rPr>
                        <a:t>standard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latinLnBrk="0">
                        <a:spcBef>
                          <a:spcPts val="0"/>
                        </a:spcBef>
                        <a:spcAft>
                          <a:spcPts val="0"/>
                        </a:spcAft>
                      </a:pPr>
                      <a:r>
                        <a:rPr lang="en-US" sz="2100">
                          <a:effectLst/>
                        </a:rPr>
                        <a:t>Applicants must meet “Strong Evidence” </a:t>
                      </a:r>
                      <a:endParaRPr lang="en-US" sz="2100"/>
                    </a:p>
                    <a:p>
                      <a:pPr marL="0" marR="0" lvl="0" algn="ctr">
                        <a:spcBef>
                          <a:spcPts val="0"/>
                        </a:spcBef>
                        <a:spcAft>
                          <a:spcPts val="0"/>
                        </a:spcAft>
                        <a:buNone/>
                      </a:pPr>
                      <a:r>
                        <a:rPr lang="en-US" sz="2100">
                          <a:effectLst/>
                        </a:rPr>
                        <a:t>standard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53381">
                <a:tc>
                  <a:txBody>
                    <a:bodyPr/>
                    <a:lstStyle/>
                    <a:p>
                      <a:pPr marL="0" marR="0" algn="ctr" rtl="0" latinLnBrk="0">
                        <a:spcBef>
                          <a:spcPts val="0"/>
                        </a:spcBef>
                        <a:spcAft>
                          <a:spcPts val="0"/>
                        </a:spcAft>
                      </a:pPr>
                      <a:r>
                        <a:rPr lang="en-US" sz="2100" b="1">
                          <a:effectLst/>
                        </a:rPr>
                        <a:t>Anticipated Award Estimates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0" latinLnBrk="0">
                        <a:spcBef>
                          <a:spcPts val="0"/>
                        </a:spcBef>
                        <a:spcAft>
                          <a:spcPts val="0"/>
                        </a:spcAft>
                      </a:pPr>
                      <a:r>
                        <a:rPr lang="en-US" sz="2100" b="0" dirty="0">
                          <a:effectLst/>
                        </a:rPr>
                        <a:t>12-23 awards of up to $4 million each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863" marR="0" lvl="0" indent="0" algn="ctr" defTabSz="423863" rtl="0" eaLnBrk="1" fontAlgn="auto" latinLnBrk="0" hangingPunct="1">
                        <a:lnSpc>
                          <a:spcPct val="100000"/>
                        </a:lnSpc>
                        <a:spcBef>
                          <a:spcPts val="0"/>
                        </a:spcBef>
                        <a:spcAft>
                          <a:spcPts val="0"/>
                        </a:spcAft>
                        <a:buClrTx/>
                        <a:buSzTx/>
                        <a:buFontTx/>
                        <a:buNone/>
                        <a:tabLst>
                          <a:tab pos="1998663" algn="l"/>
                        </a:tabLst>
                        <a:defRPr/>
                      </a:pPr>
                      <a:r>
                        <a:rPr lang="en-US" sz="2100">
                          <a:effectLst/>
                        </a:rPr>
                        <a:t>10-15 awards of up </a:t>
                      </a:r>
                    </a:p>
                    <a:p>
                      <a:pPr marL="169863" marR="0" lvl="0" indent="0" algn="ctr" defTabSz="423863" rtl="0" eaLnBrk="1" fontAlgn="auto" latinLnBrk="0" hangingPunct="1">
                        <a:lnSpc>
                          <a:spcPct val="100000"/>
                        </a:lnSpc>
                        <a:spcBef>
                          <a:spcPts val="0"/>
                        </a:spcBef>
                        <a:spcAft>
                          <a:spcPts val="0"/>
                        </a:spcAft>
                        <a:buClrTx/>
                        <a:buSzTx/>
                        <a:buFontTx/>
                        <a:buNone/>
                        <a:tabLst>
                          <a:tab pos="1998663" algn="l"/>
                        </a:tabLst>
                        <a:defRPr/>
                      </a:pPr>
                      <a:r>
                        <a:rPr lang="en-US" sz="2100">
                          <a:effectLst/>
                        </a:rPr>
                        <a:t>to $8 million each</a:t>
                      </a:r>
                      <a:endParaRPr lang="en-US" sz="21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4950" marR="0" indent="0" algn="ctr" rtl="0" latinLnBrk="0">
                        <a:spcBef>
                          <a:spcPts val="0"/>
                        </a:spcBef>
                        <a:spcAft>
                          <a:spcPts val="0"/>
                        </a:spcAft>
                      </a:pPr>
                      <a:r>
                        <a:rPr lang="en-US" sz="2100" dirty="0">
                          <a:effectLst/>
                        </a:rPr>
                        <a:t>1-4 awards of up to $15 million each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 Placeholder 3">
            <a:extLst>
              <a:ext uri="{FF2B5EF4-FFF2-40B4-BE49-F238E27FC236}">
                <a16:creationId xmlns:a16="http://schemas.microsoft.com/office/drawing/2014/main" id="{44B5184F-BB9F-4ED0-A2BD-50C1260F22EE}"/>
              </a:ext>
            </a:extLst>
          </p:cNvPr>
          <p:cNvSpPr>
            <a:spLocks noGrp="1"/>
          </p:cNvSpPr>
          <p:nvPr>
            <p:ph type="body" sz="quarter" idx="10"/>
          </p:nvPr>
        </p:nvSpPr>
        <p:spPr>
          <a:xfrm>
            <a:off x="457200" y="693738"/>
            <a:ext cx="8229600" cy="412750"/>
          </a:xfr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anchor="t"/>
          <a:lstStyle/>
          <a:p>
            <a:pPr eaLnBrk="1" hangingPunct="1">
              <a:defRPr/>
            </a:pPr>
            <a:r>
              <a:rPr lang="en-US" b="1">
                <a:ea typeface="+mn-lt"/>
                <a:cs typeface="+mn-lt"/>
              </a:rPr>
              <a:t>A Model Tiered Evidence Grant Program</a:t>
            </a:r>
            <a:endParaRPr lang="en-US"/>
          </a:p>
        </p:txBody>
      </p:sp>
      <p:sp>
        <p:nvSpPr>
          <p:cNvPr id="14367" name="Slide Number Placeholder 4">
            <a:extLst>
              <a:ext uri="{FF2B5EF4-FFF2-40B4-BE49-F238E27FC236}">
                <a16:creationId xmlns:a16="http://schemas.microsoft.com/office/drawing/2014/main" id="{9D02AE2E-8272-4527-82EA-703D8EE6D7E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19D01923-9FC1-4681-BD3A-9464E54923ED}" type="slidenum">
              <a:rPr lang="en-US" altLang="en-US" smtClean="0">
                <a:solidFill>
                  <a:srgbClr val="666666"/>
                </a:solidFill>
              </a:rPr>
              <a:pPr fontAlgn="base">
                <a:spcBef>
                  <a:spcPct val="0"/>
                </a:spcBef>
                <a:spcAft>
                  <a:spcPct val="0"/>
                </a:spcAft>
              </a:pPr>
              <a:t>5</a:t>
            </a:fld>
            <a:endParaRPr lang="en-US" altLang="en-US">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0283-2BE1-435A-86B1-FD610F5E7A36}"/>
              </a:ext>
            </a:extLst>
          </p:cNvPr>
          <p:cNvSpPr>
            <a:spLocks noGrp="1"/>
          </p:cNvSpPr>
          <p:nvPr>
            <p:ph type="title"/>
          </p:nvPr>
        </p:nvSpPr>
        <p:spPr>
          <a:xfrm>
            <a:off x="457200" y="228600"/>
            <a:ext cx="8229600" cy="563563"/>
          </a:xfrm>
        </p:spPr>
        <p:txBody>
          <a:bodyPr/>
          <a:lstStyle/>
          <a:p>
            <a:pPr eaLnBrk="1" hangingPunct="1">
              <a:defRPr/>
            </a:pPr>
            <a:r>
              <a:rPr lang="en-US"/>
              <a:t>Early-Phase Grants</a:t>
            </a:r>
            <a:br>
              <a:rPr lang="en-US"/>
            </a:br>
            <a:endParaRPr lang="en-US"/>
          </a:p>
        </p:txBody>
      </p:sp>
      <p:sp>
        <p:nvSpPr>
          <p:cNvPr id="3" name="Content Placeholder 2">
            <a:extLst>
              <a:ext uri="{FF2B5EF4-FFF2-40B4-BE49-F238E27FC236}">
                <a16:creationId xmlns:a16="http://schemas.microsoft.com/office/drawing/2014/main" id="{9F03D437-9118-4773-BF75-A7532735A455}"/>
              </a:ext>
            </a:extLst>
          </p:cNvPr>
          <p:cNvSpPr>
            <a:spLocks noGrp="1"/>
          </p:cNvSpPr>
          <p:nvPr>
            <p:ph idx="1"/>
          </p:nvPr>
        </p:nvSpPr>
        <p:spPr>
          <a:xfrm>
            <a:off x="304800" y="914400"/>
            <a:ext cx="8382000" cy="4449763"/>
          </a:xfrm>
        </p:spPr>
        <p:txBody>
          <a:bodyPr lIns="91440" tIns="45720" rIns="91440" bIns="45720" anchor="t"/>
          <a:lstStyle/>
          <a:p>
            <a:pPr marL="457200" indent="-457200" eaLnBrk="1" hangingPunct="1">
              <a:buSzPct val="110000"/>
              <a:buFont typeface="Courier New" panose="02070309020205020404" pitchFamily="49" charset="0"/>
              <a:buChar char="o"/>
              <a:defRPr/>
            </a:pPr>
            <a:r>
              <a:rPr lang="en-US" sz="2800" dirty="0"/>
              <a:t>Early-phase grants include the following purposes:</a:t>
            </a:r>
          </a:p>
          <a:p>
            <a:pPr marL="734695" indent="-273050" eaLnBrk="1" hangingPunct="1">
              <a:tabLst>
                <a:tab pos="795338" algn="l"/>
              </a:tabLst>
              <a:defRPr/>
            </a:pPr>
            <a:r>
              <a:rPr lang="en-US" sz="2800" dirty="0"/>
              <a:t>Support education practices that are new compared to others that are underway nationally.</a:t>
            </a:r>
          </a:p>
          <a:p>
            <a:pPr marL="734695" indent="-273050" eaLnBrk="1" hangingPunct="1">
              <a:tabLst>
                <a:tab pos="795338" algn="l"/>
              </a:tabLst>
              <a:defRPr/>
            </a:pPr>
            <a:r>
              <a:rPr lang="en-US" sz="2800" dirty="0"/>
              <a:t>Invest in projects based on high quality research findings or positive evaluation. </a:t>
            </a:r>
          </a:p>
          <a:p>
            <a:pPr marL="734695" indent="-273050" eaLnBrk="1" hangingPunct="1">
              <a:tabLst>
                <a:tab pos="795338" algn="l"/>
              </a:tabLst>
              <a:defRPr/>
            </a:pPr>
            <a:r>
              <a:rPr lang="en-US" sz="2800" dirty="0"/>
              <a:t>Focus on continuous improvement and iterative development to increase potential effectiveness.</a:t>
            </a:r>
          </a:p>
          <a:p>
            <a:pPr marL="457200" indent="-457200" eaLnBrk="1" hangingPunct="1">
              <a:buFont typeface="Courier New" panose="02070309020205020404" pitchFamily="49" charset="0"/>
              <a:buChar char="o"/>
              <a:defRPr/>
            </a:pPr>
            <a:r>
              <a:rPr lang="en-US" sz="2800" dirty="0"/>
              <a:t>Evaluations of projects aim to determine whether the practices can successfully improve student achievement and attainment, particularly for high-need students.</a:t>
            </a:r>
          </a:p>
          <a:p>
            <a:pPr marL="457200" indent="-457200" eaLnBrk="1" hangingPunct="1">
              <a:buFont typeface="Courier New" panose="02070309020205020404" pitchFamily="49" charset="0"/>
              <a:buChar char="o"/>
              <a:defRPr/>
            </a:pPr>
            <a:r>
              <a:rPr lang="en-US" sz="2800" dirty="0">
                <a:hlinkClick r:id="rId3"/>
              </a:rPr>
              <a:t>Notice Inviting Applications</a:t>
            </a:r>
            <a:endParaRPr lang="en-US" sz="2800" dirty="0">
              <a:hlinkClick r:id="rId4"/>
            </a:endParaRPr>
          </a:p>
          <a:p>
            <a:pPr marL="0" indent="0" eaLnBrk="1" hangingPunct="1">
              <a:buFont typeface="Wingdings" charset="2"/>
              <a:buNone/>
              <a:defRPr/>
            </a:pPr>
            <a:endParaRPr lang="en-US" sz="3000" dirty="0"/>
          </a:p>
          <a:p>
            <a:pPr eaLnBrk="1" hangingPunct="1">
              <a:defRPr/>
            </a:pPr>
            <a:endParaRPr lang="en-US" dirty="0"/>
          </a:p>
          <a:p>
            <a:pPr eaLnBrk="1" hangingPunct="1">
              <a:defRPr/>
            </a:pPr>
            <a:endParaRPr lang="en-US" dirty="0"/>
          </a:p>
        </p:txBody>
      </p:sp>
      <p:sp>
        <p:nvSpPr>
          <p:cNvPr id="16388" name="Slide Number Placeholder 4">
            <a:extLst>
              <a:ext uri="{FF2B5EF4-FFF2-40B4-BE49-F238E27FC236}">
                <a16:creationId xmlns:a16="http://schemas.microsoft.com/office/drawing/2014/main" id="{1B6F06D2-AE50-46AE-88CC-838C723C8BF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marL="285750" indent="-285750">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buFont typeface="Courier New" panose="02070309020205020404" pitchFamily="49" charset="0"/>
              <a:buChar char="o"/>
            </a:pPr>
            <a:fld id="{0EF26095-2B62-4000-9A83-E67C0922F0D1}" type="slidenum">
              <a:rPr lang="en-US" altLang="en-US" smtClean="0">
                <a:solidFill>
                  <a:srgbClr val="666666"/>
                </a:solidFill>
              </a:rPr>
              <a:pPr fontAlgn="base">
                <a:spcBef>
                  <a:spcPct val="0"/>
                </a:spcBef>
                <a:spcAft>
                  <a:spcPct val="0"/>
                </a:spcAft>
                <a:buFont typeface="Courier New" panose="02070309020205020404" pitchFamily="49" charset="0"/>
                <a:buChar char="o"/>
              </a:pPr>
              <a:t>6</a:t>
            </a:fld>
            <a:endParaRPr lang="en-US" altLang="en-US">
              <a:solidFill>
                <a:srgbClr val="66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C911-3578-4994-B9F4-9321B55B63C5}"/>
              </a:ext>
            </a:extLst>
          </p:cNvPr>
          <p:cNvSpPr>
            <a:spLocks noGrp="1"/>
          </p:cNvSpPr>
          <p:nvPr>
            <p:ph type="title"/>
          </p:nvPr>
        </p:nvSpPr>
        <p:spPr>
          <a:xfrm>
            <a:off x="420688" y="103188"/>
            <a:ext cx="8229600" cy="563562"/>
          </a:xfrm>
        </p:spPr>
        <p:txBody>
          <a:bodyPr/>
          <a:lstStyle/>
          <a:p>
            <a:pPr eaLnBrk="1" hangingPunct="1">
              <a:defRPr/>
            </a:pPr>
            <a:r>
              <a:rPr lang="en-US" dirty="0"/>
              <a:t>Absolute PRIORITIES</a:t>
            </a:r>
          </a:p>
        </p:txBody>
      </p:sp>
      <p:sp>
        <p:nvSpPr>
          <p:cNvPr id="18435" name="Slide Number Placeholder 4">
            <a:extLst>
              <a:ext uri="{FF2B5EF4-FFF2-40B4-BE49-F238E27FC236}">
                <a16:creationId xmlns:a16="http://schemas.microsoft.com/office/drawing/2014/main" id="{5A3DB3F3-9740-42A1-97CA-758976F9E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DE51C9BF-5BE1-488A-B862-E687BA65C4D2}" type="slidenum">
              <a:rPr lang="en-US" altLang="en-US" smtClean="0">
                <a:solidFill>
                  <a:srgbClr val="666666"/>
                </a:solidFill>
              </a:rPr>
              <a:pPr fontAlgn="base">
                <a:spcBef>
                  <a:spcPct val="0"/>
                </a:spcBef>
                <a:spcAft>
                  <a:spcPct val="0"/>
                </a:spcAft>
              </a:pPr>
              <a:t>7</a:t>
            </a:fld>
            <a:endParaRPr lang="en-US" altLang="en-US">
              <a:solidFill>
                <a:srgbClr val="666666"/>
              </a:solidFill>
            </a:endParaRPr>
          </a:p>
        </p:txBody>
      </p:sp>
      <p:graphicFrame>
        <p:nvGraphicFramePr>
          <p:cNvPr id="10" name="Table 9">
            <a:extLst>
              <a:ext uri="{FF2B5EF4-FFF2-40B4-BE49-F238E27FC236}">
                <a16:creationId xmlns:a16="http://schemas.microsoft.com/office/drawing/2014/main" id="{235C4A04-C599-4EE2-98A6-46E5235ECD5F}"/>
              </a:ext>
            </a:extLst>
          </p:cNvPr>
          <p:cNvGraphicFramePr>
            <a:graphicFrameLocks noGrp="1"/>
          </p:cNvGraphicFramePr>
          <p:nvPr/>
        </p:nvGraphicFramePr>
        <p:xfrm>
          <a:off x="255588" y="1600200"/>
          <a:ext cx="8632825" cy="2606675"/>
        </p:xfrm>
        <a:graphic>
          <a:graphicData uri="http://schemas.openxmlformats.org/drawingml/2006/table">
            <a:tbl>
              <a:tblPr firstRow="1" firstCol="1" bandRow="1"/>
              <a:tblGrid>
                <a:gridCol w="4545036">
                  <a:extLst>
                    <a:ext uri="{9D8B030D-6E8A-4147-A177-3AD203B41FA5}">
                      <a16:colId xmlns:a16="http://schemas.microsoft.com/office/drawing/2014/main" val="20000"/>
                    </a:ext>
                  </a:extLst>
                </a:gridCol>
                <a:gridCol w="4087789">
                  <a:extLst>
                    <a:ext uri="{9D8B030D-6E8A-4147-A177-3AD203B41FA5}">
                      <a16:colId xmlns:a16="http://schemas.microsoft.com/office/drawing/2014/main" val="20001"/>
                    </a:ext>
                  </a:extLst>
                </a:gridCol>
              </a:tblGrid>
              <a:tr h="1528726">
                <a:tc>
                  <a:txBody>
                    <a:bodyPr/>
                    <a:lstStyle/>
                    <a:p>
                      <a:pPr marL="0" marR="0">
                        <a:spcBef>
                          <a:spcPts val="0"/>
                        </a:spcBef>
                        <a:spcAft>
                          <a:spcPts val="0"/>
                        </a:spcAft>
                      </a:pPr>
                      <a:r>
                        <a:rPr lang="en-US" sz="2800" b="1" dirty="0">
                          <a:effectLst/>
                          <a:latin typeface="+mj-lt"/>
                          <a:ea typeface="Calibri"/>
                          <a:cs typeface="Times New Roman"/>
                        </a:rPr>
                        <a:t>Absolute</a:t>
                      </a:r>
                      <a:r>
                        <a:rPr lang="en-US" sz="2800" b="1" baseline="0" dirty="0">
                          <a:effectLst/>
                          <a:latin typeface="+mj-lt"/>
                          <a:ea typeface="Calibri"/>
                          <a:cs typeface="Times New Roman"/>
                        </a:rPr>
                        <a:t> Priority (AP) 1:</a:t>
                      </a:r>
                    </a:p>
                    <a:p>
                      <a:pPr marL="0" marR="0">
                        <a:spcBef>
                          <a:spcPts val="0"/>
                        </a:spcBef>
                        <a:spcAft>
                          <a:spcPts val="0"/>
                        </a:spcAft>
                      </a:pPr>
                      <a:r>
                        <a:rPr lang="en-US" sz="2800" baseline="0" dirty="0">
                          <a:effectLst/>
                          <a:latin typeface="+mj-lt"/>
                          <a:ea typeface="Calibri"/>
                          <a:cs typeface="Times New Roman"/>
                        </a:rPr>
                        <a:t>Demonstrates a Rationale: </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effectLst/>
                          <a:latin typeface="+mj-lt"/>
                          <a:ea typeface="Calibri"/>
                          <a:cs typeface="Times New Roman"/>
                        </a:rPr>
                        <a:t>All Early-phase applicants must address this</a:t>
                      </a:r>
                      <a:r>
                        <a:rPr lang="en-US" sz="2800" baseline="0" dirty="0">
                          <a:effectLst/>
                          <a:latin typeface="+mj-lt"/>
                          <a:ea typeface="Calibri"/>
                          <a:cs typeface="Times New Roman"/>
                        </a:rPr>
                        <a:t> evidence priority.</a:t>
                      </a:r>
                      <a:endParaRPr lang="en-US" sz="2800" dirty="0">
                        <a:effectLst/>
                        <a:latin typeface="+mj-lt"/>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77949">
                <a:tc gridSpan="2">
                  <a:txBody>
                    <a:bodyPr/>
                    <a:lstStyle/>
                    <a:p>
                      <a:pPr marL="0" marR="0">
                        <a:spcBef>
                          <a:spcPts val="0"/>
                        </a:spcBef>
                        <a:spcAft>
                          <a:spcPts val="0"/>
                        </a:spcAft>
                      </a:pPr>
                      <a:r>
                        <a:rPr lang="en-US" sz="1800" kern="1200" dirty="0">
                          <a:solidFill>
                            <a:schemeClr val="tx1"/>
                          </a:solidFill>
                          <a:effectLst/>
                          <a:latin typeface="+mn-lt"/>
                          <a:ea typeface="+mn-ea"/>
                          <a:cs typeface="+mn-cs"/>
                        </a:rPr>
                        <a:t>“Demonstrates a rationale” means a key project component included in the project’s logic model is informed by research or evaluation findings that suggest the project component is likely to improve relevant outcomes.</a:t>
                      </a:r>
                      <a:endParaRPr lang="en-US" sz="2800" baseline="0" dirty="0">
                        <a:effectLst/>
                        <a:latin typeface="+mj-lt"/>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F363-B19B-4137-A4F0-2E6108B03C8A}"/>
              </a:ext>
            </a:extLst>
          </p:cNvPr>
          <p:cNvSpPr>
            <a:spLocks noGrp="1"/>
          </p:cNvSpPr>
          <p:nvPr>
            <p:ph type="title"/>
          </p:nvPr>
        </p:nvSpPr>
        <p:spPr>
          <a:xfrm>
            <a:off x="420688" y="12700"/>
            <a:ext cx="8229600" cy="563563"/>
          </a:xfrm>
        </p:spPr>
        <p:txBody>
          <a:bodyPr/>
          <a:lstStyle/>
          <a:p>
            <a:pPr eaLnBrk="1" hangingPunct="1">
              <a:defRPr/>
            </a:pPr>
            <a:r>
              <a:rPr lang="en-US" dirty="0"/>
              <a:t>Absolute PRIORITIES (cont.)</a:t>
            </a:r>
          </a:p>
        </p:txBody>
      </p:sp>
      <p:sp>
        <p:nvSpPr>
          <p:cNvPr id="20483" name="Slide Number Placeholder 4">
            <a:extLst>
              <a:ext uri="{FF2B5EF4-FFF2-40B4-BE49-F238E27FC236}">
                <a16:creationId xmlns:a16="http://schemas.microsoft.com/office/drawing/2014/main" id="{5C0885BE-27FF-4E26-A406-2DE727CABF0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626DB411-8D65-4B72-8492-A8BF8070AF60}" type="slidenum">
              <a:rPr lang="en-US" altLang="en-US" smtClean="0">
                <a:solidFill>
                  <a:srgbClr val="666666"/>
                </a:solidFill>
              </a:rPr>
              <a:pPr fontAlgn="base">
                <a:spcBef>
                  <a:spcPct val="0"/>
                </a:spcBef>
                <a:spcAft>
                  <a:spcPct val="0"/>
                </a:spcAft>
              </a:pPr>
              <a:t>8</a:t>
            </a:fld>
            <a:endParaRPr lang="en-US" altLang="en-US">
              <a:solidFill>
                <a:srgbClr val="666666"/>
              </a:solidFill>
            </a:endParaRPr>
          </a:p>
        </p:txBody>
      </p:sp>
      <p:graphicFrame>
        <p:nvGraphicFramePr>
          <p:cNvPr id="10" name="Table 9">
            <a:extLst>
              <a:ext uri="{FF2B5EF4-FFF2-40B4-BE49-F238E27FC236}">
                <a16:creationId xmlns:a16="http://schemas.microsoft.com/office/drawing/2014/main" id="{BFD9511C-7BBA-4CE6-93DE-9A17E9D7A748}"/>
              </a:ext>
            </a:extLst>
          </p:cNvPr>
          <p:cNvGraphicFramePr>
            <a:graphicFrameLocks noGrp="1"/>
          </p:cNvGraphicFramePr>
          <p:nvPr/>
        </p:nvGraphicFramePr>
        <p:xfrm>
          <a:off x="187325" y="1590675"/>
          <a:ext cx="8688388" cy="4718050"/>
        </p:xfrm>
        <a:graphic>
          <a:graphicData uri="http://schemas.openxmlformats.org/drawingml/2006/table">
            <a:tbl>
              <a:tblPr firstRow="1" firstCol="1" bandRow="1"/>
              <a:tblGrid>
                <a:gridCol w="8688388">
                  <a:extLst>
                    <a:ext uri="{9D8B030D-6E8A-4147-A177-3AD203B41FA5}">
                      <a16:colId xmlns:a16="http://schemas.microsoft.com/office/drawing/2014/main" val="20000"/>
                    </a:ext>
                  </a:extLst>
                </a:gridCol>
              </a:tblGrid>
              <a:tr h="1097279">
                <a:tc>
                  <a:txBody>
                    <a:bodyPr/>
                    <a:lstStyle/>
                    <a:p>
                      <a:pPr marL="0" marR="0">
                        <a:spcBef>
                          <a:spcPts val="0"/>
                        </a:spcBef>
                        <a:spcAft>
                          <a:spcPts val="0"/>
                        </a:spcAft>
                      </a:pPr>
                      <a:r>
                        <a:rPr lang="en-US" sz="2400" b="1">
                          <a:effectLst/>
                          <a:latin typeface="+mj-lt"/>
                          <a:ea typeface="Calibri"/>
                          <a:cs typeface="Times New Roman"/>
                        </a:rPr>
                        <a:t>Absolute Priority 2:</a:t>
                      </a:r>
                    </a:p>
                    <a:p>
                      <a:pPr marL="0" marR="0">
                        <a:spcBef>
                          <a:spcPts val="0"/>
                        </a:spcBef>
                        <a:spcAft>
                          <a:spcPts val="0"/>
                        </a:spcAft>
                      </a:pPr>
                      <a:r>
                        <a:rPr lang="en-US" sz="2400">
                          <a:effectLst/>
                          <a:latin typeface="+mj-lt"/>
                          <a:ea typeface="Calibri"/>
                          <a:cs typeface="Times New Roman"/>
                        </a:rPr>
                        <a:t>Field-Initiated Innovations – General</a:t>
                      </a:r>
                    </a:p>
                    <a:p>
                      <a:pPr marL="0" marR="0">
                        <a:spcBef>
                          <a:spcPts val="0"/>
                        </a:spcBef>
                        <a:spcAft>
                          <a:spcPts val="0"/>
                        </a:spcAft>
                      </a:pPr>
                      <a:endParaRPr lang="en-US" sz="2400">
                        <a:effectLst/>
                        <a:latin typeface="+mj-lt"/>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426214">
                <a:tc>
                  <a:txBody>
                    <a:bodyPr/>
                    <a:lstStyle/>
                    <a:p>
                      <a:pPr marL="0" marR="0" lvl="0">
                        <a:spcBef>
                          <a:spcPts val="0"/>
                        </a:spcBef>
                        <a:spcAft>
                          <a:spcPts val="0"/>
                        </a:spcAft>
                        <a:buNone/>
                      </a:pPr>
                      <a:r>
                        <a:rPr lang="en-US" sz="2400" b="1" i="0" u="none" strike="noStrike" noProof="0" dirty="0">
                          <a:effectLst/>
                          <a:latin typeface="+mj-lt"/>
                        </a:rPr>
                        <a:t>Absolute Priority 3:</a:t>
                      </a:r>
                    </a:p>
                    <a:p>
                      <a:pPr marL="0" marR="0" lvl="0">
                        <a:spcBef>
                          <a:spcPts val="0"/>
                        </a:spcBef>
                        <a:spcAft>
                          <a:spcPts val="0"/>
                        </a:spcAft>
                        <a:buNone/>
                      </a:pPr>
                      <a:r>
                        <a:rPr lang="en-US" sz="2400" b="0" i="0" u="none" strike="noStrike" noProof="0" dirty="0">
                          <a:effectLst/>
                          <a:latin typeface="+mj-lt"/>
                        </a:rPr>
                        <a:t>Field-Initiated Innovations – Science, Technology, Engineering, or Mathematics (STEM) </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194557">
                <a:tc>
                  <a:txBody>
                    <a:bodyPr/>
                    <a:lstStyle/>
                    <a:p>
                      <a:pPr marL="0" marR="0" lvl="0">
                        <a:spcBef>
                          <a:spcPts val="0"/>
                        </a:spcBef>
                        <a:spcAft>
                          <a:spcPts val="0"/>
                        </a:spcAft>
                        <a:buNone/>
                      </a:pPr>
                      <a:r>
                        <a:rPr lang="en-US" sz="2400" b="1" i="0" u="none" strike="noStrike" noProof="0" dirty="0">
                          <a:effectLst/>
                          <a:latin typeface="+mj-lt"/>
                        </a:rPr>
                        <a:t>Absolute Priority 4:</a:t>
                      </a:r>
                    </a:p>
                    <a:p>
                      <a:pPr marL="0" marR="0" lvl="0">
                        <a:spcBef>
                          <a:spcPts val="0"/>
                        </a:spcBef>
                        <a:spcAft>
                          <a:spcPts val="0"/>
                        </a:spcAft>
                        <a:buNone/>
                      </a:pPr>
                      <a:r>
                        <a:rPr lang="en-US" sz="2400" b="0" i="0" u="none" strike="noStrike" noProof="0" dirty="0">
                          <a:effectLst/>
                          <a:latin typeface="+mj-lt"/>
                        </a:rPr>
                        <a:t>Field-Initiated Innovations – Fostering Knowledge and Promoting the Development of Skills That Prepare Students To Be Informed, Thoughtful, and Productive Individuals and Citizens</a:t>
                      </a:r>
                    </a:p>
                    <a:p>
                      <a:pPr marL="0" marR="0" lvl="0">
                        <a:spcBef>
                          <a:spcPts val="0"/>
                        </a:spcBef>
                        <a:spcAft>
                          <a:spcPts val="0"/>
                        </a:spcAft>
                        <a:buNone/>
                      </a:pPr>
                      <a:endParaRPr lang="en-US" sz="2400" b="0" i="0" u="none" strike="noStrike" noProof="0" dirty="0">
                        <a:effectLst/>
                        <a:latin typeface="+mj-lt"/>
                      </a:endParaRPr>
                    </a:p>
                    <a:p>
                      <a:pPr marL="0" marR="0" lvl="0">
                        <a:spcBef>
                          <a:spcPts val="0"/>
                        </a:spcBef>
                        <a:spcAft>
                          <a:spcPts val="0"/>
                        </a:spcAft>
                        <a:buNone/>
                      </a:pPr>
                      <a:r>
                        <a:rPr lang="en-US" sz="2400" i="1" kern="1200" dirty="0">
                          <a:solidFill>
                            <a:schemeClr val="tx1"/>
                          </a:solidFill>
                          <a:effectLst/>
                          <a:latin typeface="+mj-lt"/>
                          <a:ea typeface="+mn-ea"/>
                          <a:cs typeface="+mn-cs"/>
                        </a:rPr>
                        <a:t>The priority promotes social and emotional learning (SEL).</a:t>
                      </a:r>
                      <a:endParaRPr lang="en-US" sz="2400" i="1" dirty="0">
                        <a:latin typeface="+mj-lt"/>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5A855B7E-CDE7-4596-ACAA-8E0976244E9D}"/>
              </a:ext>
            </a:extLst>
          </p:cNvPr>
          <p:cNvSpPr txBox="1"/>
          <p:nvPr/>
        </p:nvSpPr>
        <p:spPr>
          <a:xfrm>
            <a:off x="152400" y="749300"/>
            <a:ext cx="8716963" cy="984250"/>
          </a:xfrm>
          <a:prstGeom prst="rect">
            <a:avLst/>
          </a:prstGeom>
          <a:noFill/>
        </p:spPr>
        <p:txBody>
          <a:bodyPr>
            <a:spAutoFit/>
          </a:bodyPr>
          <a:lstStyle/>
          <a:p>
            <a:pPr eaLnBrk="1" hangingPunct="1">
              <a:spcBef>
                <a:spcPts val="0"/>
              </a:spcBef>
              <a:spcAft>
                <a:spcPts val="0"/>
              </a:spcAft>
              <a:defRPr/>
            </a:pPr>
            <a:r>
              <a:rPr lang="en-US" sz="2000" dirty="0">
                <a:latin typeface="+mj-lt"/>
                <a:ea typeface="Calibri"/>
                <a:cs typeface="Times New Roman"/>
              </a:rPr>
              <a:t>Early-phase applicants must select one of the absolute priorities listed below. Applicants must clearly indicate which one in their abstract and project narrative.</a:t>
            </a:r>
            <a:endParaRPr lang="en-US" dirty="0">
              <a:latin typeface="+mj-lt"/>
              <a:ea typeface="Calibri"/>
              <a:cs typeface="Times New Roman"/>
            </a:endParaRPr>
          </a:p>
          <a:p>
            <a:pPr eaLnBrk="1" hangingPunct="1">
              <a:spcBef>
                <a:spcPts val="0"/>
              </a:spcBef>
              <a:spcAft>
                <a:spcPts val="0"/>
              </a:spcAft>
              <a:defRPr/>
            </a:pPr>
            <a:endParaRPr lang="en-US" dirty="0">
              <a:latin typeface="+mj-lt"/>
              <a:ea typeface="Calibri"/>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40A-C9D5-4D06-9879-67F5D0EFC241}"/>
              </a:ext>
            </a:extLst>
          </p:cNvPr>
          <p:cNvSpPr>
            <a:spLocks noGrp="1"/>
          </p:cNvSpPr>
          <p:nvPr>
            <p:ph type="title"/>
          </p:nvPr>
        </p:nvSpPr>
        <p:spPr>
          <a:xfrm>
            <a:off x="411163" y="68263"/>
            <a:ext cx="8229600" cy="563562"/>
          </a:xfrm>
        </p:spPr>
        <p:txBody>
          <a:bodyPr lIns="91440" tIns="45720" rIns="91440" bIns="45720"/>
          <a:lstStyle/>
          <a:p>
            <a:pPr eaLnBrk="1" hangingPunct="1">
              <a:defRPr/>
            </a:pPr>
            <a:r>
              <a:rPr lang="en-US" dirty="0"/>
              <a:t>Competitive Preference PRIORITIES</a:t>
            </a:r>
          </a:p>
        </p:txBody>
      </p:sp>
      <p:sp>
        <p:nvSpPr>
          <p:cNvPr id="22531" name="Slide Number Placeholder 4">
            <a:extLst>
              <a:ext uri="{FF2B5EF4-FFF2-40B4-BE49-F238E27FC236}">
                <a16:creationId xmlns:a16="http://schemas.microsoft.com/office/drawing/2014/main" id="{3FE71977-5E0A-4D2A-B4FE-D8EE9FE6BEB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fontAlgn="base">
              <a:spcBef>
                <a:spcPct val="0"/>
              </a:spcBef>
              <a:spcAft>
                <a:spcPct val="0"/>
              </a:spcAft>
            </a:pPr>
            <a:fld id="{1A5C6DF6-5714-4F59-92C7-8EE00CCF862D}" type="slidenum">
              <a:rPr lang="en-US" altLang="en-US" smtClean="0">
                <a:solidFill>
                  <a:srgbClr val="666666"/>
                </a:solidFill>
              </a:rPr>
              <a:pPr fontAlgn="base">
                <a:spcBef>
                  <a:spcPct val="0"/>
                </a:spcBef>
                <a:spcAft>
                  <a:spcPct val="0"/>
                </a:spcAft>
              </a:pPr>
              <a:t>9</a:t>
            </a:fld>
            <a:endParaRPr lang="en-US" altLang="en-US">
              <a:solidFill>
                <a:srgbClr val="666666"/>
              </a:solidFill>
            </a:endParaRPr>
          </a:p>
        </p:txBody>
      </p:sp>
      <p:graphicFrame>
        <p:nvGraphicFramePr>
          <p:cNvPr id="10" name="Table 9">
            <a:extLst>
              <a:ext uri="{FF2B5EF4-FFF2-40B4-BE49-F238E27FC236}">
                <a16:creationId xmlns:a16="http://schemas.microsoft.com/office/drawing/2014/main" id="{91DC1933-9B6D-47DD-B2A2-259B07E1E81F}"/>
              </a:ext>
            </a:extLst>
          </p:cNvPr>
          <p:cNvGraphicFramePr>
            <a:graphicFrameLocks noGrp="1"/>
          </p:cNvGraphicFramePr>
          <p:nvPr/>
        </p:nvGraphicFramePr>
        <p:xfrm>
          <a:off x="220663" y="1524000"/>
          <a:ext cx="8612187" cy="4078288"/>
        </p:xfrm>
        <a:graphic>
          <a:graphicData uri="http://schemas.openxmlformats.org/drawingml/2006/table">
            <a:tbl>
              <a:tblPr firstRow="1" firstCol="1" bandRow="1"/>
              <a:tblGrid>
                <a:gridCol w="3834870">
                  <a:extLst>
                    <a:ext uri="{9D8B030D-6E8A-4147-A177-3AD203B41FA5}">
                      <a16:colId xmlns:a16="http://schemas.microsoft.com/office/drawing/2014/main" val="20000"/>
                    </a:ext>
                  </a:extLst>
                </a:gridCol>
                <a:gridCol w="4777317">
                  <a:extLst>
                    <a:ext uri="{9D8B030D-6E8A-4147-A177-3AD203B41FA5}">
                      <a16:colId xmlns:a16="http://schemas.microsoft.com/office/drawing/2014/main" val="20001"/>
                    </a:ext>
                  </a:extLst>
                </a:gridCol>
              </a:tblGrid>
              <a:tr h="1142863">
                <a:tc>
                  <a:txBody>
                    <a:bodyPr/>
                    <a:lstStyle/>
                    <a:p>
                      <a:pPr marL="0" marR="0" lvl="0">
                        <a:spcBef>
                          <a:spcPts val="0"/>
                        </a:spcBef>
                        <a:spcAft>
                          <a:spcPts val="0"/>
                        </a:spcAft>
                        <a:buNone/>
                      </a:pPr>
                      <a:r>
                        <a:rPr lang="en-US" sz="2000" b="1" i="0" u="none" strike="noStrike" kern="1200" noProof="0" dirty="0">
                          <a:solidFill>
                            <a:schemeClr val="tx1"/>
                          </a:solidFill>
                          <a:effectLst/>
                          <a:latin typeface="+mj-lt"/>
                          <a:ea typeface="+mn-ea"/>
                          <a:cs typeface="+mn-cs"/>
                        </a:rPr>
                        <a:t>Competitive Preference Priority 1: </a:t>
                      </a:r>
                      <a:r>
                        <a:rPr lang="en-US" sz="2000" b="0" i="0" u="none" strike="noStrike" kern="1200" noProof="0" dirty="0">
                          <a:solidFill>
                            <a:schemeClr val="tx1"/>
                          </a:solidFill>
                          <a:effectLst/>
                          <a:latin typeface="+mj-lt"/>
                          <a:ea typeface="+mn-ea"/>
                          <a:cs typeface="+mn-cs"/>
                        </a:rPr>
                        <a:t> </a:t>
                      </a:r>
                    </a:p>
                    <a:p>
                      <a:pPr marL="0" marR="0" lvl="0">
                        <a:spcBef>
                          <a:spcPts val="0"/>
                        </a:spcBef>
                        <a:spcAft>
                          <a:spcPts val="0"/>
                        </a:spcAft>
                        <a:buNone/>
                      </a:pPr>
                      <a:r>
                        <a:rPr lang="en-US" sz="2000" b="0" i="0" u="none" strike="noStrike" kern="1200" noProof="0" dirty="0">
                          <a:solidFill>
                            <a:schemeClr val="tx1"/>
                          </a:solidFill>
                          <a:effectLst/>
                          <a:latin typeface="+mj-lt"/>
                          <a:ea typeface="+mn-ea"/>
                          <a:cs typeface="+mn-cs"/>
                        </a:rPr>
                        <a:t>Computer Science</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i="0" u="none" strike="noStrike" kern="1200" noProof="0" dirty="0">
                          <a:solidFill>
                            <a:schemeClr val="tx1"/>
                          </a:solidFill>
                          <a:effectLst/>
                          <a:latin typeface="+mj-lt"/>
                          <a:ea typeface="+mn-ea"/>
                          <a:cs typeface="+mn-cs"/>
                        </a:rPr>
                        <a:t>Applicants have the option of addressing this CPP if they apply under Absolute Priority 3: STEM. </a:t>
                      </a:r>
                      <a:endParaRPr lang="en-US" sz="2200" dirty="0">
                        <a:effectLst/>
                        <a:latin typeface="+mj-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523999">
                <a:tc>
                  <a:txBody>
                    <a:bodyPr/>
                    <a:lstStyle/>
                    <a:p>
                      <a:pPr marL="0" marR="0" lvl="0">
                        <a:spcBef>
                          <a:spcPts val="0"/>
                        </a:spcBef>
                        <a:spcAft>
                          <a:spcPts val="0"/>
                        </a:spcAft>
                        <a:buNone/>
                      </a:pPr>
                      <a:r>
                        <a:rPr lang="en-US" sz="2000" b="1" i="0" u="none" strike="noStrike" noProof="0" dirty="0">
                          <a:effectLst/>
                          <a:latin typeface="+mj-lt"/>
                        </a:rPr>
                        <a:t>Competitive </a:t>
                      </a:r>
                      <a:r>
                        <a:rPr lang="en-US" sz="2000" b="1" i="0" u="none" strike="noStrike" kern="1200" noProof="0" dirty="0">
                          <a:solidFill>
                            <a:schemeClr val="tx1"/>
                          </a:solidFill>
                          <a:effectLst/>
                          <a:latin typeface="+mn-lt"/>
                          <a:ea typeface="+mn-ea"/>
                          <a:cs typeface="+mn-cs"/>
                        </a:rPr>
                        <a:t>Preference </a:t>
                      </a:r>
                      <a:r>
                        <a:rPr lang="en-US" sz="2000" b="1" i="0" u="none" strike="noStrike" noProof="0" dirty="0">
                          <a:effectLst/>
                          <a:latin typeface="+mj-lt"/>
                        </a:rPr>
                        <a:t>Priority 2:</a:t>
                      </a:r>
                      <a:endParaRPr lang="en-US" sz="2000" b="0" i="0" u="none" strike="noStrike" noProof="0" dirty="0">
                        <a:effectLst/>
                        <a:latin typeface="+mj-lt"/>
                      </a:endParaRPr>
                    </a:p>
                    <a:p>
                      <a:pPr marL="0" marR="0" lvl="0">
                        <a:spcBef>
                          <a:spcPts val="0"/>
                        </a:spcBef>
                        <a:spcAft>
                          <a:spcPts val="0"/>
                        </a:spcAft>
                        <a:buNone/>
                      </a:pPr>
                      <a:r>
                        <a:rPr lang="en-US" sz="2000" b="0" i="0" u="none" strike="noStrike" noProof="0" dirty="0">
                          <a:effectLst/>
                          <a:latin typeface="+mj-lt"/>
                        </a:rPr>
                        <a:t>Innovative Approaches to Addressing the Impact of COVID-19 on Underserved Students and Educators</a:t>
                      </a:r>
                      <a:endParaRPr lang="en-US" sz="2000" dirty="0">
                        <a:latin typeface="+mj-l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i="0" u="none" strike="noStrike" kern="1200" noProof="0" dirty="0">
                          <a:solidFill>
                            <a:schemeClr val="tx1"/>
                          </a:solidFill>
                          <a:effectLst/>
                          <a:latin typeface="+mj-lt"/>
                          <a:ea typeface="+mn-ea"/>
                          <a:cs typeface="+mn-cs"/>
                        </a:rPr>
                        <a:t>Applicants have the option of addressing this CPP, regardless of which absolute priority they submit under.  </a:t>
                      </a:r>
                      <a:endParaRPr lang="en-US" sz="2200" kern="1200" dirty="0">
                        <a:solidFill>
                          <a:schemeClr val="tx1"/>
                        </a:solidFill>
                        <a:effectLst/>
                        <a:latin typeface="+mj-lt"/>
                        <a:ea typeface="Calibri"/>
                        <a:cs typeface="Times New Roman"/>
                      </a:endParaRPr>
                    </a:p>
                    <a:p>
                      <a:pPr marL="0" marR="0">
                        <a:spcBef>
                          <a:spcPts val="0"/>
                        </a:spcBef>
                        <a:spcAft>
                          <a:spcPts val="0"/>
                        </a:spcAft>
                      </a:pPr>
                      <a:endParaRPr lang="en-US" sz="2200" dirty="0">
                        <a:effectLst/>
                        <a:latin typeface="+mj-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411425">
                <a:tc>
                  <a:txBody>
                    <a:bodyPr/>
                    <a:lstStyle/>
                    <a:p>
                      <a:pPr marL="0" marR="0" lvl="0">
                        <a:spcBef>
                          <a:spcPts val="0"/>
                        </a:spcBef>
                        <a:spcAft>
                          <a:spcPts val="0"/>
                        </a:spcAft>
                        <a:buNone/>
                      </a:pPr>
                      <a:r>
                        <a:rPr lang="en-US" sz="2000" b="1" i="0" u="none" strike="noStrike" kern="1200" noProof="0" dirty="0">
                          <a:solidFill>
                            <a:schemeClr val="tx1"/>
                          </a:solidFill>
                          <a:effectLst/>
                          <a:latin typeface="+mj-lt"/>
                          <a:ea typeface="+mn-ea"/>
                          <a:cs typeface="+mn-cs"/>
                        </a:rPr>
                        <a:t>Competitive </a:t>
                      </a:r>
                      <a:r>
                        <a:rPr lang="en-US" sz="2000" b="1" i="0" u="none" strike="noStrike" kern="1200" noProof="0" dirty="0">
                          <a:solidFill>
                            <a:schemeClr val="tx1"/>
                          </a:solidFill>
                          <a:effectLst/>
                          <a:latin typeface="+mn-lt"/>
                          <a:ea typeface="+mn-ea"/>
                          <a:cs typeface="+mn-cs"/>
                        </a:rPr>
                        <a:t>Preference </a:t>
                      </a:r>
                      <a:r>
                        <a:rPr lang="en-US" sz="2000" b="1" i="0" u="none" strike="noStrike" kern="1200" noProof="0" dirty="0">
                          <a:solidFill>
                            <a:schemeClr val="tx1"/>
                          </a:solidFill>
                          <a:effectLst/>
                          <a:latin typeface="+mj-lt"/>
                          <a:ea typeface="+mn-ea"/>
                          <a:cs typeface="+mn-cs"/>
                        </a:rPr>
                        <a:t>Priority 3:</a:t>
                      </a:r>
                      <a:endParaRPr lang="en-US" sz="2000" b="0" i="0" u="none" strike="noStrike" kern="1200" noProof="0" dirty="0">
                        <a:solidFill>
                          <a:schemeClr val="tx1"/>
                        </a:solidFill>
                        <a:effectLst/>
                        <a:latin typeface="+mj-lt"/>
                        <a:ea typeface="+mn-ea"/>
                        <a:cs typeface="+mn-cs"/>
                      </a:endParaRPr>
                    </a:p>
                    <a:p>
                      <a:pPr marL="0" marR="0" lvl="0">
                        <a:spcBef>
                          <a:spcPts val="0"/>
                        </a:spcBef>
                        <a:spcAft>
                          <a:spcPts val="0"/>
                        </a:spcAft>
                        <a:buNone/>
                      </a:pPr>
                      <a:r>
                        <a:rPr lang="en-US" sz="2000" b="0" i="0" u="none" strike="noStrike" kern="1200" noProof="0" dirty="0">
                          <a:solidFill>
                            <a:schemeClr val="tx1"/>
                          </a:solidFill>
                          <a:effectLst/>
                          <a:latin typeface="+mj-lt"/>
                          <a:ea typeface="+mn-ea"/>
                          <a:cs typeface="+mn-cs"/>
                        </a:rPr>
                        <a:t>Promoting Equity and Adequacy in Student Access to Educational Resources and Opportunities</a:t>
                      </a:r>
                      <a:endParaRPr lang="en-US" sz="2000" kern="1200" dirty="0">
                        <a:solidFill>
                          <a:schemeClr val="tx1"/>
                        </a:solidFill>
                        <a:latin typeface="+mj-lt"/>
                        <a:ea typeface="+mn-ea"/>
                        <a:cs typeface="+mn-cs"/>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i="0" u="none" strike="noStrike" kern="1200" noProof="0" dirty="0">
                          <a:solidFill>
                            <a:schemeClr val="tx1"/>
                          </a:solidFill>
                          <a:effectLst/>
                          <a:latin typeface="+mj-lt"/>
                          <a:ea typeface="+mn-ea"/>
                          <a:cs typeface="+mn-cs"/>
                        </a:rPr>
                        <a:t>Applicants have the option of addressing this CPP, regardless of which absolute priority they submit under.  </a:t>
                      </a:r>
                      <a:endParaRPr lang="en-US" sz="2200" kern="1200" dirty="0">
                        <a:solidFill>
                          <a:schemeClr val="tx1"/>
                        </a:solidFill>
                        <a:effectLst/>
                        <a:latin typeface="+mj-lt"/>
                        <a:ea typeface="Calibri"/>
                        <a:cs typeface="Times New Roman"/>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59D7076B-8C9B-44EF-A30F-A1A55FC0FC50}"/>
              </a:ext>
            </a:extLst>
          </p:cNvPr>
          <p:cNvSpPr txBox="1"/>
          <p:nvPr/>
        </p:nvSpPr>
        <p:spPr>
          <a:xfrm>
            <a:off x="115888" y="677863"/>
            <a:ext cx="8807450" cy="985837"/>
          </a:xfrm>
          <a:prstGeom prst="rect">
            <a:avLst/>
          </a:prstGeom>
          <a:noFill/>
        </p:spPr>
        <p:txBody>
          <a:bodyPr>
            <a:spAutoFit/>
          </a:bodyPr>
          <a:lstStyle/>
          <a:p>
            <a:pPr eaLnBrk="1" hangingPunct="1">
              <a:spcBef>
                <a:spcPts val="0"/>
              </a:spcBef>
              <a:spcAft>
                <a:spcPts val="0"/>
              </a:spcAft>
              <a:defRPr/>
            </a:pPr>
            <a:r>
              <a:rPr lang="en-US" sz="2000" dirty="0">
                <a:latin typeface="+mj-lt"/>
                <a:ea typeface="Calibri"/>
                <a:cs typeface="Times New Roman"/>
              </a:rPr>
              <a:t>Early-phase applicants may address multiple competitive preference priorities (CPPs).</a:t>
            </a:r>
            <a:endParaRPr lang="en-US" dirty="0">
              <a:latin typeface="+mj-lt"/>
              <a:ea typeface="Calibri"/>
              <a:cs typeface="Times New Roman"/>
            </a:endParaRPr>
          </a:p>
          <a:p>
            <a:pPr eaLnBrk="1" hangingPunct="1">
              <a:spcBef>
                <a:spcPts val="0"/>
              </a:spcBef>
              <a:spcAft>
                <a:spcPts val="0"/>
              </a:spcAft>
              <a:defRPr/>
            </a:pPr>
            <a:endParaRPr lang="en-US" dirty="0">
              <a:latin typeface="+mj-lt"/>
              <a:ea typeface="Calibri"/>
              <a:cs typeface="Times New Roman"/>
            </a:endParaRPr>
          </a:p>
        </p:txBody>
      </p:sp>
    </p:spTree>
  </p:cSld>
  <p:clrMapOvr>
    <a:masterClrMapping/>
  </p:clrMapOvr>
</p:sld>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48369bfb84241b2a4759ac5d306b738 xmlns="2a2db8c4-56ab-4882-a5d0-0fe8165c6658">
      <Terms xmlns="http://schemas.microsoft.com/office/infopath/2007/PartnerControls"/>
    </e48369bfb84241b2a4759ac5d306b738>
    <Approval_x0020_Comments xmlns="2a2db8c4-56ab-4882-a5d0-0fe8165c6658" xsi:nil="true"/>
    <TaxCatchAll xmlns="2a2db8c4-56ab-4882-a5d0-0fe8165c6658">
      <Value>14</Value>
      <Value>2</Value>
    </TaxCatchAll>
    <m1f13d32c4c342028b39326ee260c1ca xmlns="2a2db8c4-56ab-4882-a5d0-0fe8165c6658">
      <Terms xmlns="http://schemas.microsoft.com/office/infopath/2007/PartnerControls"/>
    </m1f13d32c4c342028b39326ee260c1ca>
    <cb2ef2bd509f47f39ea44b698c260c87 xmlns="2a2db8c4-56ab-4882-a5d0-0fe8165c6658">
      <Terms xmlns="http://schemas.microsoft.com/office/infopath/2007/PartnerControls">
        <TermInfo xmlns="http://schemas.microsoft.com/office/infopath/2007/PartnerControls">
          <TermName xmlns="http://schemas.microsoft.com/office/infopath/2007/PartnerControls">Innovation Programs</TermName>
          <TermId xmlns="http://schemas.microsoft.com/office/infopath/2007/PartnerControls">718c7670-3af9-4624-9d86-c653ef74cfc2</TermId>
        </TermInfo>
      </Terms>
    </cb2ef2bd509f47f39ea44b698c260c87>
    <a4530805a9a34cb996739ba2e241a970 xmlns="2a2db8c4-56ab-4882-a5d0-0fe8165c6658">
      <Terms xmlns="http://schemas.microsoft.com/office/infopath/2007/PartnerControls"/>
    </a4530805a9a34cb996739ba2e241a970>
    <m9ba678bb8414d77b73f31a6ff27f951 xmlns="2a2db8c4-56ab-4882-a5d0-0fe8165c665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a9b09679-9681-4840-9409-cc087bb840af</TermId>
        </TermInfo>
      </Terms>
    </m9ba678bb8414d77b73f31a6ff27f951>
    <paad1906247e4af69fbe65f2ace0923c xmlns="2a2db8c4-56ab-4882-a5d0-0fe8165c6658">
      <Terms xmlns="http://schemas.microsoft.com/office/infopath/2007/PartnerControls"/>
    </paad1906247e4af69fbe65f2ace0923c>
    <Approval_Status xmlns="2a2db8c4-56ab-4882-a5d0-0fe8165c6658" xsi:nil="true"/>
    <Date_x0020_of_x0020_Approval xmlns="2a2db8c4-56ab-4882-a5d0-0fe8165c6658" xsi:nil="true"/>
    <Get_Approval_Button xmlns="2a2db8c4-56ab-4882-a5d0-0fe8165c665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OESE OIGP Documents" ma:contentTypeID="0x01010028670A239A4C7A4E9A68527307346D380300A9F02BBE4CAC1B41B7C895972CA1FD92" ma:contentTypeVersion="24" ma:contentTypeDescription="" ma:contentTypeScope="" ma:versionID="ddb762e4bac58502432f0baf50dacd3c">
  <xsd:schema xmlns:xsd="http://www.w3.org/2001/XMLSchema" xmlns:xs="http://www.w3.org/2001/XMLSchema" xmlns:p="http://schemas.microsoft.com/office/2006/metadata/properties" xmlns:ns2="2a2db8c4-56ab-4882-a5d0-0fe8165c6658" targetNamespace="http://schemas.microsoft.com/office/2006/metadata/properties" ma:root="true" ma:fieldsID="0f79c6c9a925b5a212638c23aac067ff" ns2:_="">
    <xsd:import namespace="2a2db8c4-56ab-4882-a5d0-0fe8165c6658"/>
    <xsd:element name="properties">
      <xsd:complexType>
        <xsd:sequence>
          <xsd:element name="documentManagement">
            <xsd:complexType>
              <xsd:all>
                <xsd:element ref="ns2:Date_x0020_of_x0020_Approval" minOccurs="0"/>
                <xsd:element ref="ns2:m1f13d32c4c342028b39326ee260c1ca" minOccurs="0"/>
                <xsd:element ref="ns2:e48369bfb84241b2a4759ac5d306b738" minOccurs="0"/>
                <xsd:element ref="ns2:a4530805a9a34cb996739ba2e241a970" minOccurs="0"/>
                <xsd:element ref="ns2:m9ba678bb8414d77b73f31a6ff27f951" minOccurs="0"/>
                <xsd:element ref="ns2:paad1906247e4af69fbe65f2ace0923c" minOccurs="0"/>
                <xsd:element ref="ns2:TaxCatchAll" minOccurs="0"/>
                <xsd:element ref="ns2:cb2ef2bd509f47f39ea44b698c260c87" minOccurs="0"/>
                <xsd:element ref="ns2:TaxCatchAllLabel" minOccurs="0"/>
                <xsd:element ref="ns2:Approval_Status" minOccurs="0"/>
                <xsd:element ref="ns2:Approval_x0020_Comments" minOccurs="0"/>
                <xsd:element ref="ns2:Get_Approval_Butt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db8c4-56ab-4882-a5d0-0fe8165c6658" elementFormDefault="qualified">
    <xsd:import namespace="http://schemas.microsoft.com/office/2006/documentManagement/types"/>
    <xsd:import namespace="http://schemas.microsoft.com/office/infopath/2007/PartnerControls"/>
    <xsd:element name="Date_x0020_of_x0020_Approval" ma:index="9" nillable="true" ma:displayName="Date of Publication" ma:format="DateOnly" ma:internalName="Date_x0020_of_x0020_Approval" ma:readOnly="false">
      <xsd:simpleType>
        <xsd:restriction base="dms:DateTime"/>
      </xsd:simpleType>
    </xsd:element>
    <xsd:element name="m1f13d32c4c342028b39326ee260c1ca" ma:index="13" nillable="true" ma:taxonomy="true" ma:internalName="m1f13d32c4c342028b39326ee260c1ca" ma:taxonomyFieldName="Secondary_x0020_Subject" ma:displayName="Primary Subject 2" ma:readOnly="false" ma:default="" ma:fieldId="{61f13d32-c4c3-4202-8b39-326ee260c1ca}"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e48369bfb84241b2a4759ac5d306b738" ma:index="15" nillable="true" ma:taxonomy="true" ma:internalName="e48369bfb84241b2a4759ac5d306b738" ma:taxonomyFieldName="Catagory" ma:displayName="Primary Subject 1" ma:readOnly="false" ma:default="" ma:fieldId="{e48369bf-b842-41b2-a475-9ac5d306b738}"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a4530805a9a34cb996739ba2e241a970" ma:index="17" nillable="true" ma:taxonomy="true" ma:internalName="a4530805a9a34cb996739ba2e241a970" ma:taxonomyFieldName="Document_x0020_Type" ma:displayName="Document Type" ma:readOnly="false" ma:default="" ma:fieldId="{a4530805-a9a3-4cb9-9673-9ba2e241a970}" ma:sspId="557479ed-16e3-4c54-a34b-e226e0af443e" ma:termSetId="39ac4e8d-e4c1-4f96-b421-6bcedb93d8ed" ma:anchorId="00000000-0000-0000-0000-000000000000" ma:open="false" ma:isKeyword="false">
      <xsd:complexType>
        <xsd:sequence>
          <xsd:element ref="pc:Terms" minOccurs="0" maxOccurs="1"/>
        </xsd:sequence>
      </xsd:complexType>
    </xsd:element>
    <xsd:element name="m9ba678bb8414d77b73f31a6ff27f951" ma:index="19" nillable="true" ma:taxonomy="true" ma:internalName="m9ba678bb8414d77b73f31a6ff27f951" ma:taxonomyFieldName="Fiscal_x0020_Year" ma:displayName="Fiscal Year" ma:default="" ma:fieldId="{69ba678b-b841-4d77-b73f-31a6ff27f951}" ma:sspId="557479ed-16e3-4c54-a34b-e226e0af443e" ma:termSetId="a74938b7-838d-429a-85f6-4f7993f9a919" ma:anchorId="00000000-0000-0000-0000-000000000000" ma:open="false" ma:isKeyword="false">
      <xsd:complexType>
        <xsd:sequence>
          <xsd:element ref="pc:Terms" minOccurs="0" maxOccurs="1"/>
        </xsd:sequence>
      </xsd:complexType>
    </xsd:element>
    <xsd:element name="paad1906247e4af69fbe65f2ace0923c" ma:index="21" nillable="true" ma:taxonomy="true" ma:internalName="paad1906247e4af69fbe65f2ace0923c" ma:taxonomyFieldName="Approval_x0020_Status" ma:displayName="Highest Approval Level" ma:readOnly="false" ma:default="" ma:fieldId="{9aad1906-247e-4af6-9fbe-65f2ace0923c}" ma:sspId="557479ed-16e3-4c54-a34b-e226e0af443e" ma:termSetId="907e9040-1049-41d6-9954-246cec267fd5"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b579ce35-3fb0-44dc-a56a-e4fd33d4f086}" ma:internalName="TaxCatchAll" ma:showField="CatchAllData"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cb2ef2bd509f47f39ea44b698c260c87" ma:index="23" nillable="true" ma:taxonomy="true" ma:internalName="cb2ef2bd509f47f39ea44b698c260c87" ma:taxonomyFieldName="OESE_x0020_Office" ma:displayName="OESE Office" ma:default="" ma:fieldId="{cb2ef2bd-509f-47f3-9ea4-4b698c260c87}" ma:sspId="557479ed-16e3-4c54-a34b-e226e0af443e" ma:termSetId="2e6ce9bc-9286-4329-95f6-d0b2e2210cd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b579ce35-3fb0-44dc-a56a-e4fd33d4f086}" ma:internalName="TaxCatchAllLabel" ma:readOnly="true" ma:showField="CatchAllDataLabel" ma:web="6a1808cc-9a0c-42ea-97cf-ea7dbc54182b">
      <xsd:complexType>
        <xsd:complexContent>
          <xsd:extension base="dms:MultiChoiceLookup">
            <xsd:sequence>
              <xsd:element name="Value" type="dms:Lookup" maxOccurs="unbounded" minOccurs="0" nillable="true"/>
            </xsd:sequence>
          </xsd:extension>
        </xsd:complexContent>
      </xsd:complexType>
    </xsd:element>
    <xsd:element name="Approval_Status" ma:index="25" nillable="true" ma:displayName="Approval_Status" ma:default="Not Started" ma:internalName="Approval_Status" ma:readOnly="false">
      <xsd:simpleType>
        <xsd:restriction base="dms:Unknown">
          <xsd:enumeration value="Not Started"/>
          <xsd:enumeration value="Pending"/>
          <xsd:enumeration value="Pending Team Leader Review"/>
          <xsd:enumeration value="Team Leader Approved"/>
          <xsd:enumeration value="Team Leader Rejected"/>
          <xsd:enumeration value="Pending Group Leader Review"/>
          <xsd:enumeration value="Group Leader Approved"/>
          <xsd:enumeration value="Group Leader Rejected"/>
          <xsd:enumeration value="Pending Director Review"/>
          <xsd:enumeration value="Director Approved"/>
          <xsd:enumeration value="Director Rejected"/>
        </xsd:restriction>
      </xsd:simpleType>
    </xsd:element>
    <xsd:element name="Approval_x0020_Comments" ma:index="26" nillable="true" ma:displayName="Approval Comments" ma:internalName="Approval_x0020_Comments">
      <xsd:simpleType>
        <xsd:restriction base="dms:Note">
          <xsd:maxLength value="255"/>
        </xsd:restriction>
      </xsd:simpleType>
    </xsd:element>
    <xsd:element name="Get_Approval_Button" ma:index="27" nillable="true" ma:displayName="Get_Approval_Button" ma:internalName="Get_Approval_Butt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7" ma:displayName="Author"/>
        <xsd:element ref="dcterms:created" minOccurs="0" maxOccurs="1"/>
        <xsd:element ref="dc:identifier" minOccurs="0" maxOccurs="1"/>
        <xsd:element name="contentType" minOccurs="0" maxOccurs="1" type="xsd:string" ma:index="14" ma:displayName="Content Type"/>
        <xsd:element ref="dc:title" minOccurs="0" maxOccurs="1" ma:index="8"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B48864-65AA-429E-98E6-44EA4B9C7877}">
  <ds:schemaRefs>
    <ds:schemaRef ds:uri="http://schemas.microsoft.com/office/2006/metadata/longProperties"/>
  </ds:schemaRefs>
</ds:datastoreItem>
</file>

<file path=customXml/itemProps2.xml><?xml version="1.0" encoding="utf-8"?>
<ds:datastoreItem xmlns:ds="http://schemas.openxmlformats.org/officeDocument/2006/customXml" ds:itemID="{B3CB0C8E-70C2-4A57-9997-7AF0E4D071A0}">
  <ds:schemaRefs>
    <ds:schemaRef ds:uri="http://schemas.microsoft.com/sharepoint/v3/contenttype/forms"/>
  </ds:schemaRefs>
</ds:datastoreItem>
</file>

<file path=customXml/itemProps3.xml><?xml version="1.0" encoding="utf-8"?>
<ds:datastoreItem xmlns:ds="http://schemas.openxmlformats.org/officeDocument/2006/customXml" ds:itemID="{57EA079E-B0D6-478F-A9FB-5F6656882443}">
  <ds:schemaRefs>
    <ds:schemaRef ds:uri="http://purl.org/dc/dcmitype/"/>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2a2db8c4-56ab-4882-a5d0-0fe8165c6658"/>
  </ds:schemaRefs>
</ds:datastoreItem>
</file>

<file path=customXml/itemProps4.xml><?xml version="1.0" encoding="utf-8"?>
<ds:datastoreItem xmlns:ds="http://schemas.openxmlformats.org/officeDocument/2006/customXml" ds:itemID="{71713FFE-7FBC-46C9-97B2-7961942A8D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db8c4-56ab-4882-a5d0-0fe8165c6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998</TotalTime>
  <Words>5521</Words>
  <Application>Microsoft Office PowerPoint</Application>
  <PresentationFormat>On-screen Show (4:3)</PresentationFormat>
  <Paragraphs>456</Paragraphs>
  <Slides>42</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Tw Cen MT</vt:lpstr>
      <vt:lpstr>Arial</vt:lpstr>
      <vt:lpstr>Calibri</vt:lpstr>
      <vt:lpstr>Times New Roman</vt:lpstr>
      <vt:lpstr>MS PGothic</vt:lpstr>
      <vt:lpstr>Wingdings</vt:lpstr>
      <vt:lpstr>Courier New</vt:lpstr>
      <vt:lpstr>Symbol</vt:lpstr>
      <vt:lpstr>+mj-lt</vt:lpstr>
      <vt:lpstr>Calibri (Body)</vt:lpstr>
      <vt:lpstr>Dept of Ed</vt:lpstr>
      <vt:lpstr>Education Innovation and Research (EIR) Overview of the EIR  FY 2021 Competition</vt:lpstr>
      <vt:lpstr>Introductions</vt:lpstr>
      <vt:lpstr>Agenda</vt:lpstr>
      <vt:lpstr>Overview of EIR: Program Goals</vt:lpstr>
      <vt:lpstr>OVERVIEW OF EIR: STRUCTURE</vt:lpstr>
      <vt:lpstr>Early-Phase Grants </vt:lpstr>
      <vt:lpstr>Absolute PRIORITIES</vt:lpstr>
      <vt:lpstr>Absolute PRIORITIES (cont.)</vt:lpstr>
      <vt:lpstr>Competitive Preference PRIORITIES</vt:lpstr>
      <vt:lpstr>Competitive Preference Priority 1</vt:lpstr>
      <vt:lpstr>Competitive Preference Priority 2</vt:lpstr>
      <vt:lpstr>Competitive Preference Priority 2 (cont.)</vt:lpstr>
      <vt:lpstr>Competitive Preference Priority 2 (cont.)</vt:lpstr>
      <vt:lpstr>Competitive Preference Priority 2 (cont.)</vt:lpstr>
      <vt:lpstr>Competitive Preference Priority 3</vt:lpstr>
      <vt:lpstr>Competitive Preference Priority 3</vt:lpstr>
      <vt:lpstr>Competitive Preference Priority 3</vt:lpstr>
      <vt:lpstr>Competitive Preference Priority 3</vt:lpstr>
      <vt:lpstr>Competitive Preference Priority 3</vt:lpstr>
      <vt:lpstr>Examples of Applicant-Selected Early-phase Priorities</vt:lpstr>
      <vt:lpstr>FY2021 Funding Priorities</vt:lpstr>
      <vt:lpstr>Other EIR Informational Slides</vt:lpstr>
      <vt:lpstr>PowerPoint Presentation</vt:lpstr>
      <vt:lpstr>PowerPoint Presentation</vt:lpstr>
      <vt:lpstr>PowerPoint Presentation</vt:lpstr>
      <vt:lpstr>PowerPoint Presentation</vt:lpstr>
      <vt:lpstr>PowerPoint Presentation</vt:lpstr>
      <vt:lpstr>PowerPoint Presentation</vt:lpstr>
      <vt:lpstr>PRACTICE – WHO Can APPLY? </vt:lpstr>
      <vt:lpstr>PRACTICE – WHO Can APPLY?  </vt:lpstr>
      <vt:lpstr>PowerPoint Presentation</vt:lpstr>
      <vt:lpstr>PowerPoint Presentation</vt:lpstr>
      <vt:lpstr>PowerPoint Presentation</vt:lpstr>
      <vt:lpstr>PowerPoint Presentation</vt:lpstr>
      <vt:lpstr>PowerPoint Presentation</vt:lpstr>
      <vt:lpstr>Resources Related to the COVID Response Priority</vt:lpstr>
      <vt:lpstr>Resources Related to the EQUITY Priority</vt:lpstr>
      <vt:lpstr>Dates to remember</vt:lpstr>
      <vt:lpstr>Other EIR Informational Slides</vt:lpstr>
      <vt:lpstr>EIR Competition Resources</vt:lpstr>
      <vt:lpstr>Call for Peer Reviewers</vt:lpstr>
      <vt:lpstr>Thank you!</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Department of Education</dc:creator>
  <dc:description/>
  <cp:lastModifiedBy>Turner, Dramon</cp:lastModifiedBy>
  <cp:revision>25</cp:revision>
  <cp:lastPrinted>2018-04-18T19:08:08Z</cp:lastPrinted>
  <dcterms:created xsi:type="dcterms:W3CDTF">2013-08-12T19:53:34Z</dcterms:created>
  <dcterms:modified xsi:type="dcterms:W3CDTF">2021-08-03T14:31:06Z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scal Year">
    <vt:lpwstr>2;#2021|a9b09679-9681-4840-9409-cc087bb840af</vt:lpwstr>
  </property>
  <property fmtid="{D5CDD505-2E9C-101B-9397-08002B2CF9AE}" pid="3" name="Document Type">
    <vt:lpwstr/>
  </property>
  <property fmtid="{D5CDD505-2E9C-101B-9397-08002B2CF9AE}" pid="4" name="_ExtendedDescription">
    <vt:lpwstr/>
  </property>
  <property fmtid="{D5CDD505-2E9C-101B-9397-08002B2CF9AE}" pid="5" name="Get Approval_">
    <vt:lpwstr/>
  </property>
  <property fmtid="{D5CDD505-2E9C-101B-9397-08002B2CF9AE}" pid="6" name="Catagory">
    <vt:lpwstr/>
  </property>
  <property fmtid="{D5CDD505-2E9C-101B-9397-08002B2CF9AE}" pid="7" name="Secondary Subject">
    <vt:lpwstr/>
  </property>
  <property fmtid="{D5CDD505-2E9C-101B-9397-08002B2CF9AE}" pid="8" name="Approval Status">
    <vt:lpwstr/>
  </property>
  <property fmtid="{D5CDD505-2E9C-101B-9397-08002B2CF9AE}" pid="9" name="ContentTypeId">
    <vt:lpwstr>0x01010028670A239A4C7A4E9A68527307346D380300A9F02BBE4CAC1B41B7C895972CA1FD92</vt:lpwstr>
  </property>
  <property fmtid="{D5CDD505-2E9C-101B-9397-08002B2CF9AE}" pid="10" name="OESE Office">
    <vt:lpwstr>14;#Innovation Programs|718c7670-3af9-4624-9d86-c653ef74cfc2</vt:lpwstr>
  </property>
</Properties>
</file>