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5"/>
  </p:notesMasterIdLst>
  <p:handoutMasterIdLst>
    <p:handoutMasterId r:id="rId26"/>
  </p:handoutMasterIdLst>
  <p:sldIdLst>
    <p:sldId id="459" r:id="rId6"/>
    <p:sldId id="403" r:id="rId7"/>
    <p:sldId id="324" r:id="rId8"/>
    <p:sldId id="325" r:id="rId9"/>
    <p:sldId id="497" r:id="rId10"/>
    <p:sldId id="500" r:id="rId11"/>
    <p:sldId id="501" r:id="rId12"/>
    <p:sldId id="502" r:id="rId13"/>
    <p:sldId id="503" r:id="rId14"/>
    <p:sldId id="498" r:id="rId15"/>
    <p:sldId id="499" r:id="rId16"/>
    <p:sldId id="327" r:id="rId17"/>
    <p:sldId id="490" r:id="rId18"/>
    <p:sldId id="505" r:id="rId19"/>
    <p:sldId id="486" r:id="rId20"/>
    <p:sldId id="487" r:id="rId21"/>
    <p:sldId id="488" r:id="rId22"/>
    <p:sldId id="481" r:id="rId23"/>
    <p:sldId id="494"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5" clrIdx="2"/>
  <p:cmAuthor id="3" name="Yianni Alepohoritis" initials="YA" lastIdx="1" clrIdx="3"/>
  <p:cmAuthor id="4" name="Kelly Terpak" initials="KKT" lastIdx="8" clrIdx="4"/>
  <p:cmAuthor id="5" name="Ashley Brizzo" initials="AB" lastIdx="1" clrIdx="5">
    <p:extLst>
      <p:ext uri="{19B8F6BF-5375-455C-9EA6-DF929625EA0E}">
        <p15:presenceInfo xmlns:p15="http://schemas.microsoft.com/office/powerpoint/2012/main" userId="S::Ashley.Brizzo@ed.gov::5d0fdd01-d5c3-4525-b064-bb7338558519" providerId="AD"/>
      </p:ext>
    </p:extLst>
  </p:cmAuthor>
  <p:cmAuthor id="6" name="Crockett, Yvonne" initials="CY" lastIdx="1" clrIdx="6">
    <p:extLst>
      <p:ext uri="{19B8F6BF-5375-455C-9EA6-DF929625EA0E}">
        <p15:presenceInfo xmlns:p15="http://schemas.microsoft.com/office/powerpoint/2012/main" userId="S::yvonne.crockett@ed.gov::dd1b1bf1-d9e2-475c-985a-e23869e6e7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38A00"/>
    <a:srgbClr val="0C479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EA0E6-5B6E-486E-A1D4-BB9FDAEF530F}" v="44" dt="2021-05-11T13:11:56.068"/>
    <p1510:client id="{7D3739DB-C5FA-6056-A780-0F1579FA7049}" v="1" dt="2021-05-11T11:50:12.048"/>
    <p1510:client id="{94D5C69F-A0FC-C000-1003-0794E594891F}" v="3" dt="2021-05-11T11:31:51.8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89" autoAdjust="0"/>
  </p:normalViewPr>
  <p:slideViewPr>
    <p:cSldViewPr snapToGrid="0">
      <p:cViewPr varScale="1">
        <p:scale>
          <a:sx n="63" d="100"/>
          <a:sy n="63" d="100"/>
        </p:scale>
        <p:origin x="1776"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6/7/2021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6/7/2021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a:p>
            <a:r>
              <a:rPr lang="en-US" baseline="0"/>
              <a:t>  </a:t>
            </a:r>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2970723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order to respond to the</a:t>
            </a:r>
            <a:r>
              <a:rPr lang="en-US" baseline="0"/>
              <a:t> first</a:t>
            </a:r>
            <a:r>
              <a:rPr lang="en-US"/>
              <a:t> factor under Selection</a:t>
            </a:r>
            <a:r>
              <a:rPr lang="en-US" baseline="0"/>
              <a:t> </a:t>
            </a:r>
            <a:r>
              <a:rPr lang="en-US"/>
              <a:t>Criterion D, you need to create a project management plan.  Here are some key components of a typical well-designed management plan.   You may find it helpful to use this format – or something similar.</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330627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r>
              <a:rPr lang="en-US" altLang="en-US">
                <a:latin typeface="Calibri (Body)"/>
              </a:rPr>
              <a:t>Here’s what a sample management plan might look like.</a:t>
            </a:r>
          </a:p>
          <a:p>
            <a:pPr>
              <a:spcBef>
                <a:spcPct val="0"/>
              </a:spcBef>
              <a:defRPr/>
            </a:pPr>
            <a:endParaRPr lang="en-US" altLang="en-US">
              <a:latin typeface="Calibri (Body)"/>
            </a:endParaRPr>
          </a:p>
          <a:p>
            <a:pPr>
              <a:spcBef>
                <a:spcPct val="0"/>
              </a:spcBef>
              <a:defRPr/>
            </a:pPr>
            <a:r>
              <a:rPr lang="en-US" altLang="en-US">
                <a:latin typeface="Calibri (Body)"/>
              </a:rPr>
              <a:t>It wouldn’t be unusual for a management plan to take up several pages of a project narrative, but it’s up to you to decide the length and level of detail that would best communicate your plan to reviewers.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29628" indent="-37472452" eaLnBrk="0" hangingPunct="0">
              <a:spcBef>
                <a:spcPct val="30000"/>
              </a:spcBef>
              <a:defRPr sz="1200">
                <a:solidFill>
                  <a:schemeClr val="tx1"/>
                </a:solidFill>
                <a:latin typeface="Calibri" pitchFamily="34" charset="0"/>
                <a:ea typeface="ＭＳ Ｐゴシック" pitchFamily="34" charset="-128"/>
              </a:defRPr>
            </a:lvl2pPr>
            <a:lvl3pPr marL="1142937" indent="-228587" eaLnBrk="0" hangingPunct="0">
              <a:spcBef>
                <a:spcPct val="30000"/>
              </a:spcBef>
              <a:defRPr sz="1200">
                <a:solidFill>
                  <a:schemeClr val="tx1"/>
                </a:solidFill>
                <a:latin typeface="Calibri" pitchFamily="34" charset="0"/>
                <a:ea typeface="ＭＳ Ｐゴシック" pitchFamily="34" charset="-128"/>
              </a:defRPr>
            </a:lvl3pPr>
            <a:lvl4pPr marL="1600111" indent="-228587" eaLnBrk="0" hangingPunct="0">
              <a:spcBef>
                <a:spcPct val="30000"/>
              </a:spcBef>
              <a:defRPr sz="1200">
                <a:solidFill>
                  <a:schemeClr val="tx1"/>
                </a:solidFill>
                <a:latin typeface="Calibri" pitchFamily="34" charset="0"/>
                <a:ea typeface="ＭＳ Ｐゴシック" pitchFamily="34" charset="-128"/>
              </a:defRPr>
            </a:lvl4pPr>
            <a:lvl5pPr marL="2057287" indent="-228587" eaLnBrk="0" hangingPunct="0">
              <a:spcBef>
                <a:spcPct val="30000"/>
              </a:spcBef>
              <a:defRPr sz="1200">
                <a:solidFill>
                  <a:schemeClr val="tx1"/>
                </a:solidFill>
                <a:latin typeface="Calibri" pitchFamily="34" charset="0"/>
                <a:ea typeface="ＭＳ Ｐゴシック" pitchFamily="34" charset="-128"/>
              </a:defRPr>
            </a:lvl5pPr>
            <a:lvl6pPr marL="251446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63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881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598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7CBAD73-62D9-4598-AA52-ACF1E775E45A}" type="slidenum">
              <a:rPr lang="en-US" altLang="en-US" smtClean="0">
                <a:latin typeface="Franklin Gothic Book" pitchFamily="34" charset="0"/>
                <a:cs typeface="Arial" pitchFamily="34" charset="0"/>
              </a:rPr>
              <a:pPr eaLnBrk="1" hangingPunct="1">
                <a:spcBef>
                  <a:spcPct val="0"/>
                </a:spcBef>
              </a:pPr>
              <a:t>11</a:t>
            </a:fld>
            <a:endParaRPr lang="en-US" altLang="en-US">
              <a:latin typeface="Franklin Gothic Book" pitchFamily="34" charset="0"/>
              <a:cs typeface="Arial" pitchFamily="34" charset="0"/>
            </a:endParaRPr>
          </a:p>
        </p:txBody>
      </p:sp>
    </p:spTree>
    <p:extLst>
      <p:ext uri="{BB962C8B-B14F-4D97-AF65-F5344CB8AC3E}">
        <p14:creationId xmlns:p14="http://schemas.microsoft.com/office/powerpoint/2010/main" val="1908942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application package instructions includes more detail about factor 2. In an excellent response, an applicant might propose an evaluation plan that will produce details for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other entities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who might want to replicate all or part of the proposed project. Evaluation plan includes a robust implementation study to provide information on specific project components, lessons learned in implementation considerations, and other guidance to the field for other practitioners to replicate or test the project.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614915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3605814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some helpful resources that have been put together by the Department’s Institute of Education Sciences, (IES) that you may wish to consult in planning your project evaluation.   It’s particularly important that you become familiar with the first of these, the What Works</a:t>
            </a:r>
            <a:r>
              <a:rPr lang="en-US" baseline="0"/>
              <a:t> </a:t>
            </a:r>
            <a:r>
              <a:rPr lang="en-US"/>
              <a:t>Clearinghouse Procedures and Standards Handbooks, not only to make sure your evaluation meets What Works Clearinghouse standards, but also because the Handbook will help you to understand the EIR evidence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75592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4292867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endParaRPr lang="en-US" baseline="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2428610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1529634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18</a:t>
            </a:fld>
            <a:endParaRPr lang="en-US"/>
          </a:p>
        </p:txBody>
      </p:sp>
    </p:spTree>
    <p:extLst>
      <p:ext uri="{BB962C8B-B14F-4D97-AF65-F5344CB8AC3E}">
        <p14:creationId xmlns:p14="http://schemas.microsoft.com/office/powerpoint/2010/main" val="181030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19</a:t>
            </a:fld>
            <a:endParaRPr lang="en-US"/>
          </a:p>
        </p:txBody>
      </p:sp>
    </p:spTree>
    <p:extLst>
      <p:ext uri="{BB962C8B-B14F-4D97-AF65-F5344CB8AC3E}">
        <p14:creationId xmlns:p14="http://schemas.microsoft.com/office/powerpoint/2010/main" val="2970723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167522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1720166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3781241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145945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One factor under Quality of the Project Design discusses a conceptual</a:t>
            </a:r>
            <a:r>
              <a:rPr lang="en-US" baseline="0"/>
              <a:t> framework. </a:t>
            </a:r>
            <a:r>
              <a:rPr lang="en-US" sz="1200" kern="1200">
                <a:solidFill>
                  <a:schemeClr val="tx1"/>
                </a:solidFill>
                <a:effectLst/>
                <a:latin typeface="+mn-lt"/>
                <a:ea typeface="+mn-ea"/>
                <a:cs typeface="+mn-cs"/>
              </a:rPr>
              <a:t>Applicants are encouraged to develop a logic model (as defined in the notice) for this conceptual framework that includes the goals, objectives, outcomes and key project components (as defined in the notice) of the project. </a:t>
            </a:r>
            <a:endParaRPr lang="en-US"/>
          </a:p>
          <a:p>
            <a:endParaRPr lang="en-US" baseline="0"/>
          </a:p>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274586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Here is a</a:t>
            </a:r>
            <a:r>
              <a:rPr lang="en-US" baseline="0"/>
              <a:t> sample logic model.   If you look around at various sources, you’ll see that logic models vary from one another, and we do not require any particular format.   However, this one makes sense because it shows clearly the logical relationship between the resources you have available and the activities you’ll be conducting (i.e. the inputs) and the expected outcomes of the project.  This example includes inputs; activities; outputs; and short, mid, and long-term outcomes.</a:t>
            </a:r>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4159681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Regional</a:t>
            </a:r>
            <a:r>
              <a:rPr lang="en-US" baseline="0"/>
              <a:t> Educational Laboratories have developed a number of</a:t>
            </a:r>
            <a:r>
              <a:rPr lang="en-US"/>
              <a:t> resources that you can use to help you produce a logic model of your own.  These</a:t>
            </a:r>
            <a:r>
              <a:rPr lang="en-US" baseline="0"/>
              <a:t> are useful because they can walk you through the process of creating a logic model and show you some examples along the way.</a:t>
            </a:r>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217706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next criterion is Adequacy of Resources</a:t>
            </a:r>
            <a:r>
              <a:rPr lang="en-US" baseline="0"/>
              <a:t> and Quality of the Management Plan</a:t>
            </a:r>
            <a:r>
              <a:rPr lang="en-US"/>
              <a:t>, worth 20 points.  There are four factors: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(1)  The adequacy of the management plan to achieve the objectives of the proposed project on time and within budget, including clearly defined responsibilities, timelines, and milestones for accomplishing project tasks.	</a:t>
            </a:r>
          </a:p>
          <a:p>
            <a:r>
              <a:rPr lang="en-US" sz="1200" kern="1200">
                <a:solidFill>
                  <a:schemeClr val="tx1"/>
                </a:solidFill>
                <a:effectLst/>
                <a:latin typeface="+mn-lt"/>
                <a:ea typeface="+mn-ea"/>
                <a:cs typeface="+mn-cs"/>
              </a:rPr>
              <a:t>(2)  The applicant’s capacity (e.g., in terms of qualified personnel, financial resources, or management capacity) to bring the proposed project to scale on a national or regional level (as defined in 34 CFR 77.1(c)) working directly, or through partners, during the grant period.</a:t>
            </a:r>
          </a:p>
          <a:p>
            <a:r>
              <a:rPr lang="en-US" sz="1200" kern="1200">
                <a:solidFill>
                  <a:schemeClr val="tx1"/>
                </a:solidFill>
                <a:effectLst/>
                <a:latin typeface="+mn-lt"/>
                <a:ea typeface="+mn-ea"/>
                <a:cs typeface="+mn-cs"/>
              </a:rPr>
              <a:t>(3)  The potential for the incorporation of project purposes, activities, or benefits into the ongoing program of the agency or organization at the end of Federal funding.</a:t>
            </a:r>
          </a:p>
          <a:p>
            <a:pPr marL="228600" indent="-228600">
              <a:buAutoNum type="arabicParenBoth" startAt="4"/>
            </a:pPr>
            <a:r>
              <a:rPr lang="en-US" sz="1200" kern="1200">
                <a:solidFill>
                  <a:schemeClr val="tx1"/>
                </a:solidFill>
                <a:effectLst/>
                <a:latin typeface="+mn-lt"/>
                <a:ea typeface="+mn-ea"/>
                <a:cs typeface="+mn-cs"/>
              </a:rPr>
              <a:t>The extent to which the costs are reasonable in relation to the objectives, design, and potential significance of the proposed project.   </a:t>
            </a:r>
          </a:p>
          <a:p>
            <a:pPr marL="228600" indent="-228600">
              <a:buAutoNum type="arabicParenBoth" startAt="4"/>
            </a:pPr>
            <a:endParaRPr lang="en-US" sz="1200" kern="1200">
              <a:solidFill>
                <a:schemeClr val="tx1"/>
              </a:solidFill>
              <a:effectLst/>
              <a:latin typeface="+mn-lt"/>
              <a:ea typeface="+mn-ea"/>
              <a:cs typeface="+mn-cs"/>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a:t>Note that the third factor refers to the potential for continuation of the project.  Applicants are encouraged to consider how they and all relevant partners plan to continue operations so that scaling may continue after federal funding ends.</a:t>
            </a:r>
            <a:endParaRPr lang="en-US"/>
          </a:p>
          <a:p>
            <a:pPr marL="0" inden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3781241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a:t>Click to edit Master title style</a:t>
            </a:r>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a:t>Click icon to add chart</a:t>
            </a:r>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a:t>Click to edit Master title style</a:t>
            </a:r>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ies.ed.gov/ncee/wwc/Handbooks"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ies.ed.gov/ncee/wwc/Multimedia/18" TargetMode="External"/><Relationship Id="rId5" Type="http://schemas.openxmlformats.org/officeDocument/2006/relationships/hyperlink" Target="https://ies.ed.gov/ncee/tech_methods/" TargetMode="External"/><Relationship Id="rId4" Type="http://schemas.openxmlformats.org/officeDocument/2006/relationships/hyperlink" Target="https://ies.ed.gov/ncee/projects/evaluationTA.as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ric.ed.gov/?q=investing+in+innovation&amp;id=ED57703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relpacific.mcrel.org/resources/elm-ap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ies.ed.gov/ncee/edlabs/regions/northeast/pdf/REL_2015057.pdf" TargetMode="External"/><Relationship Id="rId5" Type="http://schemas.openxmlformats.org/officeDocument/2006/relationships/hyperlink" Target="https://ies.ed.gov/ncee/edlabs/regions/pacific/pdf/REL_2014007.pdf" TargetMode="External"/><Relationship Id="rId4" Type="http://schemas.openxmlformats.org/officeDocument/2006/relationships/hyperlink" Target="https://ies.ed.gov/ncee/edlabs/regions/pacific/pdf/REL_2014025.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a:t>Education Innovation and Research (EIR)</a:t>
            </a:r>
            <a:br>
              <a:rPr lang="en-US" sz="3200"/>
            </a:br>
            <a:r>
              <a:rPr lang="en-US" sz="3200"/>
              <a:t>Expansion</a:t>
            </a:r>
            <a:br>
              <a:rPr lang="en-US" sz="3200"/>
            </a:br>
            <a:r>
              <a:rPr lang="en-US" sz="3200"/>
              <a:t>selection criteria and scoring</a:t>
            </a:r>
          </a:p>
        </p:txBody>
      </p:sp>
      <p:sp>
        <p:nvSpPr>
          <p:cNvPr id="5" name="Subtitle 4"/>
          <p:cNvSpPr>
            <a:spLocks noGrp="1"/>
          </p:cNvSpPr>
          <p:nvPr>
            <p:ph type="subTitle" idx="1"/>
          </p:nvPr>
        </p:nvSpPr>
        <p:spPr>
          <a:xfrm>
            <a:off x="1371600" y="5181600"/>
            <a:ext cx="6400800" cy="914400"/>
          </a:xfrm>
        </p:spPr>
        <p:txBody>
          <a:bodyPr vert="horz" lIns="91440" tIns="45720" rIns="91440" bIns="45720" anchor="t"/>
          <a:lstStyle/>
          <a:p>
            <a:pPr fontAlgn="auto">
              <a:spcAft>
                <a:spcPts val="0"/>
              </a:spcAft>
              <a:buFont typeface="Arial"/>
              <a:buNone/>
              <a:defRPr/>
            </a:pPr>
            <a:endParaRPr lang="en-US"/>
          </a:p>
          <a:p>
            <a:pPr fontAlgn="auto">
              <a:spcAft>
                <a:spcPts val="0"/>
              </a:spcAft>
              <a:buFont typeface="Arial"/>
              <a:buNone/>
              <a:defRPr/>
            </a:pPr>
            <a:endParaRPr lang="en-US"/>
          </a:p>
        </p:txBody>
      </p:sp>
      <p:sp>
        <p:nvSpPr>
          <p:cNvPr id="2" name="TextBox 1">
            <a:extLst>
              <a:ext uri="{FF2B5EF4-FFF2-40B4-BE49-F238E27FC236}">
                <a16:creationId xmlns:a16="http://schemas.microsoft.com/office/drawing/2014/main" id="{16E5FB4F-4A38-4471-9C11-E06F5E6F460D}"/>
              </a:ext>
            </a:extLst>
          </p:cNvPr>
          <p:cNvSpPr txBox="1"/>
          <p:nvPr/>
        </p:nvSpPr>
        <p:spPr>
          <a:xfrm>
            <a:off x="2447366" y="5334000"/>
            <a:ext cx="447338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cap="all">
                <a:solidFill>
                  <a:srgbClr val="FFFFFF"/>
                </a:solidFill>
                <a:latin typeface="Tw Cen MT"/>
                <a:cs typeface="Arial"/>
              </a:rPr>
              <a:t>NOTE: THESE SLIDES ARE INTENDED AS GUIDANCE ONLY. PLEASE REFER TO THE OFFICIAL NOTICES AS THEY ARE PUBLISHED IN THE </a:t>
            </a:r>
            <a:r>
              <a:rPr lang="en-US" i="1" cap="all">
                <a:solidFill>
                  <a:srgbClr val="FFFFFF"/>
                </a:solidFill>
                <a:latin typeface="Tw Cen MT"/>
                <a:cs typeface="Arial"/>
              </a:rPr>
              <a:t>FEDERAL REGISTER</a:t>
            </a:r>
            <a:r>
              <a:rPr lang="en-US" cap="all">
                <a:solidFill>
                  <a:srgbClr val="FFFFFF"/>
                </a:solidFill>
                <a:latin typeface="Tw Cen MT"/>
                <a:cs typeface="Arial"/>
              </a:rPr>
              <a:t>.</a:t>
            </a:r>
            <a:endParaRPr lang="en-US">
              <a:latin typeface="Tw Cen MT"/>
              <a:cs typeface="Arial"/>
            </a:endParaRPr>
          </a:p>
        </p:txBody>
      </p:sp>
    </p:spTree>
    <p:extLst>
      <p:ext uri="{BB962C8B-B14F-4D97-AF65-F5344CB8AC3E}">
        <p14:creationId xmlns:p14="http://schemas.microsoft.com/office/powerpoint/2010/main" val="1226705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Management Plan	</a:t>
            </a:r>
          </a:p>
        </p:txBody>
      </p:sp>
      <p:sp>
        <p:nvSpPr>
          <p:cNvPr id="4" name="Text Placeholder 3"/>
          <p:cNvSpPr>
            <a:spLocks noGrp="1"/>
          </p:cNvSpPr>
          <p:nvPr>
            <p:ph type="body" sz="quarter" idx="10"/>
          </p:nvPr>
        </p:nvSpPr>
        <p:spPr/>
        <p:txBody>
          <a:bodyPr/>
          <a:lstStyle/>
          <a:p>
            <a:r>
              <a:rPr lang="en-US" dirty="0"/>
              <a:t>Components To Consider</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10</a:t>
            </a:fld>
            <a:endParaRPr lang="en-US"/>
          </a:p>
        </p:txBody>
      </p:sp>
      <p:sp>
        <p:nvSpPr>
          <p:cNvPr id="9" name="Content Placeholder 2">
            <a:extLst>
              <a:ext uri="{FF2B5EF4-FFF2-40B4-BE49-F238E27FC236}">
                <a16:creationId xmlns:a16="http://schemas.microsoft.com/office/drawing/2014/main" id="{0CFA58BB-5617-41C2-BD9C-D230899598FA}"/>
              </a:ext>
            </a:extLst>
          </p:cNvPr>
          <p:cNvSpPr>
            <a:spLocks noGrp="1"/>
          </p:cNvSpPr>
          <p:nvPr>
            <p:ph idx="1"/>
          </p:nvPr>
        </p:nvSpPr>
        <p:spPr>
          <a:xfrm>
            <a:off x="457200" y="1295400"/>
            <a:ext cx="8229600" cy="4449763"/>
          </a:xfrm>
        </p:spPr>
        <p:txBody>
          <a:bodyPr/>
          <a:lstStyle/>
          <a:p>
            <a:r>
              <a:rPr lang="en-US" altLang="en-US" sz="2000" b="1" dirty="0">
                <a:latin typeface="Calibri" panose="020F0502020204030204" pitchFamily="34" charset="0"/>
                <a:ea typeface="ＭＳ Ｐゴシック" pitchFamily="34" charset="-128"/>
              </a:rPr>
              <a:t>Goal(s)</a:t>
            </a:r>
            <a:r>
              <a:rPr lang="en-US" altLang="en-US" sz="2000" dirty="0">
                <a:latin typeface="Calibri" panose="020F0502020204030204" pitchFamily="34" charset="0"/>
                <a:ea typeface="ＭＳ Ｐゴシック" pitchFamily="34" charset="-128"/>
              </a:rPr>
              <a:t>:  An ambitious statement(s) of what the project intends to accomplish. </a:t>
            </a:r>
            <a:r>
              <a:rPr lang="en-US" altLang="en-US" sz="2000" i="1" dirty="0">
                <a:latin typeface="Calibri" panose="020F0502020204030204" pitchFamily="34" charset="0"/>
                <a:ea typeface="ＭＳ Ｐゴシック" pitchFamily="34" charset="-128"/>
              </a:rPr>
              <a:t>What do you hope to accomplish by implementing your project?</a:t>
            </a:r>
          </a:p>
          <a:p>
            <a:r>
              <a:rPr lang="en-US" altLang="en-US" sz="2000" b="1" dirty="0">
                <a:latin typeface="Calibri" panose="020F0502020204030204" pitchFamily="34" charset="0"/>
                <a:ea typeface="ＭＳ Ｐゴシック" pitchFamily="34" charset="-128"/>
              </a:rPr>
              <a:t>Objective(s) and Performance Measures</a:t>
            </a:r>
            <a:r>
              <a:rPr lang="en-US" altLang="en-US" sz="2000" dirty="0">
                <a:latin typeface="Calibri" panose="020F0502020204030204" pitchFamily="34" charset="0"/>
                <a:ea typeface="ＭＳ Ｐゴシック" pitchFamily="34" charset="-128"/>
              </a:rPr>
              <a:t>: Objectives that illustrate concrete attainment to be achieved by following specific steps in support of the project goals. </a:t>
            </a:r>
            <a:r>
              <a:rPr lang="en-US" altLang="en-US" sz="2000" i="1" dirty="0">
                <a:latin typeface="Calibri" panose="020F0502020204030204" pitchFamily="34" charset="0"/>
                <a:ea typeface="ＭＳ Ｐゴシック" pitchFamily="34" charset="-128"/>
              </a:rPr>
              <a:t>Are your objectives SMART (Specific, Measurable, Achievable, Relevant, and Time-bound)? Are objectives supported by performance measures that are observable indicators to assess how well objectives are being met. How will you measure the success of your project? </a:t>
            </a:r>
          </a:p>
          <a:p>
            <a:r>
              <a:rPr lang="en-US" altLang="en-US" sz="2000" b="1" dirty="0">
                <a:latin typeface="Calibri" panose="020F0502020204030204" pitchFamily="34" charset="0"/>
                <a:ea typeface="ＭＳ Ｐゴシック" pitchFamily="34" charset="-128"/>
              </a:rPr>
              <a:t>Activities</a:t>
            </a:r>
            <a:r>
              <a:rPr lang="en-US" altLang="en-US" sz="2000" dirty="0">
                <a:latin typeface="Calibri" panose="020F0502020204030204" pitchFamily="34" charset="0"/>
                <a:ea typeface="ＭＳ Ｐゴシック" pitchFamily="34" charset="-128"/>
              </a:rPr>
              <a:t>: Day to day pieces that must be completed to signal that the grant is on track for being on time and within budget.</a:t>
            </a:r>
          </a:p>
          <a:p>
            <a:r>
              <a:rPr lang="en-US" altLang="en-US" sz="2000" b="1" dirty="0">
                <a:latin typeface="Calibri" panose="020F0502020204030204" pitchFamily="34" charset="0"/>
                <a:ea typeface="ＭＳ Ｐゴシック" pitchFamily="34" charset="-128"/>
              </a:rPr>
              <a:t>Responsible Personnel</a:t>
            </a:r>
            <a:r>
              <a:rPr lang="en-US" altLang="en-US" sz="2000" dirty="0">
                <a:latin typeface="Calibri" panose="020F0502020204030204" pitchFamily="34" charset="0"/>
                <a:ea typeface="ＭＳ Ｐゴシック" pitchFamily="34" charset="-128"/>
              </a:rPr>
              <a:t>: Explicit detail about who will carry out what activities</a:t>
            </a:r>
          </a:p>
          <a:p>
            <a:r>
              <a:rPr lang="en-US" altLang="en-US" sz="2000" b="1" dirty="0">
                <a:latin typeface="Calibri" panose="020F0502020204030204" pitchFamily="34" charset="0"/>
                <a:ea typeface="ＭＳ Ｐゴシック" pitchFamily="34" charset="-128"/>
              </a:rPr>
              <a:t>Timeline (Start/End Dates)</a:t>
            </a:r>
            <a:r>
              <a:rPr lang="en-US" altLang="en-US" sz="2000" dirty="0">
                <a:latin typeface="Calibri" panose="020F0502020204030204" pitchFamily="34" charset="0"/>
                <a:ea typeface="ＭＳ Ｐゴシック" pitchFamily="34" charset="-128"/>
              </a:rPr>
              <a:t>: Provide some timeline that will allow task monitoring. </a:t>
            </a:r>
            <a:r>
              <a:rPr lang="en-US" altLang="en-US" sz="2000" i="1" dirty="0">
                <a:latin typeface="Calibri" panose="020F0502020204030204" pitchFamily="34" charset="0"/>
                <a:ea typeface="ＭＳ Ｐゴシック" pitchFamily="34" charset="-128"/>
              </a:rPr>
              <a:t>Is the timeline realistic? Does it include milestones?</a:t>
            </a:r>
            <a:endParaRPr lang="en-US" altLang="en-US" sz="2000" dirty="0">
              <a:latin typeface="Calibri" panose="020F0502020204030204" pitchFamily="34" charset="0"/>
              <a:ea typeface="ＭＳ Ｐゴシック" pitchFamily="34" charset="-128"/>
            </a:endParaRPr>
          </a:p>
          <a:p>
            <a:endParaRPr lang="en-US" sz="1500" dirty="0">
              <a:latin typeface="Calibri" panose="020F0502020204030204" pitchFamily="34" charset="0"/>
            </a:endParaRPr>
          </a:p>
        </p:txBody>
      </p:sp>
    </p:spTree>
    <p:extLst>
      <p:ext uri="{BB962C8B-B14F-4D97-AF65-F5344CB8AC3E}">
        <p14:creationId xmlns:p14="http://schemas.microsoft.com/office/powerpoint/2010/main" val="174887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6200"/>
            <a:ext cx="8229600" cy="563562"/>
          </a:xfrm>
        </p:spPr>
        <p:txBody>
          <a:bodyPr/>
          <a:lstStyle/>
          <a:p>
            <a:r>
              <a:rPr lang="en-US" altLang="en-US" sz="4000">
                <a:ea typeface="ＭＳ Ｐゴシック" pitchFamily="34" charset="-128"/>
              </a:rPr>
              <a:t>Management Plan	</a:t>
            </a:r>
          </a:p>
        </p:txBody>
      </p:sp>
      <p:sp>
        <p:nvSpPr>
          <p:cNvPr id="3" name="Text Placeholder 2"/>
          <p:cNvSpPr>
            <a:spLocks noGrp="1"/>
          </p:cNvSpPr>
          <p:nvPr>
            <p:ph type="body" sz="quarter" idx="10"/>
          </p:nvPr>
        </p:nvSpPr>
        <p:spPr>
          <a:xfrm>
            <a:off x="457200" y="685800"/>
            <a:ext cx="8229600" cy="503237"/>
          </a:xfrm>
        </p:spPr>
        <p:txBody>
          <a:bodyPr/>
          <a:lstStyle/>
          <a:p>
            <a:r>
              <a:rPr lang="en-US"/>
              <a:t>Example</a:t>
            </a:r>
          </a:p>
        </p:txBody>
      </p:sp>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37931725" indent="-37474525"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35820BD8-CBA1-4C22-A7D0-631C757584A0}" type="slidenum">
              <a:rPr lang="en-US" altLang="en-US" sz="1200" smtClean="0">
                <a:solidFill>
                  <a:srgbClr val="000000"/>
                </a:solidFill>
                <a:cs typeface="Arial" pitchFamily="34" charset="0"/>
              </a:rPr>
              <a:pPr eaLnBrk="1" hangingPunct="1">
                <a:spcBef>
                  <a:spcPct val="0"/>
                </a:spcBef>
                <a:buFontTx/>
                <a:buNone/>
              </a:pPr>
              <a:t>11</a:t>
            </a:fld>
            <a:endParaRPr lang="en-US" altLang="en-US" sz="1200">
              <a:solidFill>
                <a:srgbClr val="000000"/>
              </a:solidFill>
              <a:cs typeface="Arial" pitchFamily="34" charset="0"/>
            </a:endParaRPr>
          </a:p>
        </p:txBody>
      </p:sp>
      <p:graphicFrame>
        <p:nvGraphicFramePr>
          <p:cNvPr id="6" name="Table 5" descr="Image of sample management plan. Goal, objectives, measures, activities, start date, end date, status and notes headline the columns in the sample Excel. "/>
          <p:cNvGraphicFramePr>
            <a:graphicFrameLocks noGrp="1"/>
          </p:cNvGraphicFramePr>
          <p:nvPr>
            <p:extLst>
              <p:ext uri="{D42A27DB-BD31-4B8C-83A1-F6EECF244321}">
                <p14:modId xmlns:p14="http://schemas.microsoft.com/office/powerpoint/2010/main" val="2691261955"/>
              </p:ext>
            </p:extLst>
          </p:nvPr>
        </p:nvGraphicFramePr>
        <p:xfrm>
          <a:off x="457200" y="1066800"/>
          <a:ext cx="8229601" cy="5171891"/>
        </p:xfrm>
        <a:graphic>
          <a:graphicData uri="http://schemas.openxmlformats.org/drawingml/2006/table">
            <a:tbl>
              <a:tblPr/>
              <a:tblGrid>
                <a:gridCol w="1357146">
                  <a:extLst>
                    <a:ext uri="{9D8B030D-6E8A-4147-A177-3AD203B41FA5}">
                      <a16:colId xmlns:a16="http://schemas.microsoft.com/office/drawing/2014/main" val="20000"/>
                    </a:ext>
                  </a:extLst>
                </a:gridCol>
                <a:gridCol w="772904">
                  <a:extLst>
                    <a:ext uri="{9D8B030D-6E8A-4147-A177-3AD203B41FA5}">
                      <a16:colId xmlns:a16="http://schemas.microsoft.com/office/drawing/2014/main" val="20001"/>
                    </a:ext>
                  </a:extLst>
                </a:gridCol>
                <a:gridCol w="1357146">
                  <a:extLst>
                    <a:ext uri="{9D8B030D-6E8A-4147-A177-3AD203B41FA5}">
                      <a16:colId xmlns:a16="http://schemas.microsoft.com/office/drawing/2014/main" val="20002"/>
                    </a:ext>
                  </a:extLst>
                </a:gridCol>
                <a:gridCol w="1357146">
                  <a:extLst>
                    <a:ext uri="{9D8B030D-6E8A-4147-A177-3AD203B41FA5}">
                      <a16:colId xmlns:a16="http://schemas.microsoft.com/office/drawing/2014/main" val="20003"/>
                    </a:ext>
                  </a:extLst>
                </a:gridCol>
                <a:gridCol w="565858">
                  <a:extLst>
                    <a:ext uri="{9D8B030D-6E8A-4147-A177-3AD203B41FA5}">
                      <a16:colId xmlns:a16="http://schemas.microsoft.com/office/drawing/2014/main" val="20004"/>
                    </a:ext>
                  </a:extLst>
                </a:gridCol>
                <a:gridCol w="493082">
                  <a:extLst>
                    <a:ext uri="{9D8B030D-6E8A-4147-A177-3AD203B41FA5}">
                      <a16:colId xmlns:a16="http://schemas.microsoft.com/office/drawing/2014/main" val="20005"/>
                    </a:ext>
                  </a:extLst>
                </a:gridCol>
                <a:gridCol w="878518">
                  <a:extLst>
                    <a:ext uri="{9D8B030D-6E8A-4147-A177-3AD203B41FA5}">
                      <a16:colId xmlns:a16="http://schemas.microsoft.com/office/drawing/2014/main" val="20006"/>
                    </a:ext>
                  </a:extLst>
                </a:gridCol>
                <a:gridCol w="630775">
                  <a:extLst>
                    <a:ext uri="{9D8B030D-6E8A-4147-A177-3AD203B41FA5}">
                      <a16:colId xmlns:a16="http://schemas.microsoft.com/office/drawing/2014/main" val="20007"/>
                    </a:ext>
                  </a:extLst>
                </a:gridCol>
                <a:gridCol w="817026">
                  <a:extLst>
                    <a:ext uri="{9D8B030D-6E8A-4147-A177-3AD203B41FA5}">
                      <a16:colId xmlns:a16="http://schemas.microsoft.com/office/drawing/2014/main" val="20008"/>
                    </a:ext>
                  </a:extLst>
                </a:gridCol>
              </a:tblGrid>
              <a:tr h="308024">
                <a:tc>
                  <a:txBody>
                    <a:bodyPr/>
                    <a:lstStyle/>
                    <a:p>
                      <a:pPr algn="l" fontAlgn="t"/>
                      <a:r>
                        <a:rPr lang="en-US" sz="1000" b="1" i="0" u="none" strike="noStrike">
                          <a:solidFill>
                            <a:srgbClr val="000000"/>
                          </a:solidFill>
                          <a:effectLst/>
                          <a:latin typeface="Calibri"/>
                        </a:rPr>
                        <a:t>Goals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Objectives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Measures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Activities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Start Date</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End Date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Responsible Personnel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Status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a:solidFill>
                            <a:srgbClr val="000000"/>
                          </a:solidFill>
                          <a:effectLst/>
                          <a:latin typeface="Calibri"/>
                        </a:rPr>
                        <a:t>Notes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0360">
                <a:tc rowSpan="11">
                  <a:txBody>
                    <a:bodyPr/>
                    <a:lstStyle/>
                    <a:p>
                      <a:pPr algn="l" fontAlgn="t"/>
                      <a:r>
                        <a:rPr lang="en-US" sz="800" b="1" i="0" u="none" strike="noStrike">
                          <a:solidFill>
                            <a:srgbClr val="000000"/>
                          </a:solidFill>
                          <a:effectLst/>
                          <a:latin typeface="Calibri"/>
                        </a:rPr>
                        <a:t>Goal 1</a:t>
                      </a:r>
                      <a:r>
                        <a:rPr lang="en-US" sz="800" b="0" i="0" u="none" strike="noStrike">
                          <a:solidFill>
                            <a:srgbClr val="000000"/>
                          </a:solidFill>
                          <a:effectLst/>
                          <a:latin typeface="Calibri"/>
                        </a:rPr>
                        <a:t>: Increase involvement of </a:t>
                      </a:r>
                      <a:r>
                        <a:rPr lang="en-US" sz="800" b="0" i="0" u="none" strike="noStrike" baseline="0">
                          <a:solidFill>
                            <a:srgbClr val="000000"/>
                          </a:solidFill>
                          <a:effectLst/>
                          <a:latin typeface="Calibri"/>
                        </a:rPr>
                        <a:t> Smith</a:t>
                      </a:r>
                      <a:r>
                        <a:rPr lang="en-US" sz="800" b="0" i="0" u="none" strike="noStrike">
                          <a:solidFill>
                            <a:srgbClr val="000000"/>
                          </a:solidFill>
                          <a:effectLst/>
                          <a:latin typeface="Calibri"/>
                        </a:rPr>
                        <a:t> Elementary School families in their students’ education.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a:solidFill>
                            <a:srgbClr val="000000"/>
                          </a:solidFill>
                          <a:effectLst/>
                          <a:latin typeface="Calibri"/>
                        </a:rPr>
                        <a:t>Objective 1.1</a:t>
                      </a:r>
                      <a:r>
                        <a:rPr lang="en-US" sz="800" b="0" i="0" u="none" strike="noStrike">
                          <a:solidFill>
                            <a:srgbClr val="000000"/>
                          </a:solidFill>
                          <a:effectLst/>
                          <a:latin typeface="Calibri"/>
                        </a:rPr>
                        <a:t>: Logins on the Smith Elementary School Online Parent Training</a:t>
                      </a:r>
                      <a:r>
                        <a:rPr lang="en-US" sz="800" b="0" i="0" u="none" strike="noStrike" baseline="0">
                          <a:solidFill>
                            <a:srgbClr val="000000"/>
                          </a:solidFill>
                          <a:effectLst/>
                          <a:latin typeface="Calibri"/>
                        </a:rPr>
                        <a:t> System </a:t>
                      </a:r>
                      <a:r>
                        <a:rPr lang="en-US" sz="800" b="0" i="0" u="none" strike="noStrike">
                          <a:solidFill>
                            <a:srgbClr val="000000"/>
                          </a:solidFill>
                          <a:effectLst/>
                          <a:latin typeface="Calibri"/>
                        </a:rPr>
                        <a:t>will increase 25% from baseline to the end of the grant.</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a:solidFill>
                            <a:srgbClr val="000000"/>
                          </a:solidFill>
                          <a:effectLst/>
                          <a:latin typeface="Calibri"/>
                        </a:rPr>
                        <a:t>Performance Measure 1.1a</a:t>
                      </a:r>
                      <a:r>
                        <a:rPr lang="en-US" sz="800" b="0" i="0" u="none" strike="noStrike">
                          <a:solidFill>
                            <a:srgbClr val="000000"/>
                          </a:solidFill>
                          <a:effectLst/>
                          <a:latin typeface="Calibri"/>
                        </a:rPr>
                        <a:t>: Parents reporting in an annual survey knowing about the Online Parent</a:t>
                      </a:r>
                      <a:r>
                        <a:rPr lang="en-US" sz="800" b="0" i="0" u="none" strike="noStrike" baseline="0">
                          <a:solidFill>
                            <a:srgbClr val="000000"/>
                          </a:solidFill>
                          <a:effectLst/>
                          <a:latin typeface="Calibri"/>
                        </a:rPr>
                        <a:t> Training System</a:t>
                      </a:r>
                      <a:r>
                        <a:rPr lang="en-US" sz="800" b="0" i="0" u="none" strike="noStrike">
                          <a:solidFill>
                            <a:srgbClr val="000000"/>
                          </a:solidFill>
                          <a:effectLst/>
                          <a:latin typeface="Calibri"/>
                        </a:rPr>
                        <a:t>.</a:t>
                      </a:r>
                      <a:br>
                        <a:rPr lang="en-US" sz="800" b="0" i="0" u="none" strike="noStrike">
                          <a:solidFill>
                            <a:srgbClr val="000000"/>
                          </a:solidFill>
                          <a:effectLst/>
                          <a:latin typeface="Calibri"/>
                        </a:rPr>
                      </a:br>
                      <a:br>
                        <a:rPr lang="en-US" sz="800" b="0" i="0" u="none" strike="noStrike">
                          <a:solidFill>
                            <a:srgbClr val="000000"/>
                          </a:solidFill>
                          <a:effectLst/>
                          <a:latin typeface="Calibri"/>
                        </a:rPr>
                      </a:br>
                      <a:r>
                        <a:rPr lang="en-US" sz="800" b="1" i="0" u="none" strike="noStrike">
                          <a:solidFill>
                            <a:srgbClr val="000000"/>
                          </a:solidFill>
                          <a:effectLst/>
                          <a:latin typeface="Calibri"/>
                        </a:rPr>
                        <a:t>Performance Measure 1.1b</a:t>
                      </a:r>
                      <a:r>
                        <a:rPr lang="en-US" sz="800" b="0" i="0" u="none" strike="noStrike">
                          <a:solidFill>
                            <a:srgbClr val="000000"/>
                          </a:solidFill>
                          <a:effectLst/>
                          <a:latin typeface="Calibri"/>
                        </a:rPr>
                        <a:t>: Number of logins per year.</a:t>
                      </a:r>
                      <a:br>
                        <a:rPr lang="en-US" sz="800" b="0" i="0" u="none" strike="noStrike">
                          <a:solidFill>
                            <a:srgbClr val="000000"/>
                          </a:solidFill>
                          <a:effectLst/>
                          <a:latin typeface="Calibri"/>
                        </a:rPr>
                      </a:br>
                      <a:endParaRPr lang="en-US" sz="800" b="0" i="0" u="none" strike="noStrike">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1" i="0" u="none" strike="noStrike">
                          <a:solidFill>
                            <a:srgbClr val="000000"/>
                          </a:solidFill>
                          <a:effectLst/>
                          <a:latin typeface="Calibri"/>
                        </a:rPr>
                        <a:t>Activity 1.1.1:</a:t>
                      </a:r>
                      <a:r>
                        <a:rPr lang="en-US" sz="800" b="0" i="0" u="none" strike="noStrike">
                          <a:solidFill>
                            <a:srgbClr val="000000"/>
                          </a:solidFill>
                          <a:effectLst/>
                          <a:latin typeface="Calibri"/>
                        </a:rPr>
                        <a:t> Administer parent survey to get baseline data.</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9/1/2016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1"/>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1.1.2:</a:t>
                      </a:r>
                      <a:r>
                        <a:rPr lang="en-US" sz="800" b="0" i="0" u="none" strike="noStrike">
                          <a:solidFill>
                            <a:srgbClr val="000000"/>
                          </a:solidFill>
                          <a:effectLst/>
                          <a:latin typeface="Calibri"/>
                        </a:rPr>
                        <a:t> Create a pamphlet for parents that describes how to access and use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3/15/2016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2"/>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1.1.3</a:t>
                      </a:r>
                      <a:r>
                        <a:rPr lang="en-US" sz="800" b="0" i="0" u="none" strike="noStrike">
                          <a:solidFill>
                            <a:srgbClr val="000000"/>
                          </a:solidFill>
                          <a:effectLst/>
                          <a:latin typeface="Calibri"/>
                        </a:rPr>
                        <a:t>: Distribute pamphlet during school-wide events and parent-teacher conferences.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3"/>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1.1.4:</a:t>
                      </a:r>
                      <a:r>
                        <a:rPr lang="en-US" sz="800" b="0" i="0" u="none" strike="noStrike">
                          <a:solidFill>
                            <a:srgbClr val="000000"/>
                          </a:solidFill>
                          <a:effectLst/>
                          <a:latin typeface="Calibri"/>
                        </a:rPr>
                        <a:t> Design a training for parents on using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4"/>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1.1.5:</a:t>
                      </a:r>
                      <a:r>
                        <a:rPr lang="en-US" sz="800" b="0" i="0" u="none" strike="noStrike">
                          <a:solidFill>
                            <a:srgbClr val="000000"/>
                          </a:solidFill>
                          <a:effectLst/>
                          <a:latin typeface="Calibri"/>
                        </a:rPr>
                        <a:t> Organize a focus group on the Parent Portal to gather parent feedback.</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11/15/2016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5"/>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1.1.6: </a:t>
                      </a:r>
                      <a:r>
                        <a:rPr lang="en-US" sz="800" b="0" i="0" u="none" strike="noStrike">
                          <a:solidFill>
                            <a:srgbClr val="000000"/>
                          </a:solidFill>
                          <a:effectLst/>
                          <a:latin typeface="Calibri"/>
                        </a:rPr>
                        <a:t>Deliver  Parent Portal trainings.</a:t>
                      </a:r>
                      <a:endParaRPr lang="en-US" sz="800" b="1" i="0" u="none" strike="noStrike">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Project Director &amp; 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Scheduled for 10/1 and 11/1.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6"/>
                  </a:ext>
                </a:extLst>
              </a:tr>
              <a:tr h="30802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1.1.7</a:t>
                      </a:r>
                      <a:r>
                        <a:rPr lang="en-US" sz="800" b="0" i="0" u="none" strike="noStrike">
                          <a:solidFill>
                            <a:srgbClr val="000000"/>
                          </a:solidFill>
                          <a:effectLst/>
                          <a:latin typeface="Calibri"/>
                        </a:rPr>
                        <a:t>: Administer parent survey.</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5/1/2017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6/1/2017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7"/>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Activity 1.1.8: </a:t>
                      </a:r>
                      <a:r>
                        <a:rPr lang="en-US" sz="800" b="0" i="0" u="none" strike="noStrike">
                          <a:solidFill>
                            <a:srgbClr val="000000"/>
                          </a:solidFill>
                          <a:effectLst/>
                          <a:latin typeface="Calibri"/>
                        </a:rPr>
                        <a:t>Collect monthly reports on parent logins.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10/1/2016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Data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8"/>
                  </a:ext>
                </a:extLst>
              </a:tr>
              <a:tr h="170181">
                <a:tc vMerge="1">
                  <a:txBody>
                    <a:bodyPr/>
                    <a:lstStyle/>
                    <a:p>
                      <a:endParaRPr lang="en-US"/>
                    </a:p>
                  </a:txBody>
                  <a:tcPr/>
                </a:tc>
                <a:tc rowSpan="3">
                  <a:txBody>
                    <a:bodyPr/>
                    <a:lstStyle/>
                    <a:p>
                      <a:pPr algn="l" fontAlgn="t"/>
                      <a:r>
                        <a:rPr lang="en-US" sz="800" b="1" i="0" u="none" strike="noStrike">
                          <a:solidFill>
                            <a:srgbClr val="000000"/>
                          </a:solidFill>
                          <a:effectLst/>
                          <a:latin typeface="Calibri"/>
                        </a:rPr>
                        <a:t>Objective 1.2</a:t>
                      </a:r>
                      <a:r>
                        <a:rPr lang="en-US" sz="800" b="0" i="0" u="none" strike="noStrike">
                          <a:solidFill>
                            <a:srgbClr val="000000"/>
                          </a:solidFill>
                          <a:effectLst/>
                          <a:latin typeface="Calibri"/>
                        </a:rPr>
                        <a:t>: The percentage of students with parents regularly engaging with the school will  increase by 5%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3">
                  <a:txBody>
                    <a:bodyPr/>
                    <a:lstStyle/>
                    <a:p>
                      <a:pPr algn="l" fontAlgn="t"/>
                      <a:r>
                        <a:rPr lang="en-US" sz="800" b="1" i="0" u="none" strike="noStrike">
                          <a:solidFill>
                            <a:srgbClr val="000000"/>
                          </a:solidFill>
                          <a:effectLst/>
                          <a:latin typeface="Calibri"/>
                        </a:rPr>
                        <a:t>Performance Measure 1.2a</a:t>
                      </a:r>
                      <a:r>
                        <a:rPr lang="en-US" sz="800" b="0" i="0" u="none" strike="noStrike">
                          <a:solidFill>
                            <a:srgbClr val="000000"/>
                          </a:solidFill>
                          <a:effectLst/>
                          <a:latin typeface="Calibri"/>
                        </a:rPr>
                        <a:t>: Percentage of students that have at least 1 parent/guardian attend 1 parent-teacher conference per school year.</a:t>
                      </a:r>
                      <a:br>
                        <a:rPr lang="en-US" sz="800" b="0" i="0" u="none" strike="noStrike">
                          <a:solidFill>
                            <a:srgbClr val="000000"/>
                          </a:solidFill>
                          <a:effectLst/>
                          <a:latin typeface="Calibri"/>
                        </a:rPr>
                      </a:br>
                      <a:r>
                        <a:rPr lang="en-US" sz="800" b="1" i="0" u="none" strike="noStrike">
                          <a:solidFill>
                            <a:srgbClr val="000000"/>
                          </a:solidFill>
                          <a:effectLst/>
                          <a:latin typeface="Calibri"/>
                        </a:rPr>
                        <a:t>Performance Measure 1.2b</a:t>
                      </a:r>
                      <a:r>
                        <a:rPr lang="en-US" sz="800" b="0" i="0" u="none" strike="noStrike">
                          <a:solidFill>
                            <a:srgbClr val="000000"/>
                          </a:solidFill>
                          <a:effectLst/>
                          <a:latin typeface="Calibri"/>
                        </a:rPr>
                        <a:t>: Average parent attendance at school-wide events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Activity 1.2.1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9"/>
                  </a:ext>
                </a:extLst>
              </a:tr>
              <a:tr h="1701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effectLst/>
                          <a:latin typeface="Calibri"/>
                        </a:rPr>
                        <a:t>Activity 1.2.2</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0"/>
                  </a:ext>
                </a:extLst>
              </a:tr>
              <a:tr h="11912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effectLst/>
                          <a:latin typeface="Calibri"/>
                        </a:rPr>
                        <a:t>Activity 1.2.3</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80059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a:t>E. Quality of Project Evaluation (25 pts)</a:t>
            </a:r>
          </a:p>
        </p:txBody>
      </p:sp>
      <p:sp>
        <p:nvSpPr>
          <p:cNvPr id="3" name="Content Placeholder 2"/>
          <p:cNvSpPr>
            <a:spLocks noGrp="1"/>
          </p:cNvSpPr>
          <p:nvPr>
            <p:ph idx="1"/>
          </p:nvPr>
        </p:nvSpPr>
        <p:spPr>
          <a:xfrm>
            <a:off x="394447" y="1739153"/>
            <a:ext cx="8229600" cy="4449763"/>
          </a:xfrm>
        </p:spPr>
        <p:txBody>
          <a:bodyPr vert="horz" lIns="91440" tIns="45720" rIns="91440" bIns="45720" anchor="t"/>
          <a:lstStyle/>
          <a:p>
            <a:r>
              <a:rPr lang="en-US" sz="2200" dirty="0"/>
              <a:t>The extent to which the methods of evaluation will, if well implemented, produce evidence about the project's effectiveness that would meet the What Works Clearinghouse standards without reservations as described in the What Works Clearinghouse Handbook (as defined in 34 CFR 77.1(c)). (15 points)</a:t>
            </a:r>
            <a:endParaRPr lang="en-US" dirty="0"/>
          </a:p>
          <a:p>
            <a:r>
              <a:rPr lang="en-US" sz="2200" dirty="0"/>
              <a:t>The extent to which the evaluation will provide guidance about effective strategies suitable for replication or testing in other settings. (5 points)</a:t>
            </a:r>
          </a:p>
          <a:p>
            <a:r>
              <a:rPr lang="en-US" sz="2200" dirty="0"/>
              <a:t>The extent to which the evaluation plan clearly articulates the key project components, mediators, and outcomes, as well as a measurable threshold for acceptable implementation. (5 points)</a:t>
            </a:r>
          </a:p>
          <a:p>
            <a:pPr marL="228600" indent="0">
              <a:buNone/>
            </a:pPr>
            <a:endParaRPr lang="en-US" sz="2200" dirty="0"/>
          </a:p>
          <a:p>
            <a:pPr marL="228600" indent="0">
              <a:buNone/>
            </a:pPr>
            <a:endParaRPr lang="en-US" dirty="0"/>
          </a:p>
        </p:txBody>
      </p:sp>
      <p:sp>
        <p:nvSpPr>
          <p:cNvPr id="4" name="Text Placeholder 3"/>
          <p:cNvSpPr>
            <a:spLocks noGrp="1"/>
          </p:cNvSpPr>
          <p:nvPr>
            <p:ph type="body" sz="quarter" idx="10"/>
          </p:nvPr>
        </p:nvSpPr>
        <p:spPr>
          <a:xfrm>
            <a:off x="457200" y="1371600"/>
            <a:ext cx="8229600" cy="503237"/>
          </a:xfrm>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a:p>
        </p:txBody>
      </p:sp>
    </p:spTree>
    <p:extLst>
      <p:ext uri="{BB962C8B-B14F-4D97-AF65-F5344CB8AC3E}">
        <p14:creationId xmlns:p14="http://schemas.microsoft.com/office/powerpoint/2010/main" val="77178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991600" cy="563562"/>
          </a:xfrm>
        </p:spPr>
        <p:txBody>
          <a:bodyPr/>
          <a:lstStyle/>
          <a:p>
            <a:r>
              <a:rPr lang="en-US"/>
              <a:t>Evaluation Expectations</a:t>
            </a:r>
          </a:p>
        </p:txBody>
      </p:sp>
      <p:sp>
        <p:nvSpPr>
          <p:cNvPr id="3" name="Content Placeholder 2"/>
          <p:cNvSpPr>
            <a:spLocks noGrp="1"/>
          </p:cNvSpPr>
          <p:nvPr>
            <p:ph idx="1"/>
          </p:nvPr>
        </p:nvSpPr>
        <p:spPr/>
        <p:txBody>
          <a:bodyPr/>
          <a:lstStyle/>
          <a:p>
            <a:pPr marL="685800" indent="-457200">
              <a:buFont typeface="Arial" panose="020B0604020202020204" pitchFamily="34" charset="0"/>
              <a:buChar char="•"/>
            </a:pPr>
            <a:r>
              <a:rPr lang="en-US" sz="3000"/>
              <a:t>Must be an independent evaluation.</a:t>
            </a:r>
          </a:p>
          <a:p>
            <a:pPr marL="685800" indent="-457200">
              <a:buFont typeface="Arial" panose="020B0604020202020204" pitchFamily="34" charset="0"/>
              <a:buChar char="•"/>
            </a:pPr>
            <a:r>
              <a:rPr lang="en-US" sz="3000"/>
              <a:t>Design must have potential to meet What Works Clearinghouse standards without reservations.</a:t>
            </a:r>
          </a:p>
          <a:p>
            <a:pPr marL="685800" indent="-457200">
              <a:buFont typeface="Arial" panose="020B0604020202020204" pitchFamily="34" charset="0"/>
              <a:buChar char="•"/>
            </a:pPr>
            <a:r>
              <a:rPr lang="en-US" sz="3000"/>
              <a:t>Encouraged to examine cost-effectiveness of practices.</a:t>
            </a:r>
          </a:p>
          <a:p>
            <a:pPr marL="685800" indent="-457200">
              <a:buFont typeface="Arial" panose="020B0604020202020204" pitchFamily="34" charset="0"/>
              <a:buChar char="•"/>
            </a:pPr>
            <a:r>
              <a:rPr lang="en-US" sz="3000"/>
              <a:t>Encouraged to describe how the grant’s scaling strategy will be assessed.</a:t>
            </a:r>
          </a:p>
          <a:p>
            <a:pPr marL="685800" indent="-457200">
              <a:buFont typeface="Arial" panose="020B0604020202020204" pitchFamily="34" charset="0"/>
              <a:buChar char="•"/>
            </a:pPr>
            <a:r>
              <a:rPr lang="en-US" sz="3000"/>
              <a:t>Should be mindful of the performance measure to examine cost-effectiveness of practices.</a:t>
            </a:r>
          </a:p>
          <a:p>
            <a:pPr marL="228600" indent="0">
              <a:buNone/>
            </a:pPr>
            <a:endParaRPr lang="en-US"/>
          </a:p>
        </p:txBody>
      </p:sp>
      <p:sp>
        <p:nvSpPr>
          <p:cNvPr id="4" name="Text Placeholder 3"/>
          <p:cNvSpPr>
            <a:spLocks noGrp="1"/>
          </p:cNvSpPr>
          <p:nvPr>
            <p:ph type="body" sz="quarter" idx="10"/>
          </p:nvPr>
        </p:nvSpPr>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13</a:t>
            </a:fld>
            <a:endParaRPr lang="en-US"/>
          </a:p>
        </p:txBody>
      </p:sp>
    </p:spTree>
    <p:extLst>
      <p:ext uri="{BB962C8B-B14F-4D97-AF65-F5344CB8AC3E}">
        <p14:creationId xmlns:p14="http://schemas.microsoft.com/office/powerpoint/2010/main" val="1473118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E5D6A-DAAA-4CDE-888D-6F6B4594168A}"/>
              </a:ext>
            </a:extLst>
          </p:cNvPr>
          <p:cNvSpPr>
            <a:spLocks noGrp="1"/>
          </p:cNvSpPr>
          <p:nvPr>
            <p:ph type="title"/>
          </p:nvPr>
        </p:nvSpPr>
        <p:spPr/>
        <p:txBody>
          <a:bodyPr/>
          <a:lstStyle/>
          <a:p>
            <a:r>
              <a:rPr lang="en-US"/>
              <a:t>Technical Assistance Resources on Evaluation</a:t>
            </a:r>
          </a:p>
        </p:txBody>
      </p:sp>
      <p:sp>
        <p:nvSpPr>
          <p:cNvPr id="3" name="Content Placeholder 2">
            <a:extLst>
              <a:ext uri="{FF2B5EF4-FFF2-40B4-BE49-F238E27FC236}">
                <a16:creationId xmlns:a16="http://schemas.microsoft.com/office/drawing/2014/main" id="{7DECFAA8-14C2-4AD0-B181-24FCDB776BD0}"/>
              </a:ext>
            </a:extLst>
          </p:cNvPr>
          <p:cNvSpPr>
            <a:spLocks noGrp="1"/>
          </p:cNvSpPr>
          <p:nvPr>
            <p:ph idx="1"/>
          </p:nvPr>
        </p:nvSpPr>
        <p:spPr>
          <a:xfrm>
            <a:off x="457200" y="1447801"/>
            <a:ext cx="8229600" cy="5105399"/>
          </a:xfrm>
        </p:spPr>
        <p:txBody>
          <a:bodyPr vert="horz" lIns="91440" tIns="45720" rIns="91440" bIns="45720" anchor="t"/>
          <a:lstStyle/>
          <a:p>
            <a:r>
              <a:rPr lang="en-US" sz="2300">
                <a:hlinkClick r:id="rId3"/>
              </a:rPr>
              <a:t>WWC Procedures and Standards Handbooks</a:t>
            </a:r>
            <a:endParaRPr lang="en-US" sz="2300">
              <a:solidFill>
                <a:srgbClr val="0C4790"/>
              </a:solidFill>
            </a:endParaRPr>
          </a:p>
          <a:p>
            <a:r>
              <a:rPr lang="en-US" sz="2300">
                <a:hlinkClick r:id="rId4"/>
              </a:rPr>
              <a:t>Technical Assistance Materials for Conducting Rigorous Impact Evaluations</a:t>
            </a:r>
          </a:p>
          <a:p>
            <a:r>
              <a:rPr lang="en-US" sz="2300">
                <a:hlinkClick r:id="rId5"/>
              </a:rPr>
              <a:t>IES/NCEE Technical Methods papers</a:t>
            </a:r>
            <a:r>
              <a:rPr lang="en-US" sz="2300"/>
              <a:t>  	</a:t>
            </a:r>
            <a:endParaRPr lang="en-US" sz="2300">
              <a:solidFill>
                <a:srgbClr val="0C4790"/>
              </a:solidFill>
            </a:endParaRPr>
          </a:p>
          <a:p>
            <a:r>
              <a:rPr lang="en-US" sz="2300"/>
              <a:t>In addition,  applicants may view one optional webinar recording that were hosted by the Institute of Education Sciences:</a:t>
            </a:r>
          </a:p>
          <a:p>
            <a:pPr marL="1170305" lvl="1" indent="-347345"/>
            <a:r>
              <a:rPr lang="en-US" sz="2300"/>
              <a:t>Strategies for designing and executing experimental studies that meet What Works Clearinghouse evidence standards without reservations:   </a:t>
            </a:r>
            <a:r>
              <a:rPr lang="en-US" sz="2300">
                <a:hlinkClick r:id="rId6"/>
              </a:rPr>
              <a:t>WWC | Designing Strong Studies Webinar Video (ed.gov)</a:t>
            </a:r>
            <a:r>
              <a:rPr lang="en-US" sz="2300"/>
              <a:t>   </a:t>
            </a:r>
            <a:endParaRPr lang="en-US" sz="2300">
              <a:solidFill>
                <a:srgbClr val="0C4790"/>
              </a:solidFill>
            </a:endParaRPr>
          </a:p>
        </p:txBody>
      </p:sp>
      <p:sp>
        <p:nvSpPr>
          <p:cNvPr id="5" name="Slide Number Placeholder 4">
            <a:extLst>
              <a:ext uri="{FF2B5EF4-FFF2-40B4-BE49-F238E27FC236}">
                <a16:creationId xmlns:a16="http://schemas.microsoft.com/office/drawing/2014/main" id="{A7F20436-4E3E-4B8D-84A6-826CA3BA6DA3}"/>
              </a:ext>
            </a:extLst>
          </p:cNvPr>
          <p:cNvSpPr>
            <a:spLocks noGrp="1"/>
          </p:cNvSpPr>
          <p:nvPr>
            <p:ph type="sldNum" sz="quarter" idx="11"/>
          </p:nvPr>
        </p:nvSpPr>
        <p:spPr/>
        <p:txBody>
          <a:bodyPr/>
          <a:lstStyle/>
          <a:p>
            <a:pPr>
              <a:defRPr/>
            </a:pPr>
            <a:fld id="{B2C71B27-CEE5-4781-91B8-39410E6C0618}" type="slidenum">
              <a:rPr lang="en-US" smtClean="0"/>
              <a:pPr>
                <a:defRPr/>
              </a:pPr>
              <a:t>14</a:t>
            </a:fld>
            <a:endParaRPr lang="en-US"/>
          </a:p>
        </p:txBody>
      </p:sp>
    </p:spTree>
    <p:extLst>
      <p:ext uri="{BB962C8B-B14F-4D97-AF65-F5344CB8AC3E}">
        <p14:creationId xmlns:p14="http://schemas.microsoft.com/office/powerpoint/2010/main" val="369936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Suggestions for Selecting an Evaluator</a:t>
            </a:r>
          </a:p>
        </p:txBody>
      </p:sp>
      <p:sp>
        <p:nvSpPr>
          <p:cNvPr id="3" name="Content Placeholder 2"/>
          <p:cNvSpPr>
            <a:spLocks noGrp="1"/>
          </p:cNvSpPr>
          <p:nvPr>
            <p:ph idx="1"/>
          </p:nvPr>
        </p:nvSpPr>
        <p:spPr>
          <a:xfrm>
            <a:off x="76200" y="1295400"/>
            <a:ext cx="8839200" cy="5029200"/>
          </a:xfrm>
        </p:spPr>
        <p:txBody>
          <a:bodyPr/>
          <a:lstStyle/>
          <a:p>
            <a:pPr marL="571500" indent="-342900">
              <a:buFont typeface="Arial" panose="020B0604020202020204" pitchFamily="34" charset="0"/>
              <a:buChar char="•"/>
            </a:pPr>
            <a:r>
              <a:rPr lang="en-US" sz="2700"/>
              <a:t>Is the evaluator closely familiar with What Works Clearinghouse standards?</a:t>
            </a:r>
          </a:p>
          <a:p>
            <a:pPr marL="571500" indent="-342900">
              <a:buFont typeface="Arial" panose="020B0604020202020204" pitchFamily="34" charset="0"/>
              <a:buChar char="•"/>
            </a:pPr>
            <a:r>
              <a:rPr lang="en-US" sz="2700"/>
              <a:t>Has the evaluator conducted evaluations using a variety of designs and methodologies?  Has the evaluator published?</a:t>
            </a:r>
          </a:p>
          <a:p>
            <a:pPr marL="571500" indent="-342900">
              <a:buFont typeface="Arial" panose="020B0604020202020204" pitchFamily="34" charset="0"/>
              <a:buChar char="•"/>
            </a:pPr>
            <a:r>
              <a:rPr lang="en-US" sz="2700"/>
              <a:t>Does the evaluator have a team of qualified individuals? </a:t>
            </a:r>
          </a:p>
          <a:p>
            <a:pPr marL="571500" indent="-342900">
              <a:buFont typeface="Arial" panose="020B0604020202020204" pitchFamily="34" charset="0"/>
              <a:buChar char="•"/>
            </a:pPr>
            <a:r>
              <a:rPr lang="en-US" sz="2700"/>
              <a:t>Is the evaluator independent?</a:t>
            </a:r>
          </a:p>
          <a:p>
            <a:pPr marL="571500" indent="-342900">
              <a:buFont typeface="Arial" panose="020B0604020202020204" pitchFamily="34" charset="0"/>
              <a:buChar char="•"/>
            </a:pPr>
            <a:r>
              <a:rPr lang="en-US" sz="2700"/>
              <a:t>Does the evaluator have strategies for recruiting control sites and experience working with districts to gain appropriate consents and to share data </a:t>
            </a:r>
          </a:p>
          <a:p>
            <a:pPr marL="571500" indent="-342900">
              <a:buFont typeface="Arial" panose="020B0604020202020204" pitchFamily="34" charset="0"/>
              <a:buChar char="•"/>
            </a:pPr>
            <a:r>
              <a:rPr lang="en-US" sz="2700"/>
              <a:t>Does the evaluator have experience managing data records and protecting student privacy?</a:t>
            </a:r>
          </a:p>
          <a:p>
            <a:pPr marL="228600" indent="0">
              <a:buNone/>
            </a:pPr>
            <a:endParaRPr lang="en-US" sz="200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15</a:t>
            </a:fld>
            <a:endParaRPr lang="en-US"/>
          </a:p>
        </p:txBody>
      </p:sp>
    </p:spTree>
    <p:extLst>
      <p:ext uri="{BB962C8B-B14F-4D97-AF65-F5344CB8AC3E}">
        <p14:creationId xmlns:p14="http://schemas.microsoft.com/office/powerpoint/2010/main" val="140480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Suggestions for Selecting an Evaluator (cont.)</a:t>
            </a:r>
          </a:p>
        </p:txBody>
      </p:sp>
      <p:sp>
        <p:nvSpPr>
          <p:cNvPr id="3" name="Content Placeholder 2"/>
          <p:cNvSpPr>
            <a:spLocks noGrp="1"/>
          </p:cNvSpPr>
          <p:nvPr>
            <p:ph idx="1"/>
          </p:nvPr>
        </p:nvSpPr>
        <p:spPr>
          <a:xfrm>
            <a:off x="76200" y="1295400"/>
            <a:ext cx="8839200" cy="5197475"/>
          </a:xfrm>
        </p:spPr>
        <p:txBody>
          <a:bodyPr/>
          <a:lstStyle/>
          <a:p>
            <a:pPr marL="571500" indent="-342900">
              <a:buFont typeface="Arial" panose="020B0604020202020204" pitchFamily="34" charset="0"/>
              <a:buChar char="•"/>
            </a:pPr>
            <a:r>
              <a:rPr lang="en-US" sz="2500"/>
              <a:t>Is your evaluator familiar with the literature in the area in which you’re working?</a:t>
            </a:r>
          </a:p>
          <a:p>
            <a:pPr marL="571500" indent="-342900">
              <a:buFont typeface="Arial" panose="020B0604020202020204" pitchFamily="34" charset="0"/>
              <a:buChar char="•"/>
            </a:pPr>
            <a:r>
              <a:rPr lang="en-US" sz="2500"/>
              <a:t>Do you see eye to eye on the goals of the evaluation, and would you have a good working relationship?</a:t>
            </a:r>
          </a:p>
          <a:p>
            <a:pPr marL="571500" indent="-342900">
              <a:buFont typeface="Arial" panose="020B0604020202020204" pitchFamily="34" charset="0"/>
              <a:buChar char="•"/>
            </a:pPr>
            <a:r>
              <a:rPr lang="en-US" sz="2500"/>
              <a:t>Have you talked about what might happen to the design and/or the budget if things do not go as planned?</a:t>
            </a:r>
          </a:p>
          <a:p>
            <a:pPr marL="1147572" lvl="1" indent="-342900">
              <a:buFont typeface="Wingdings" panose="05000000000000000000" pitchFamily="2" charset="2"/>
              <a:buChar char="§"/>
            </a:pPr>
            <a:r>
              <a:rPr lang="en-US" sz="2500"/>
              <a:t>Problems with recruitment</a:t>
            </a:r>
          </a:p>
          <a:p>
            <a:pPr marL="1147572" lvl="1" indent="-342900">
              <a:buFont typeface="Wingdings" panose="05000000000000000000" pitchFamily="2" charset="2"/>
              <a:buChar char="§"/>
            </a:pPr>
            <a:r>
              <a:rPr lang="en-US" sz="2500"/>
              <a:t>Problems with attrition</a:t>
            </a:r>
          </a:p>
          <a:p>
            <a:pPr marL="1147572" lvl="1" indent="-342900">
              <a:buFont typeface="Wingdings" panose="05000000000000000000" pitchFamily="2" charset="2"/>
              <a:buChar char="§"/>
            </a:pPr>
            <a:r>
              <a:rPr lang="en-US" sz="2500"/>
              <a:t>Delays or changes to the program</a:t>
            </a:r>
          </a:p>
          <a:p>
            <a:pPr marL="571500" indent="-342900">
              <a:buFont typeface="Arial" panose="020B0604020202020204" pitchFamily="34" charset="0"/>
              <a:buChar char="•"/>
            </a:pPr>
            <a:r>
              <a:rPr lang="en-US" sz="2500"/>
              <a:t>Are your expected deliverables clearly defined?</a:t>
            </a:r>
          </a:p>
          <a:p>
            <a:pPr marL="571500" indent="-342900">
              <a:buFont typeface="Arial" panose="020B0604020202020204" pitchFamily="34" charset="0"/>
              <a:buChar char="•"/>
            </a:pPr>
            <a:r>
              <a:rPr lang="en-US" sz="2500"/>
              <a:t>Have you clearly defined responsibilities of program staff vs. evaluators, or internal vs. independent evaluators?</a:t>
            </a:r>
          </a:p>
          <a:p>
            <a:pPr marL="228600" indent="0">
              <a:buNone/>
            </a:pPr>
            <a:endParaRPr lang="en-US" sz="200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16</a:t>
            </a:fld>
            <a:endParaRPr lang="en-US"/>
          </a:p>
        </p:txBody>
      </p:sp>
    </p:spTree>
    <p:extLst>
      <p:ext uri="{BB962C8B-B14F-4D97-AF65-F5344CB8AC3E}">
        <p14:creationId xmlns:p14="http://schemas.microsoft.com/office/powerpoint/2010/main" val="304796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a:t>Overview of Expansion Review Process</a:t>
            </a:r>
          </a:p>
        </p:txBody>
      </p:sp>
      <p:sp>
        <p:nvSpPr>
          <p:cNvPr id="3" name="Content Placeholder 2"/>
          <p:cNvSpPr>
            <a:spLocks noGrp="1"/>
          </p:cNvSpPr>
          <p:nvPr>
            <p:ph idx="1"/>
          </p:nvPr>
        </p:nvSpPr>
        <p:spPr>
          <a:xfrm>
            <a:off x="152400" y="1600200"/>
            <a:ext cx="8839200" cy="4816475"/>
          </a:xfrm>
        </p:spPr>
        <p:txBody>
          <a:bodyPr vert="horz" lIns="91440" tIns="45720" rIns="91440" bIns="45720" anchor="t"/>
          <a:lstStyle/>
          <a:p>
            <a:pPr marL="685800" indent="-457200">
              <a:buFont typeface="Arial" panose="020B0604020202020204" pitchFamily="34" charset="0"/>
              <a:buChar char="•"/>
            </a:pPr>
            <a:r>
              <a:rPr lang="en-US" sz="3600" dirty="0"/>
              <a:t>Using the selection criteria, applications are scored by peer reviewers who:</a:t>
            </a:r>
          </a:p>
          <a:p>
            <a:pPr marL="1261872" lvl="1" indent="-457200">
              <a:buFont typeface="Courier New" panose="02070309020205020404" pitchFamily="49" charset="0"/>
              <a:buChar char="o"/>
            </a:pPr>
            <a:r>
              <a:rPr lang="en-US" sz="3200" dirty="0"/>
              <a:t>Are independent, external experts (content and evaluation)</a:t>
            </a:r>
          </a:p>
          <a:p>
            <a:pPr marL="1261872" lvl="1" indent="-457200">
              <a:buFont typeface="Courier New" panose="02070309020205020404" pitchFamily="49" charset="0"/>
              <a:buChar char="o"/>
            </a:pPr>
            <a:r>
              <a:rPr lang="en-US" sz="3200" dirty="0"/>
              <a:t>Undergo intensive vetting and rigorous training</a:t>
            </a:r>
          </a:p>
          <a:p>
            <a:pPr marL="1261872" lvl="1" indent="-457200">
              <a:buFont typeface="Courier New" panose="02070309020205020404" pitchFamily="49" charset="0"/>
              <a:buChar char="o"/>
            </a:pPr>
            <a:r>
              <a:rPr lang="en-US" sz="3200" dirty="0"/>
              <a:t>Receive ongoing support during the review </a:t>
            </a:r>
          </a:p>
          <a:p>
            <a:pPr marL="228600" indent="0">
              <a:buNone/>
            </a:pP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17</a:t>
            </a:fld>
            <a:endParaRPr lang="en-US"/>
          </a:p>
        </p:txBody>
      </p:sp>
    </p:spTree>
    <p:extLst>
      <p:ext uri="{BB962C8B-B14F-4D97-AF65-F5344CB8AC3E}">
        <p14:creationId xmlns:p14="http://schemas.microsoft.com/office/powerpoint/2010/main" val="1612089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B312-BE1F-4B1A-9356-F88C007813E0}"/>
              </a:ext>
            </a:extLst>
          </p:cNvPr>
          <p:cNvSpPr>
            <a:spLocks noGrp="1"/>
          </p:cNvSpPr>
          <p:nvPr>
            <p:ph type="title"/>
          </p:nvPr>
        </p:nvSpPr>
        <p:spPr>
          <a:xfrm>
            <a:off x="457200" y="228600"/>
            <a:ext cx="8229600" cy="1066800"/>
          </a:xfrm>
        </p:spPr>
        <p:txBody>
          <a:bodyPr/>
          <a:lstStyle/>
          <a:p>
            <a:r>
              <a:rPr lang="en-US"/>
              <a:t>Recommendations For organizing your application</a:t>
            </a:r>
            <a:br>
              <a:rPr lang="en-US"/>
            </a:br>
            <a:endParaRPr lang="en-US"/>
          </a:p>
        </p:txBody>
      </p:sp>
      <p:sp>
        <p:nvSpPr>
          <p:cNvPr id="3" name="Content Placeholder 2">
            <a:extLst>
              <a:ext uri="{FF2B5EF4-FFF2-40B4-BE49-F238E27FC236}">
                <a16:creationId xmlns:a16="http://schemas.microsoft.com/office/drawing/2014/main" id="{9ED7537A-DD69-468C-A62B-18BDF6622303}"/>
              </a:ext>
            </a:extLst>
          </p:cNvPr>
          <p:cNvSpPr>
            <a:spLocks noGrp="1"/>
          </p:cNvSpPr>
          <p:nvPr>
            <p:ph idx="1"/>
          </p:nvPr>
        </p:nvSpPr>
        <p:spPr>
          <a:xfrm>
            <a:off x="457200" y="1524000"/>
            <a:ext cx="8229600" cy="4648200"/>
          </a:xfrm>
        </p:spPr>
        <p:txBody>
          <a:bodyPr/>
          <a:lstStyle/>
          <a:p>
            <a:r>
              <a:rPr lang="en-US" sz="2200"/>
              <a:t>We recommend that you organize and sequence your application narrative using the selection criteria.</a:t>
            </a:r>
          </a:p>
          <a:p>
            <a:r>
              <a:rPr lang="en-US" sz="2200"/>
              <a:t>Within each criterion, make sure that you include a direct response to each of the factors under that selection criterion.</a:t>
            </a:r>
          </a:p>
          <a:p>
            <a:r>
              <a:rPr lang="en-US" sz="2200"/>
              <a:t>Reviewers will be instructed that they may use material from anywhere in the application, including the appendices, to score and evaluate each criterion, but they will have an easier job if each section of your narrative is clear, well-organized, and complete – and doesn’t require them to search for information.</a:t>
            </a:r>
          </a:p>
          <a:p>
            <a:r>
              <a:rPr lang="en-US" sz="2200"/>
              <a:t>When appropriate, use language from the selection criteria to help guide reviewers (For example, “This project will be nationally significant because…” or “This project represents an exceptional response to the Absolute Priority because…”)</a:t>
            </a:r>
          </a:p>
          <a:p>
            <a:endParaRPr lang="en-US" sz="2000"/>
          </a:p>
          <a:p>
            <a:pPr marL="27432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90DBF11D-B0E5-4B7F-8470-4190013E2827}"/>
              </a:ext>
            </a:extLst>
          </p:cNvPr>
          <p:cNvSpPr>
            <a:spLocks noGrp="1"/>
          </p:cNvSpPr>
          <p:nvPr>
            <p:ph type="sldNum" sz="quarter" idx="11"/>
          </p:nvPr>
        </p:nvSpPr>
        <p:spPr/>
        <p:txBody>
          <a:bodyPr/>
          <a:lstStyle/>
          <a:p>
            <a:pPr>
              <a:defRPr/>
            </a:pPr>
            <a:fld id="{D24C62AC-34AC-44FA-925B-65FA1B2D13C3}" type="slidenum">
              <a:rPr lang="en-US" smtClean="0"/>
              <a:pPr>
                <a:defRPr/>
              </a:pPr>
              <a:t>18</a:t>
            </a:fld>
            <a:endParaRPr lang="en-US"/>
          </a:p>
        </p:txBody>
      </p:sp>
    </p:spTree>
    <p:extLst>
      <p:ext uri="{BB962C8B-B14F-4D97-AF65-F5344CB8AC3E}">
        <p14:creationId xmlns:p14="http://schemas.microsoft.com/office/powerpoint/2010/main" val="788126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a:t>Education Innovation and Research (EIR)</a:t>
            </a:r>
            <a:br>
              <a:rPr lang="en-US" sz="3200"/>
            </a:br>
            <a:r>
              <a:rPr lang="en-US" sz="3200"/>
              <a:t>Expansion</a:t>
            </a:r>
            <a:br>
              <a:rPr lang="en-US" sz="3200"/>
            </a:br>
            <a:r>
              <a:rPr lang="en-US" sz="3200"/>
              <a:t>selection criteria and scoring</a:t>
            </a:r>
          </a:p>
        </p:txBody>
      </p:sp>
      <p:sp>
        <p:nvSpPr>
          <p:cNvPr id="5" name="Subtitle 4"/>
          <p:cNvSpPr>
            <a:spLocks noGrp="1"/>
          </p:cNvSpPr>
          <p:nvPr>
            <p:ph type="subTitle" idx="1"/>
          </p:nvPr>
        </p:nvSpPr>
        <p:spPr>
          <a:xfrm>
            <a:off x="1371600" y="5181600"/>
            <a:ext cx="6400800" cy="914400"/>
          </a:xfrm>
        </p:spPr>
        <p:txBody>
          <a:bodyPr vert="horz" lIns="91440" tIns="45720" rIns="91440" bIns="45720" anchor="t"/>
          <a:lstStyle/>
          <a:p>
            <a:pPr fontAlgn="auto">
              <a:spcAft>
                <a:spcPts val="0"/>
              </a:spcAft>
              <a:buFont typeface="Arial"/>
              <a:buNone/>
              <a:defRPr/>
            </a:pPr>
            <a:endParaRPr lang="en-US"/>
          </a:p>
          <a:p>
            <a:pPr fontAlgn="auto">
              <a:spcAft>
                <a:spcPts val="0"/>
              </a:spcAft>
              <a:buFont typeface="Arial"/>
              <a:buNone/>
              <a:defRPr/>
            </a:pPr>
            <a:endParaRPr lang="en-US"/>
          </a:p>
        </p:txBody>
      </p:sp>
      <p:sp>
        <p:nvSpPr>
          <p:cNvPr id="2" name="TextBox 1">
            <a:extLst>
              <a:ext uri="{FF2B5EF4-FFF2-40B4-BE49-F238E27FC236}">
                <a16:creationId xmlns:a16="http://schemas.microsoft.com/office/drawing/2014/main" id="{B251B8C6-78FE-4BC2-9FBA-C5E566136DBC}"/>
              </a:ext>
            </a:extLst>
          </p:cNvPr>
          <p:cNvSpPr txBox="1"/>
          <p:nvPr/>
        </p:nvSpPr>
        <p:spPr>
          <a:xfrm>
            <a:off x="2447366" y="5334000"/>
            <a:ext cx="447338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cap="all">
                <a:solidFill>
                  <a:srgbClr val="FFFFFF"/>
                </a:solidFill>
                <a:latin typeface="Tw Cen MT"/>
                <a:cs typeface="Arial"/>
              </a:rPr>
              <a:t>NOTE: THESE SLIDES ARE INTENDED AS GUIDANCE ONLY. PLEASE REFER TO THE OFFICIAL NOTICES AS THEY ARE PUBLISHED IN THE </a:t>
            </a:r>
            <a:r>
              <a:rPr lang="en-US" i="1" cap="all">
                <a:solidFill>
                  <a:srgbClr val="FFFFFF"/>
                </a:solidFill>
                <a:latin typeface="Tw Cen MT"/>
                <a:cs typeface="Arial"/>
              </a:rPr>
              <a:t>FEDERAL REGISTER</a:t>
            </a:r>
            <a:r>
              <a:rPr lang="en-US" cap="all">
                <a:solidFill>
                  <a:srgbClr val="FFFFFF"/>
                </a:solidFill>
                <a:latin typeface="Tw Cen MT"/>
                <a:cs typeface="Arial"/>
              </a:rPr>
              <a:t>.</a:t>
            </a:r>
            <a:endParaRPr lang="en-US">
              <a:latin typeface="Tw Cen MT"/>
              <a:cs typeface="Arial"/>
            </a:endParaRPr>
          </a:p>
        </p:txBody>
      </p:sp>
    </p:spTree>
    <p:extLst>
      <p:ext uri="{BB962C8B-B14F-4D97-AF65-F5344CB8AC3E}">
        <p14:creationId xmlns:p14="http://schemas.microsoft.com/office/powerpoint/2010/main" val="219352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55120619"/>
              </p:ext>
            </p:extLst>
          </p:nvPr>
        </p:nvGraphicFramePr>
        <p:xfrm>
          <a:off x="457200" y="363941"/>
          <a:ext cx="8381999" cy="5234337"/>
        </p:xfrm>
        <a:graphic>
          <a:graphicData uri="http://schemas.openxmlformats.org/drawingml/2006/table">
            <a:tbl>
              <a:tblPr firstRow="1" firstCol="1" bandRow="1">
                <a:tableStyleId>{5C22544A-7EE6-4342-B048-85BDC9FD1C3A}</a:tableStyleId>
              </a:tblPr>
              <a:tblGrid>
                <a:gridCol w="6284258">
                  <a:extLst>
                    <a:ext uri="{9D8B030D-6E8A-4147-A177-3AD203B41FA5}">
                      <a16:colId xmlns:a16="http://schemas.microsoft.com/office/drawing/2014/main" val="20000"/>
                    </a:ext>
                  </a:extLst>
                </a:gridCol>
                <a:gridCol w="2097741">
                  <a:extLst>
                    <a:ext uri="{9D8B030D-6E8A-4147-A177-3AD203B41FA5}">
                      <a16:colId xmlns:a16="http://schemas.microsoft.com/office/drawing/2014/main" val="20001"/>
                    </a:ext>
                  </a:extLst>
                </a:gridCol>
              </a:tblGrid>
              <a:tr h="542320">
                <a:tc gridSpan="2">
                  <a:txBody>
                    <a:bodyPr/>
                    <a:lstStyle/>
                    <a:p>
                      <a:pPr marL="0" marR="0" algn="ctr">
                        <a:spcBef>
                          <a:spcPts val="0"/>
                        </a:spcBef>
                        <a:spcAft>
                          <a:spcPts val="0"/>
                        </a:spcAft>
                      </a:pPr>
                      <a:r>
                        <a:rPr lang="en-US" sz="3200">
                          <a:effectLst/>
                          <a:latin typeface="+mn-lt"/>
                        </a:rPr>
                        <a:t>Expansion Selection Criteria</a:t>
                      </a:r>
                      <a:endParaRPr lang="en-US" sz="3200">
                        <a:effectLst/>
                        <a:latin typeface="+mn-lt"/>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617739">
                <a:tc>
                  <a:txBody>
                    <a:bodyPr/>
                    <a:lstStyle/>
                    <a:p>
                      <a:pPr marL="0" marR="0">
                        <a:spcBef>
                          <a:spcPts val="0"/>
                        </a:spcBef>
                        <a:spcAft>
                          <a:spcPts val="0"/>
                        </a:spcAft>
                      </a:pPr>
                      <a:r>
                        <a:rPr lang="en-US" sz="3200">
                          <a:effectLst/>
                          <a:latin typeface="+mn-lt"/>
                        </a:rPr>
                        <a:t>Criterion</a:t>
                      </a:r>
                      <a:endParaRPr lang="en-US" sz="320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3200">
                          <a:effectLst/>
                          <a:latin typeface="+mn-lt"/>
                        </a:rPr>
                        <a:t>Points</a:t>
                      </a:r>
                      <a:endParaRPr lang="en-US" sz="320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609600">
                <a:tc>
                  <a:txBody>
                    <a:bodyPr/>
                    <a:lstStyle/>
                    <a:p>
                      <a:pPr marL="342900" marR="0" lvl="0" indent="-342900">
                        <a:spcBef>
                          <a:spcPts val="0"/>
                        </a:spcBef>
                        <a:spcAft>
                          <a:spcPts val="0"/>
                        </a:spcAft>
                        <a:buFont typeface="+mj-lt"/>
                        <a:buAutoNum type="alphaUcPeriod"/>
                      </a:pPr>
                      <a:r>
                        <a:rPr lang="en-US" sz="3200">
                          <a:effectLst/>
                          <a:latin typeface="+mn-lt"/>
                        </a:rPr>
                        <a:t> Significance</a:t>
                      </a:r>
                      <a:endParaRPr lang="en-US" sz="320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3200">
                          <a:effectLst/>
                          <a:latin typeface="+mn-lt"/>
                          <a:ea typeface="Calibri"/>
                          <a:cs typeface="Times New Roman"/>
                        </a:rPr>
                        <a:t>15</a:t>
                      </a:r>
                    </a:p>
                  </a:txBody>
                  <a:tcPr marL="68580" marR="68580" marT="0" marB="0"/>
                </a:tc>
                <a:extLst>
                  <a:ext uri="{0D108BD9-81ED-4DB2-BD59-A6C34878D82A}">
                    <a16:rowId xmlns:a16="http://schemas.microsoft.com/office/drawing/2014/main" val="10002"/>
                  </a:ext>
                </a:extLst>
              </a:tr>
              <a:tr h="609600">
                <a:tc>
                  <a:txBody>
                    <a:bodyPr/>
                    <a:lstStyle/>
                    <a:p>
                      <a:pPr marL="0" marR="0" lvl="0" indent="0">
                        <a:spcBef>
                          <a:spcPts val="0"/>
                        </a:spcBef>
                        <a:spcAft>
                          <a:spcPts val="0"/>
                        </a:spcAft>
                        <a:buFont typeface="+mj-lt"/>
                        <a:buNone/>
                      </a:pPr>
                      <a:r>
                        <a:rPr lang="en-US" sz="3200">
                          <a:effectLst/>
                          <a:latin typeface="+mn-lt"/>
                          <a:ea typeface="Calibri"/>
                          <a:cs typeface="Times New Roman"/>
                        </a:rPr>
                        <a:t>B. </a:t>
                      </a:r>
                      <a:r>
                        <a:rPr lang="en-US" sz="3200" b="1" i="0" u="none" strike="noStrike" noProof="0">
                          <a:effectLst/>
                        </a:rPr>
                        <a:t>Strategy to Scale</a:t>
                      </a:r>
                      <a:endParaRPr lang="en-US"/>
                    </a:p>
                  </a:txBody>
                  <a:tcPr marL="68580" marR="68580" marT="0" marB="0"/>
                </a:tc>
                <a:tc>
                  <a:txBody>
                    <a:bodyPr/>
                    <a:lstStyle/>
                    <a:p>
                      <a:pPr marL="0" marR="0" algn="ctr">
                        <a:spcBef>
                          <a:spcPts val="0"/>
                        </a:spcBef>
                        <a:spcAft>
                          <a:spcPts val="0"/>
                        </a:spcAft>
                      </a:pPr>
                      <a:r>
                        <a:rPr lang="en-US" sz="3200">
                          <a:effectLst/>
                          <a:latin typeface="+mn-lt"/>
                          <a:ea typeface="Calibri"/>
                          <a:cs typeface="Times New Roman"/>
                        </a:rPr>
                        <a:t>20</a:t>
                      </a:r>
                    </a:p>
                  </a:txBody>
                  <a:tcPr marL="68580" marR="68580" marT="0" marB="0"/>
                </a:tc>
                <a:extLst>
                  <a:ext uri="{0D108BD9-81ED-4DB2-BD59-A6C34878D82A}">
                    <a16:rowId xmlns:a16="http://schemas.microsoft.com/office/drawing/2014/main" val="10003"/>
                  </a:ext>
                </a:extLst>
              </a:tr>
              <a:tr h="685800">
                <a:tc>
                  <a:txBody>
                    <a:bodyPr/>
                    <a:lstStyle/>
                    <a:p>
                      <a:pPr marL="0" marR="0" lvl="0" indent="0">
                        <a:spcBef>
                          <a:spcPts val="0"/>
                        </a:spcBef>
                        <a:spcAft>
                          <a:spcPts val="0"/>
                        </a:spcAft>
                        <a:buFont typeface="+mj-lt"/>
                        <a:buNone/>
                      </a:pPr>
                      <a:r>
                        <a:rPr lang="en-US" sz="3200">
                          <a:effectLst/>
                          <a:latin typeface="+mn-lt"/>
                          <a:ea typeface="Calibri"/>
                          <a:cs typeface="Times New Roman"/>
                        </a:rPr>
                        <a:t>C. </a:t>
                      </a:r>
                      <a:r>
                        <a:rPr lang="en-US" sz="3200" b="1" i="0" u="none" strike="noStrike" noProof="0">
                          <a:effectLst/>
                          <a:latin typeface="TW Cen MT"/>
                        </a:rPr>
                        <a:t>Quality of Project Design</a:t>
                      </a:r>
                      <a:endParaRPr lang="en-US" sz="320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3200">
                          <a:effectLst/>
                          <a:latin typeface="+mn-lt"/>
                          <a:ea typeface="Calibri"/>
                          <a:cs typeface="Times New Roman"/>
                        </a:rPr>
                        <a:t>20</a:t>
                      </a:r>
                    </a:p>
                  </a:txBody>
                  <a:tcPr marL="68580" marR="68580" marT="0" marB="0"/>
                </a:tc>
                <a:extLst>
                  <a:ext uri="{0D108BD9-81ED-4DB2-BD59-A6C34878D82A}">
                    <a16:rowId xmlns:a16="http://schemas.microsoft.com/office/drawing/2014/main" val="10006"/>
                  </a:ext>
                </a:extLst>
              </a:tr>
              <a:tr h="1084639">
                <a:tc>
                  <a:txBody>
                    <a:bodyPr/>
                    <a:lstStyle/>
                    <a:p>
                      <a:pPr marL="0" marR="0" lvl="0" indent="0">
                        <a:spcBef>
                          <a:spcPts val="0"/>
                        </a:spcBef>
                        <a:spcAft>
                          <a:spcPts val="0"/>
                        </a:spcAft>
                        <a:buFont typeface="+mj-lt"/>
                        <a:buNone/>
                      </a:pPr>
                      <a:r>
                        <a:rPr lang="en-US" sz="3200">
                          <a:effectLst/>
                          <a:latin typeface="+mn-lt"/>
                        </a:rPr>
                        <a:t>D. Adequacy of Resources and Quality</a:t>
                      </a:r>
                      <a:r>
                        <a:rPr lang="en-US" sz="3200" baseline="0">
                          <a:effectLst/>
                          <a:latin typeface="+mn-lt"/>
                        </a:rPr>
                        <a:t> </a:t>
                      </a:r>
                      <a:r>
                        <a:rPr lang="en-US" sz="3200">
                          <a:effectLst/>
                          <a:latin typeface="+mn-lt"/>
                        </a:rPr>
                        <a:t>of Management Plan</a:t>
                      </a:r>
                      <a:endParaRPr lang="en-US" sz="320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3200">
                          <a:effectLst/>
                          <a:latin typeface="+mn-lt"/>
                          <a:ea typeface="Calibri"/>
                          <a:cs typeface="Times New Roman"/>
                        </a:rPr>
                        <a:t>20</a:t>
                      </a:r>
                    </a:p>
                  </a:txBody>
                  <a:tcPr marL="68580" marR="68580" marT="0" marB="0"/>
                </a:tc>
                <a:extLst>
                  <a:ext uri="{0D108BD9-81ED-4DB2-BD59-A6C34878D82A}">
                    <a16:rowId xmlns:a16="http://schemas.microsoft.com/office/drawing/2014/main" val="10004"/>
                  </a:ext>
                </a:extLst>
              </a:tr>
              <a:tr h="1084639">
                <a:tc>
                  <a:txBody>
                    <a:bodyPr/>
                    <a:lstStyle/>
                    <a:p>
                      <a:pPr marL="0" marR="0" lvl="0" indent="0">
                        <a:spcBef>
                          <a:spcPts val="0"/>
                        </a:spcBef>
                        <a:spcAft>
                          <a:spcPts val="0"/>
                        </a:spcAft>
                        <a:buFont typeface="+mj-lt"/>
                        <a:buNone/>
                      </a:pPr>
                      <a:r>
                        <a:rPr lang="en-US" sz="3200">
                          <a:effectLst/>
                          <a:latin typeface="+mn-lt"/>
                        </a:rPr>
                        <a:t>E.</a:t>
                      </a:r>
                      <a:r>
                        <a:rPr lang="en-US" sz="3200" baseline="0">
                          <a:effectLst/>
                          <a:latin typeface="+mn-lt"/>
                        </a:rPr>
                        <a:t> </a:t>
                      </a:r>
                      <a:r>
                        <a:rPr lang="en-US" sz="3200">
                          <a:effectLst/>
                          <a:latin typeface="+mn-lt"/>
                        </a:rPr>
                        <a:t>Quality of the Project Evaluation</a:t>
                      </a:r>
                      <a:endParaRPr lang="en-US" sz="320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3200">
                          <a:effectLst/>
                          <a:latin typeface="+mn-lt"/>
                        </a:rPr>
                        <a:t>25</a:t>
                      </a:r>
                      <a:endParaRPr lang="en-US" sz="3200">
                        <a:effectLst/>
                        <a:latin typeface="+mn-lt"/>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3372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a:t>A. Significance (15 pts)</a:t>
            </a:r>
          </a:p>
        </p:txBody>
      </p:sp>
      <p:sp>
        <p:nvSpPr>
          <p:cNvPr id="3" name="Content Placeholder 2"/>
          <p:cNvSpPr>
            <a:spLocks noGrp="1"/>
          </p:cNvSpPr>
          <p:nvPr>
            <p:ph idx="1"/>
          </p:nvPr>
        </p:nvSpPr>
        <p:spPr/>
        <p:txBody>
          <a:bodyPr vert="horz" lIns="91440" tIns="45720" rIns="91440" bIns="45720" anchor="t"/>
          <a:lstStyle/>
          <a:p>
            <a:pPr marL="514350" indent="-514350"/>
            <a:r>
              <a:rPr lang="en-US" sz="3200"/>
              <a:t>The national significance of the proposed project. (10 points)</a:t>
            </a:r>
            <a:endParaRPr lang="en-US"/>
          </a:p>
          <a:p>
            <a:pPr marL="514350" indent="-514350"/>
            <a:r>
              <a:rPr lang="en-US" sz="3200"/>
              <a:t> The potential contribution of the proposed project to increased knowledge or understanding of educational problems, issues, or effective strategies. (5 points)</a:t>
            </a:r>
            <a:endParaRPr lang="en-US"/>
          </a:p>
        </p:txBody>
      </p:sp>
      <p:sp>
        <p:nvSpPr>
          <p:cNvPr id="4" name="Text Placeholder 3"/>
          <p:cNvSpPr>
            <a:spLocks noGrp="1"/>
          </p:cNvSpPr>
          <p:nvPr>
            <p:ph type="body" sz="quarter" idx="10"/>
          </p:nvPr>
        </p:nvSpPr>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a:p>
        </p:txBody>
      </p:sp>
    </p:spTree>
    <p:extLst>
      <p:ext uri="{BB962C8B-B14F-4D97-AF65-F5344CB8AC3E}">
        <p14:creationId xmlns:p14="http://schemas.microsoft.com/office/powerpoint/2010/main" val="316753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a:t>B. Strategy to Scale (20 pts)</a:t>
            </a:r>
          </a:p>
        </p:txBody>
      </p:sp>
      <p:sp>
        <p:nvSpPr>
          <p:cNvPr id="3" name="Content Placeholder 2"/>
          <p:cNvSpPr>
            <a:spLocks noGrp="1"/>
          </p:cNvSpPr>
          <p:nvPr>
            <p:ph idx="1"/>
          </p:nvPr>
        </p:nvSpPr>
        <p:spPr>
          <a:xfrm>
            <a:off x="457200" y="1313329"/>
            <a:ext cx="8229600" cy="4449763"/>
          </a:xfrm>
        </p:spPr>
        <p:txBody>
          <a:bodyPr vert="horz" lIns="91440" tIns="45720" rIns="91440" bIns="45720" anchor="t"/>
          <a:lstStyle/>
          <a:p>
            <a:pPr marL="514350" indent="-514350"/>
            <a:r>
              <a:rPr lang="en-US" sz="2800" dirty="0"/>
              <a:t>The extent to which the applicant identifies a specific strategy or strategies that address a particular barrier or barriers that prevented the applicant, in the past, from reaching the level of scale that is proposed in the application. (15 points)</a:t>
            </a:r>
          </a:p>
          <a:p>
            <a:pPr marL="514350" indent="-514350"/>
            <a:r>
              <a:rPr lang="en-US" sz="2800" dirty="0"/>
              <a:t>The mechanisms the applicant will use to broadly disseminate information on its project so as to support further development or replication. (5 points)</a:t>
            </a:r>
          </a:p>
          <a:p>
            <a:pPr marL="0" indent="0">
              <a:buNone/>
            </a:pPr>
            <a:r>
              <a:rPr lang="en-US" sz="2800" dirty="0"/>
              <a:t>For ideas and considerations, refer to a recent white paper: </a:t>
            </a:r>
            <a:r>
              <a:rPr lang="en-US" sz="2800" dirty="0">
                <a:hlinkClick r:id="rId3"/>
              </a:rPr>
              <a:t>Scaling up Evidence-Based Practices: Strategies from Investing in Innovation</a:t>
            </a:r>
            <a:endParaRPr lang="en-US" sz="2000" dirty="0"/>
          </a:p>
          <a:p>
            <a:pPr marL="0" indent="0">
              <a:buNone/>
            </a:pPr>
            <a:endParaRPr lang="en-US" sz="2600" dirty="0"/>
          </a:p>
        </p:txBody>
      </p:sp>
      <p:sp>
        <p:nvSpPr>
          <p:cNvPr id="4" name="Text Placeholder 3"/>
          <p:cNvSpPr>
            <a:spLocks noGrp="1"/>
          </p:cNvSpPr>
          <p:nvPr>
            <p:ph type="body" sz="quarter" idx="10"/>
          </p:nvPr>
        </p:nvSpPr>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4</a:t>
            </a:fld>
            <a:endParaRPr lang="en-US"/>
          </a:p>
        </p:txBody>
      </p:sp>
    </p:spTree>
    <p:extLst>
      <p:ext uri="{BB962C8B-B14F-4D97-AF65-F5344CB8AC3E}">
        <p14:creationId xmlns:p14="http://schemas.microsoft.com/office/powerpoint/2010/main" val="420470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sz="3200"/>
              <a:t>C. Quality of Project Design (20</a:t>
            </a:r>
            <a:r>
              <a:rPr lang="en-US"/>
              <a:t> </a:t>
            </a:r>
            <a:r>
              <a:rPr lang="en-US" sz="3200"/>
              <a:t>pts)</a:t>
            </a:r>
          </a:p>
        </p:txBody>
      </p:sp>
      <p:sp>
        <p:nvSpPr>
          <p:cNvPr id="3" name="Content Placeholder 2"/>
          <p:cNvSpPr>
            <a:spLocks noGrp="1"/>
          </p:cNvSpPr>
          <p:nvPr>
            <p:ph idx="1"/>
          </p:nvPr>
        </p:nvSpPr>
        <p:spPr>
          <a:xfrm>
            <a:off x="457200" y="1483659"/>
            <a:ext cx="8310283" cy="4449763"/>
          </a:xfrm>
        </p:spPr>
        <p:txBody>
          <a:bodyPr vert="horz" lIns="91440" tIns="45720" rIns="91440" bIns="45720" anchor="t"/>
          <a:lstStyle/>
          <a:p>
            <a:pPr marL="514350" indent="-514350"/>
            <a:r>
              <a:rPr lang="en-US" sz="2600"/>
              <a:t>The extent to which there is a conceptual framework underlying the proposed research or demonstration activities and the quality of that framework. (5 points)</a:t>
            </a:r>
          </a:p>
          <a:p>
            <a:pPr marL="514350" indent="-514350"/>
            <a:r>
              <a:rPr lang="en-US" sz="2600"/>
              <a:t>The extent to which the goals, objectives, and outcomes to be achieved by the proposed project are clearly specified and measurable. (5 points)</a:t>
            </a:r>
          </a:p>
          <a:p>
            <a:pPr marL="514350" indent="-514350"/>
            <a:r>
              <a:rPr lang="en-US" sz="2600"/>
              <a:t>The extent to which the design of the proposed project is appropriate to, and will successfully address, the needs of the target population or other identified needs. (10 points) </a:t>
            </a:r>
          </a:p>
        </p:txBody>
      </p:sp>
      <p:sp>
        <p:nvSpPr>
          <p:cNvPr id="4" name="Text Placeholder 3"/>
          <p:cNvSpPr>
            <a:spLocks noGrp="1"/>
          </p:cNvSpPr>
          <p:nvPr>
            <p:ph type="body" sz="quarter" idx="10"/>
          </p:nvPr>
        </p:nvSpPr>
        <p:spPr>
          <a:xfrm>
            <a:off x="457200" y="838200"/>
            <a:ext cx="8229600" cy="503237"/>
          </a:xfrm>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5</a:t>
            </a:fld>
            <a:endParaRPr lang="en-US"/>
          </a:p>
        </p:txBody>
      </p:sp>
    </p:spTree>
    <p:extLst>
      <p:ext uri="{BB962C8B-B14F-4D97-AF65-F5344CB8AC3E}">
        <p14:creationId xmlns:p14="http://schemas.microsoft.com/office/powerpoint/2010/main" val="191500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 Logic Model?</a:t>
            </a:r>
          </a:p>
        </p:txBody>
      </p:sp>
      <p:sp>
        <p:nvSpPr>
          <p:cNvPr id="3" name="Content Placeholder 2"/>
          <p:cNvSpPr>
            <a:spLocks noGrp="1"/>
          </p:cNvSpPr>
          <p:nvPr>
            <p:ph idx="1"/>
          </p:nvPr>
        </p:nvSpPr>
        <p:spPr/>
        <p:txBody>
          <a:bodyPr/>
          <a:lstStyle/>
          <a:p>
            <a:pPr marL="228600" indent="0">
              <a:buNone/>
            </a:pPr>
            <a:r>
              <a:rPr lang="en-US" sz="3200"/>
              <a:t>Logic model (also known as a theory of action) means a framework that identifies key components of the proposed project (i.e., the active “ingredients” that are hypothesized to be critical to achieving the relevant outcomes) and describes the theoretical and operational relationships among the key components and outcomes.</a:t>
            </a:r>
          </a:p>
          <a:p>
            <a:pPr marL="228600" indent="0">
              <a:buNone/>
            </a:pPr>
            <a:endParaRPr lang="en-US"/>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6</a:t>
            </a:fld>
            <a:endParaRPr lang="en-US"/>
          </a:p>
        </p:txBody>
      </p:sp>
    </p:spTree>
    <p:extLst>
      <p:ext uri="{BB962C8B-B14F-4D97-AF65-F5344CB8AC3E}">
        <p14:creationId xmlns:p14="http://schemas.microsoft.com/office/powerpoint/2010/main" val="291836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Logic Model</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a:p>
        </p:txBody>
      </p:sp>
      <p:sp>
        <p:nvSpPr>
          <p:cNvPr id="6" name="TextBox 5"/>
          <p:cNvSpPr txBox="1"/>
          <p:nvPr/>
        </p:nvSpPr>
        <p:spPr>
          <a:xfrm>
            <a:off x="838200" y="6031468"/>
            <a:ext cx="6096000" cy="369332"/>
          </a:xfrm>
          <a:prstGeom prst="rect">
            <a:avLst/>
          </a:prstGeom>
          <a:noFill/>
        </p:spPr>
        <p:txBody>
          <a:bodyPr wrap="square" rtlCol="0">
            <a:spAutoFit/>
          </a:bodyPr>
          <a:lstStyle/>
          <a:p>
            <a:r>
              <a:rPr lang="en-US"/>
              <a:t>Source: REL Pacific – see link on next slide. </a:t>
            </a:r>
          </a:p>
        </p:txBody>
      </p:sp>
      <p:pic>
        <p:nvPicPr>
          <p:cNvPr id="3" name="Picture 2" descr="C:\Users\Kelly.Terpak\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16445"/>
            <a:ext cx="8610599" cy="518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93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LOGIC MODEL Resources</a:t>
            </a:r>
          </a:p>
        </p:txBody>
      </p:sp>
      <p:sp>
        <p:nvSpPr>
          <p:cNvPr id="3" name="Content Placeholder 2"/>
          <p:cNvSpPr>
            <a:spLocks noGrp="1"/>
          </p:cNvSpPr>
          <p:nvPr>
            <p:ph idx="1"/>
          </p:nvPr>
        </p:nvSpPr>
        <p:spPr>
          <a:xfrm>
            <a:off x="228600" y="1295400"/>
            <a:ext cx="8458200" cy="4724400"/>
          </a:xfrm>
        </p:spPr>
        <p:txBody>
          <a:bodyPr/>
          <a:lstStyle/>
          <a:p>
            <a:pPr lvl="0"/>
            <a:r>
              <a:rPr lang="en-US" sz="1900"/>
              <a:t>Education Logic Model (ELM) Application (REL Pacific)</a:t>
            </a:r>
          </a:p>
          <a:p>
            <a:pPr marL="822960" lvl="1" indent="0">
              <a:buNone/>
            </a:pPr>
            <a:r>
              <a:rPr lang="en-US" sz="1900" u="sng">
                <a:hlinkClick r:id="rId3"/>
              </a:rPr>
              <a:t>http://relpacific.mcrel.org/resources/elm-app/</a:t>
            </a:r>
            <a:r>
              <a:rPr lang="en-US" sz="1900"/>
              <a:t> </a:t>
            </a:r>
          </a:p>
          <a:p>
            <a:pPr marL="274320" lvl="0" indent="0">
              <a:buNone/>
            </a:pPr>
            <a:r>
              <a:rPr lang="en-US" sz="1900"/>
              <a:t> </a:t>
            </a:r>
          </a:p>
          <a:p>
            <a:pPr lvl="0"/>
            <a:r>
              <a:rPr lang="en-US" sz="1900"/>
              <a:t>Logic models: A tool for effective program planning, collaboration, and monitoring (REL Pacific)</a:t>
            </a:r>
          </a:p>
          <a:p>
            <a:pPr marL="822960" lvl="1" indent="0">
              <a:buNone/>
            </a:pPr>
            <a:r>
              <a:rPr lang="en-US" sz="1900" u="sng">
                <a:hlinkClick r:id="rId4"/>
              </a:rPr>
              <a:t>https://ies.ed.gov/ncee/edlabs/regions/pacific/pdf/REL_2014025.pdf</a:t>
            </a:r>
            <a:endParaRPr lang="en-US" sz="1900"/>
          </a:p>
          <a:p>
            <a:pPr marL="274320" lvl="0" indent="0">
              <a:buNone/>
            </a:pPr>
            <a:r>
              <a:rPr lang="en-US" sz="1900"/>
              <a:t> </a:t>
            </a:r>
          </a:p>
          <a:p>
            <a:pPr lvl="0"/>
            <a:r>
              <a:rPr lang="en-US" sz="1900"/>
              <a:t>Logic models: A tool for designing and monitoring program evaluations (REL Pacific)</a:t>
            </a:r>
          </a:p>
          <a:p>
            <a:pPr marL="822960" lvl="1" indent="0">
              <a:buNone/>
            </a:pPr>
            <a:r>
              <a:rPr lang="en-US" sz="1900" u="sng">
                <a:hlinkClick r:id="rId5"/>
              </a:rPr>
              <a:t>https://ies.ed.gov/ncee/edlabs/regions/pacific/pdf/REL_2014007.pdf</a:t>
            </a:r>
            <a:endParaRPr lang="en-US" sz="1900" u="sng"/>
          </a:p>
          <a:p>
            <a:pPr marL="822960" lvl="1" indent="0">
              <a:buNone/>
            </a:pPr>
            <a:r>
              <a:rPr lang="en-US" sz="1900"/>
              <a:t> </a:t>
            </a:r>
          </a:p>
          <a:p>
            <a:pPr lvl="0"/>
            <a:r>
              <a:rPr lang="en-US" sz="1900"/>
              <a:t>Logic models for program design, implementation, and evaluation: Workshop toolkit  (REL Northeast and Islands)</a:t>
            </a:r>
          </a:p>
          <a:p>
            <a:pPr marL="822960" lvl="1" indent="0">
              <a:buNone/>
            </a:pPr>
            <a:r>
              <a:rPr lang="en-US" sz="1900" u="sng">
                <a:hlinkClick r:id="rId6"/>
              </a:rPr>
              <a:t>https://ies.ed.gov/ncee/edlabs/regions/northeast/pdf/REL_2015057.pdf</a:t>
            </a:r>
            <a:r>
              <a:rPr lang="en-US" sz="1900"/>
              <a:t> </a:t>
            </a:r>
          </a:p>
          <a:p>
            <a:pPr marL="274320" indent="0">
              <a:buNone/>
            </a:pPr>
            <a:endParaRPr lang="en-US"/>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8</a:t>
            </a:fld>
            <a:endParaRPr lang="en-US"/>
          </a:p>
        </p:txBody>
      </p:sp>
    </p:spTree>
    <p:extLst>
      <p:ext uri="{BB962C8B-B14F-4D97-AF65-F5344CB8AC3E}">
        <p14:creationId xmlns:p14="http://schemas.microsoft.com/office/powerpoint/2010/main" val="230128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563562"/>
          </a:xfrm>
        </p:spPr>
        <p:txBody>
          <a:bodyPr vert="horz" lIns="91440" tIns="45720" rIns="91440" bIns="45720" anchor="t"/>
          <a:lstStyle/>
          <a:p>
            <a:r>
              <a:rPr lang="en-US"/>
              <a:t>D. Adequacy of Resources and Quality of The Management Plan (20 pts)</a:t>
            </a:r>
          </a:p>
        </p:txBody>
      </p:sp>
      <p:sp>
        <p:nvSpPr>
          <p:cNvPr id="3" name="Content Placeholder 2"/>
          <p:cNvSpPr>
            <a:spLocks noGrp="1"/>
          </p:cNvSpPr>
          <p:nvPr>
            <p:ph idx="1"/>
          </p:nvPr>
        </p:nvSpPr>
        <p:spPr>
          <a:xfrm>
            <a:off x="457200" y="2255837"/>
            <a:ext cx="8068235" cy="4449763"/>
          </a:xfrm>
        </p:spPr>
        <p:txBody>
          <a:bodyPr vert="horz" lIns="91440" tIns="45720" rIns="91440" bIns="45720" anchor="t"/>
          <a:lstStyle/>
          <a:p>
            <a:pPr marL="457200" indent="-457200"/>
            <a:r>
              <a:rPr lang="en-US" sz="2200"/>
              <a:t>The applicant's capacity (e.g., in terms of qualified personnel, financial resources, or management capacity) to bring the proposed project to scale on a national or regional level (as defined in 34 CFR 77.1(c)) working directly, or through partners, during the grant period. (10 points)</a:t>
            </a:r>
          </a:p>
          <a:p>
            <a:pPr marL="457200" indent="-457200"/>
            <a:r>
              <a:rPr lang="en-US" sz="2200"/>
              <a:t>The adequacy of the management plan to achieve the objectives of the proposed project on time and within budget, including clearly defined responsibilities, timelines, and milestones for accomplishing project tasks.  (5 points)</a:t>
            </a:r>
          </a:p>
          <a:p>
            <a:pPr marL="457200" indent="-457200"/>
            <a:r>
              <a:rPr lang="en-US" sz="2200"/>
              <a:t>The extent to which the costs are reasonable in relation to the objectives, design, and potential significance of the proposed project. (5 points)</a:t>
            </a:r>
          </a:p>
          <a:p>
            <a:pPr marL="0" indent="0">
              <a:buNone/>
            </a:pPr>
            <a:endParaRPr lang="en-US" sz="2000"/>
          </a:p>
        </p:txBody>
      </p:sp>
      <p:sp>
        <p:nvSpPr>
          <p:cNvPr id="4" name="Text Placeholder 3"/>
          <p:cNvSpPr>
            <a:spLocks noGrp="1"/>
          </p:cNvSpPr>
          <p:nvPr>
            <p:ph type="body" sz="quarter" idx="10"/>
          </p:nvPr>
        </p:nvSpPr>
        <p:spPr>
          <a:xfrm>
            <a:off x="457200" y="1858963"/>
            <a:ext cx="8229600" cy="503237"/>
          </a:xfrm>
        </p:spPr>
        <p:txBody>
          <a:bodyPr/>
          <a:lstStyle/>
          <a:p>
            <a:r>
              <a:rPr lang="en-US"/>
              <a:t>Expansion</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a:p>
        </p:txBody>
      </p:sp>
    </p:spTree>
    <p:extLst>
      <p:ext uri="{BB962C8B-B14F-4D97-AF65-F5344CB8AC3E}">
        <p14:creationId xmlns:p14="http://schemas.microsoft.com/office/powerpoint/2010/main" val="2896159498"/>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557479ed-16e3-4c54-a34b-e226e0af443e" ContentTypeId="0x01010028670A239A4C7A4E9A68527307346D3803" PreviousValue="false"/>
</file>

<file path=customXml/item3.xml><?xml version="1.0" encoding="utf-8"?>
<ct:contentTypeSchema xmlns:ct="http://schemas.microsoft.com/office/2006/metadata/contentType" xmlns:ma="http://schemas.microsoft.com/office/2006/metadata/properties/metaAttributes" ct:_="" ma:_="" ma:contentTypeName="OESE OIGP Documents" ma:contentTypeID="0x01010028670A239A4C7A4E9A68527307346D380300A9F02BBE4CAC1B41B7C895972CA1FD92" ma:contentTypeVersion="24" ma:contentTypeDescription="" ma:contentTypeScope="" ma:versionID="6121b617c48df2be2a3fa0cc91157b35">
  <xsd:schema xmlns:xsd="http://www.w3.org/2001/XMLSchema" xmlns:xs="http://www.w3.org/2001/XMLSchema" xmlns:p="http://schemas.microsoft.com/office/2006/metadata/properties" xmlns:ns2="2a2db8c4-56ab-4882-a5d0-0fe8165c6658" targetNamespace="http://schemas.microsoft.com/office/2006/metadata/properties" ma:root="true" ma:fieldsID="ed6b7b92889ad4cad03d3ad0ae24895c" ns2:_="">
    <xsd:import namespace="2a2db8c4-56ab-4882-a5d0-0fe8165c6658"/>
    <xsd:element name="properties">
      <xsd:complexType>
        <xsd:sequence>
          <xsd:element name="documentManagement">
            <xsd:complexType>
              <xsd:all>
                <xsd:element ref="ns2:Date_x0020_of_x0020_Approval" minOccurs="0"/>
                <xsd:element ref="ns2:m1f13d32c4c342028b39326ee260c1ca" minOccurs="0"/>
                <xsd:element ref="ns2:e48369bfb84241b2a4759ac5d306b738" minOccurs="0"/>
                <xsd:element ref="ns2:a4530805a9a34cb996739ba2e241a970" minOccurs="0"/>
                <xsd:element ref="ns2:m9ba678bb8414d77b73f31a6ff27f951" minOccurs="0"/>
                <xsd:element ref="ns2:paad1906247e4af69fbe65f2ace0923c" minOccurs="0"/>
                <xsd:element ref="ns2:TaxCatchAll" minOccurs="0"/>
                <xsd:element ref="ns2:cb2ef2bd509f47f39ea44b698c260c87" minOccurs="0"/>
                <xsd:element ref="ns2:TaxCatchAllLabel" minOccurs="0"/>
                <xsd:element ref="ns2:Approval_Status" minOccurs="0"/>
                <xsd:element ref="ns2:Approval_x0020_Comments" minOccurs="0"/>
                <xsd:element ref="ns2:Get_Approval_Butt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db8c4-56ab-4882-a5d0-0fe8165c6658" elementFormDefault="qualified">
    <xsd:import namespace="http://schemas.microsoft.com/office/2006/documentManagement/types"/>
    <xsd:import namespace="http://schemas.microsoft.com/office/infopath/2007/PartnerControls"/>
    <xsd:element name="Date_x0020_of_x0020_Approval" ma:index="9" nillable="true" ma:displayName="Date of Publication" ma:format="DateOnly" ma:internalName="Date_x0020_of_x0020_Approval" ma:readOnly="false">
      <xsd:simpleType>
        <xsd:restriction base="dms:DateTime"/>
      </xsd:simpleType>
    </xsd:element>
    <xsd:element name="m1f13d32c4c342028b39326ee260c1ca" ma:index="13" nillable="true" ma:taxonomy="true" ma:internalName="m1f13d32c4c342028b39326ee260c1ca" ma:taxonomyFieldName="Secondary_x0020_Subject" ma:displayName="Primary Subject 2" ma:readOnly="false" ma:default="" ma:fieldId="{61f13d32-c4c3-4202-8b39-326ee260c1ca}" ma:sspId="557479ed-16e3-4c54-a34b-e226e0af443e" ma:termSetId="bf68801f-a736-4868-9b8e-dc3ec44fef84" ma:anchorId="00000000-0000-0000-0000-000000000000" ma:open="false" ma:isKeyword="false">
      <xsd:complexType>
        <xsd:sequence>
          <xsd:element ref="pc:Terms" minOccurs="0" maxOccurs="1"/>
        </xsd:sequence>
      </xsd:complexType>
    </xsd:element>
    <xsd:element name="e48369bfb84241b2a4759ac5d306b738" ma:index="15" nillable="true" ma:taxonomy="true" ma:internalName="e48369bfb84241b2a4759ac5d306b738" ma:taxonomyFieldName="Catagory" ma:displayName="Primary Subject 1" ma:readOnly="false" ma:default="" ma:fieldId="{e48369bf-b842-41b2-a475-9ac5d306b738}" ma:sspId="557479ed-16e3-4c54-a34b-e226e0af443e" ma:termSetId="bf68801f-a736-4868-9b8e-dc3ec44fef84" ma:anchorId="00000000-0000-0000-0000-000000000000" ma:open="false" ma:isKeyword="false">
      <xsd:complexType>
        <xsd:sequence>
          <xsd:element ref="pc:Terms" minOccurs="0" maxOccurs="1"/>
        </xsd:sequence>
      </xsd:complexType>
    </xsd:element>
    <xsd:element name="a4530805a9a34cb996739ba2e241a970" ma:index="17" nillable="true" ma:taxonomy="true" ma:internalName="a4530805a9a34cb996739ba2e241a970" ma:taxonomyFieldName="Document_x0020_Type" ma:displayName="Document Type" ma:readOnly="false" ma:default="" ma:fieldId="{a4530805-a9a3-4cb9-9673-9ba2e241a970}" ma:sspId="557479ed-16e3-4c54-a34b-e226e0af443e" ma:termSetId="39ac4e8d-e4c1-4f96-b421-6bcedb93d8ed" ma:anchorId="00000000-0000-0000-0000-000000000000" ma:open="false" ma:isKeyword="false">
      <xsd:complexType>
        <xsd:sequence>
          <xsd:element ref="pc:Terms" minOccurs="0" maxOccurs="1"/>
        </xsd:sequence>
      </xsd:complexType>
    </xsd:element>
    <xsd:element name="m9ba678bb8414d77b73f31a6ff27f951" ma:index="19" nillable="true" ma:taxonomy="true" ma:internalName="m9ba678bb8414d77b73f31a6ff27f951" ma:taxonomyFieldName="Fiscal_x0020_Year" ma:displayName="Fiscal Year" ma:default="" ma:fieldId="{69ba678b-b841-4d77-b73f-31a6ff27f951}" ma:sspId="557479ed-16e3-4c54-a34b-e226e0af443e" ma:termSetId="a74938b7-838d-429a-85f6-4f7993f9a919" ma:anchorId="00000000-0000-0000-0000-000000000000" ma:open="false" ma:isKeyword="false">
      <xsd:complexType>
        <xsd:sequence>
          <xsd:element ref="pc:Terms" minOccurs="0" maxOccurs="1"/>
        </xsd:sequence>
      </xsd:complexType>
    </xsd:element>
    <xsd:element name="paad1906247e4af69fbe65f2ace0923c" ma:index="21" nillable="true" ma:taxonomy="true" ma:internalName="paad1906247e4af69fbe65f2ace0923c" ma:taxonomyFieldName="Approval_x0020_Status" ma:displayName="Highest Approval Level" ma:readOnly="false" ma:default="" ma:fieldId="{9aad1906-247e-4af6-9fbe-65f2ace0923c}" ma:sspId="557479ed-16e3-4c54-a34b-e226e0af443e" ma:termSetId="907e9040-1049-41d6-9954-246cec267fd5"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b579ce35-3fb0-44dc-a56a-e4fd33d4f086}" ma:internalName="TaxCatchAll" ma:showField="CatchAllData" ma:web="6a1808cc-9a0c-42ea-97cf-ea7dbc54182b">
      <xsd:complexType>
        <xsd:complexContent>
          <xsd:extension base="dms:MultiChoiceLookup">
            <xsd:sequence>
              <xsd:element name="Value" type="dms:Lookup" maxOccurs="unbounded" minOccurs="0" nillable="true"/>
            </xsd:sequence>
          </xsd:extension>
        </xsd:complexContent>
      </xsd:complexType>
    </xsd:element>
    <xsd:element name="cb2ef2bd509f47f39ea44b698c260c87" ma:index="23" nillable="true" ma:taxonomy="true" ma:internalName="cb2ef2bd509f47f39ea44b698c260c87" ma:taxonomyFieldName="OESE_x0020_Office" ma:displayName="OESE Office" ma:default="" ma:fieldId="{cb2ef2bd-509f-47f3-9ea4-4b698c260c87}" ma:sspId="557479ed-16e3-4c54-a34b-e226e0af443e" ma:termSetId="2e6ce9bc-9286-4329-95f6-d0b2e2210cd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b579ce35-3fb0-44dc-a56a-e4fd33d4f086}" ma:internalName="TaxCatchAllLabel" ma:readOnly="true" ma:showField="CatchAllDataLabel" ma:web="6a1808cc-9a0c-42ea-97cf-ea7dbc54182b">
      <xsd:complexType>
        <xsd:complexContent>
          <xsd:extension base="dms:MultiChoiceLookup">
            <xsd:sequence>
              <xsd:element name="Value" type="dms:Lookup" maxOccurs="unbounded" minOccurs="0" nillable="true"/>
            </xsd:sequence>
          </xsd:extension>
        </xsd:complexContent>
      </xsd:complexType>
    </xsd:element>
    <xsd:element name="Approval_Status" ma:index="25" nillable="true" ma:displayName="Approval_Status" ma:default="Not Started" ma:internalName="Approval_Status" ma:readOnly="false">
      <xsd:simpleType>
        <xsd:restriction base="dms:Unknown">
          <xsd:enumeration value="Not Started"/>
          <xsd:enumeration value="Pending"/>
          <xsd:enumeration value="Pending Team Leader Review"/>
          <xsd:enumeration value="Team Leader Approved"/>
          <xsd:enumeration value="Team Leader Rejected"/>
          <xsd:enumeration value="Pending Group Leader Review"/>
          <xsd:enumeration value="Group Leader Approved"/>
          <xsd:enumeration value="Group Leader Rejected"/>
          <xsd:enumeration value="Pending Director Review"/>
          <xsd:enumeration value="Director Approved"/>
          <xsd:enumeration value="Director Rejected"/>
        </xsd:restriction>
      </xsd:simpleType>
    </xsd:element>
    <xsd:element name="Approval_x0020_Comments" ma:index="26" nillable="true" ma:displayName="Approval Comments" ma:internalName="Approval_x0020_Comments">
      <xsd:simpleType>
        <xsd:restriction base="dms:Note">
          <xsd:maxLength value="255"/>
        </xsd:restriction>
      </xsd:simpleType>
    </xsd:element>
    <xsd:element name="Get_Approval_Button" ma:index="27" nillable="true" ma:displayName="Get_Approval_Button" ma:internalName="Get_Approval_Butt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7" ma:displayName="Author"/>
        <xsd:element ref="dcterms:created" minOccurs="0" maxOccurs="1"/>
        <xsd:element ref="dc:identifier" minOccurs="0" maxOccurs="1"/>
        <xsd:element name="contentType" minOccurs="0" maxOccurs="1" type="xsd:string" ma:index="14" ma:displayName="Content Type"/>
        <xsd:element ref="dc:title" minOccurs="0" maxOccurs="1" ma:index="8"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e48369bfb84241b2a4759ac5d306b738 xmlns="2a2db8c4-56ab-4882-a5d0-0fe8165c6658">
      <Terms xmlns="http://schemas.microsoft.com/office/infopath/2007/PartnerControls"/>
    </e48369bfb84241b2a4759ac5d306b738>
    <Approval_x0020_Comments xmlns="2a2db8c4-56ab-4882-a5d0-0fe8165c6658" xsi:nil="true"/>
    <TaxCatchAll xmlns="2a2db8c4-56ab-4882-a5d0-0fe8165c6658">
      <Value>14</Value>
      <Value>2</Value>
    </TaxCatchAll>
    <m1f13d32c4c342028b39326ee260c1ca xmlns="2a2db8c4-56ab-4882-a5d0-0fe8165c6658">
      <Terms xmlns="http://schemas.microsoft.com/office/infopath/2007/PartnerControls"/>
    </m1f13d32c4c342028b39326ee260c1ca>
    <cb2ef2bd509f47f39ea44b698c260c87 xmlns="2a2db8c4-56ab-4882-a5d0-0fe8165c6658">
      <Terms xmlns="http://schemas.microsoft.com/office/infopath/2007/PartnerControls">
        <TermInfo xmlns="http://schemas.microsoft.com/office/infopath/2007/PartnerControls">
          <TermName xmlns="http://schemas.microsoft.com/office/infopath/2007/PartnerControls">Innovation Programs</TermName>
          <TermId xmlns="http://schemas.microsoft.com/office/infopath/2007/PartnerControls">718c7670-3af9-4624-9d86-c653ef74cfc2</TermId>
        </TermInfo>
      </Terms>
    </cb2ef2bd509f47f39ea44b698c260c87>
    <a4530805a9a34cb996739ba2e241a970 xmlns="2a2db8c4-56ab-4882-a5d0-0fe8165c6658">
      <Terms xmlns="http://schemas.microsoft.com/office/infopath/2007/PartnerControls"/>
    </a4530805a9a34cb996739ba2e241a970>
    <m9ba678bb8414d77b73f31a6ff27f951 xmlns="2a2db8c4-56ab-4882-a5d0-0fe8165c6658">
      <Terms xmlns="http://schemas.microsoft.com/office/infopath/2007/PartnerControls">
        <TermInfo xmlns="http://schemas.microsoft.com/office/infopath/2007/PartnerControls">
          <TermName xmlns="http://schemas.microsoft.com/office/infopath/2007/PartnerControls">2021</TermName>
          <TermId xmlns="http://schemas.microsoft.com/office/infopath/2007/PartnerControls">a9b09679-9681-4840-9409-cc087bb840af</TermId>
        </TermInfo>
      </Terms>
    </m9ba678bb8414d77b73f31a6ff27f951>
    <paad1906247e4af69fbe65f2ace0923c xmlns="2a2db8c4-56ab-4882-a5d0-0fe8165c6658">
      <Terms xmlns="http://schemas.microsoft.com/office/infopath/2007/PartnerControls"/>
    </paad1906247e4af69fbe65f2ace0923c>
    <Approval_Status xmlns="2a2db8c4-56ab-4882-a5d0-0fe8165c6658" xsi:nil="true"/>
    <Date_x0020_of_x0020_Approval xmlns="2a2db8c4-56ab-4882-a5d0-0fe8165c6658" xsi:nil="true"/>
    <Get_Approval_Button xmlns="2a2db8c4-56ab-4882-a5d0-0fe8165c6658" xsi:nil="true"/>
  </documentManagement>
</p:properties>
</file>

<file path=customXml/itemProps1.xml><?xml version="1.0" encoding="utf-8"?>
<ds:datastoreItem xmlns:ds="http://schemas.openxmlformats.org/officeDocument/2006/customXml" ds:itemID="{ECD235A9-8D17-479B-A3CB-6AEE6553923A}">
  <ds:schemaRefs>
    <ds:schemaRef ds:uri="http://schemas.microsoft.com/sharepoint/v3/contenttype/forms"/>
  </ds:schemaRefs>
</ds:datastoreItem>
</file>

<file path=customXml/itemProps2.xml><?xml version="1.0" encoding="utf-8"?>
<ds:datastoreItem xmlns:ds="http://schemas.openxmlformats.org/officeDocument/2006/customXml" ds:itemID="{9BC62237-0090-4E3C-8A3D-91AACFAE1A91}">
  <ds:schemaRefs>
    <ds:schemaRef ds:uri="Microsoft.SharePoint.Taxonomy.ContentTypeSync"/>
  </ds:schemaRefs>
</ds:datastoreItem>
</file>

<file path=customXml/itemProps3.xml><?xml version="1.0" encoding="utf-8"?>
<ds:datastoreItem xmlns:ds="http://schemas.openxmlformats.org/officeDocument/2006/customXml" ds:itemID="{FE9F8785-B7BB-4E29-84CC-0E4CF91BC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2db8c4-56ab-4882-a5d0-0fe8165c66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01F77CF-A6E3-4D86-845B-C11CF0F01444}">
  <ds:schemaRefs>
    <ds:schemaRef ds:uri="http://www.w3.org/XML/1998/namespace"/>
    <ds:schemaRef ds:uri="http://schemas.microsoft.com/office/2006/metadata/properties"/>
    <ds:schemaRef ds:uri="http://purl.org/dc/elements/1.1/"/>
    <ds:schemaRef ds:uri="2a2db8c4-56ab-4882-a5d0-0fe8165c6658"/>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2624</Words>
  <Application>Microsoft Office PowerPoint</Application>
  <PresentationFormat>On-screen Show (4:3)</PresentationFormat>
  <Paragraphs>242</Paragraphs>
  <Slides>19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Calibri (Body)</vt:lpstr>
      <vt:lpstr>Courier New</vt:lpstr>
      <vt:lpstr>Franklin Gothic Book</vt:lpstr>
      <vt:lpstr>Times New Roman</vt:lpstr>
      <vt:lpstr>Tw Cen MT</vt:lpstr>
      <vt:lpstr>Tw Cen MT</vt:lpstr>
      <vt:lpstr>Wingdings</vt:lpstr>
      <vt:lpstr>Dept of Ed</vt:lpstr>
      <vt:lpstr>Education Innovation and Research (EIR) Expansion selection criteria and scoring</vt:lpstr>
      <vt:lpstr>PowerPoint Presentation</vt:lpstr>
      <vt:lpstr>A. Significance (15 pts)</vt:lpstr>
      <vt:lpstr>B. Strategy to Scale (20 pts)</vt:lpstr>
      <vt:lpstr>C. Quality of Project Design (20 pts)</vt:lpstr>
      <vt:lpstr>What is a Logic Model?</vt:lpstr>
      <vt:lpstr>Sample Logic Model</vt:lpstr>
      <vt:lpstr>LOGIC MODEL Resources</vt:lpstr>
      <vt:lpstr>D. Adequacy of Resources and Quality of The Management Plan (20 pts)</vt:lpstr>
      <vt:lpstr>Management Plan </vt:lpstr>
      <vt:lpstr>Management Plan </vt:lpstr>
      <vt:lpstr>E. Quality of Project Evaluation (25 pts)</vt:lpstr>
      <vt:lpstr>Evaluation Expectations</vt:lpstr>
      <vt:lpstr>Technical Assistance Resources on Evaluation</vt:lpstr>
      <vt:lpstr>Suggestions for Selecting an Evaluator</vt:lpstr>
      <vt:lpstr>Suggestions for Selecting an Evaluator (cont.)</vt:lpstr>
      <vt:lpstr>Overview of Expansion Review Process</vt:lpstr>
      <vt:lpstr>Recommendations For organizing your application </vt:lpstr>
      <vt:lpstr>Education Innovation and Research (EIR) Expansion selection criteria and scoring</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description/>
  <cp:lastModifiedBy>Ford, Cheryl</cp:lastModifiedBy>
  <cp:revision>6</cp:revision>
  <cp:lastPrinted>2019-01-22T21:51:17Z</cp:lastPrinted>
  <dcterms:created xsi:type="dcterms:W3CDTF">2013-08-12T19:53:34Z</dcterms:created>
  <dcterms:modified xsi:type="dcterms:W3CDTF">2021-06-07T17:29:06Z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0x01010028670A239A4C7A4E9A68527307346D380300A9F02BBE4CAC1B41B7C895972CA1FD92</vt:lpwstr>
  </property>
  <property fmtid="{D5CDD505-2E9C-101B-9397-08002B2CF9AE}" pid="3" name="Secondary Subject">
    <vt:lpwstr/>
  </property>
  <property fmtid="{D5CDD505-2E9C-101B-9397-08002B2CF9AE}" pid="4" name="Catagory">
    <vt:lpwstr/>
  </property>
  <property fmtid="{D5CDD505-2E9C-101B-9397-08002B2CF9AE}" pid="5" name="Fiscal Year">
    <vt:lpwstr>2;#2021|a9b09679-9681-4840-9409-cc087bb840af</vt:lpwstr>
  </property>
  <property fmtid="{D5CDD505-2E9C-101B-9397-08002B2CF9AE}" pid="6" name="Get Approval_">
    <vt:lpwstr/>
  </property>
  <property fmtid="{D5CDD505-2E9C-101B-9397-08002B2CF9AE}" pid="7" name="_ExtendedDescription">
    <vt:lpwstr/>
  </property>
  <property fmtid="{D5CDD505-2E9C-101B-9397-08002B2CF9AE}" pid="8" name="Approval Status">
    <vt:lpwstr/>
  </property>
  <property fmtid="{D5CDD505-2E9C-101B-9397-08002B2CF9AE}" pid="9" name="OESE Office">
    <vt:lpwstr>14;#Innovation Programs|718c7670-3af9-4624-9d86-c653ef74cfc2</vt:lpwstr>
  </property>
  <property fmtid="{D5CDD505-2E9C-101B-9397-08002B2CF9AE}" pid="10" name="Document Type">
    <vt:lpwstr/>
  </property>
</Properties>
</file>