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1"/>
  </p:notesMasterIdLst>
  <p:handoutMasterIdLst>
    <p:handoutMasterId r:id="rId32"/>
  </p:handoutMasterIdLst>
  <p:sldIdLst>
    <p:sldId id="256" r:id="rId6"/>
    <p:sldId id="490" r:id="rId7"/>
    <p:sldId id="492" r:id="rId8"/>
    <p:sldId id="458" r:id="rId9"/>
    <p:sldId id="477" r:id="rId10"/>
    <p:sldId id="278" r:id="rId11"/>
    <p:sldId id="499" r:id="rId12"/>
    <p:sldId id="503" r:id="rId13"/>
    <p:sldId id="460" r:id="rId14"/>
    <p:sldId id="461" r:id="rId15"/>
    <p:sldId id="470" r:id="rId16"/>
    <p:sldId id="488" r:id="rId17"/>
    <p:sldId id="471" r:id="rId18"/>
    <p:sldId id="472" r:id="rId19"/>
    <p:sldId id="473" r:id="rId20"/>
    <p:sldId id="474" r:id="rId21"/>
    <p:sldId id="500" r:id="rId22"/>
    <p:sldId id="489" r:id="rId23"/>
    <p:sldId id="494" r:id="rId24"/>
    <p:sldId id="495" r:id="rId25"/>
    <p:sldId id="496" r:id="rId26"/>
    <p:sldId id="501" r:id="rId27"/>
    <p:sldId id="502" r:id="rId28"/>
    <p:sldId id="497" r:id="rId29"/>
    <p:sldId id="498" r:id="rId3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pak, Kelly" initials="KKT" lastIdx="1" clrIdx="0"/>
  <p:cmAuthor id="1" name="U.S. Department of Education" initials="BL" lastIdx="5" clrIdx="1"/>
  <p:cmAuthor id="2" name="Petracca, Ronald" initials="RP" lastIdx="10" clrIdx="2"/>
  <p:cmAuthor id="3" name="Irene Mylonas" initials="IM" lastIdx="10" clrIdx="3"/>
  <p:cmAuthor id="4" name="Kelly Terpak" initials="KKT" lastIdx="13" clrIdx="4"/>
  <p:cmAuthor id="5" name="Ashley Brizzo" initials="AB" lastIdx="8" clrIdx="5">
    <p:extLst>
      <p:ext uri="{19B8F6BF-5375-455C-9EA6-DF929625EA0E}">
        <p15:presenceInfo xmlns:p15="http://schemas.microsoft.com/office/powerpoint/2012/main" userId="S::Ashley.Brizzo@ed.gov::5d0fdd01-d5c3-4525-b064-bb7338558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38A00"/>
    <a:srgbClr val="0C479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0E13B-14F7-494B-AC45-463A8CA59CE7}" v="14" dt="2021-05-10T20:10:51.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596"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6FFCDEEC-85C9-4C96-BA07-DC1346F52D77}" type="datetimeFigureOut">
              <a:rPr lang="en-US"/>
              <a:pPr>
                <a:defRPr/>
              </a:pPr>
              <a:t>6/7/2021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B6D337A-94BB-4D48-AF3B-8C6270C51EEB}" type="slidenum">
              <a:rPr lang="en-US"/>
              <a:pPr>
                <a:defRPr/>
              </a:pPr>
              <a:t>‹#›</a:t>
            </a:fld>
            <a:endParaRPr lang="en-US"/>
          </a:p>
        </p:txBody>
      </p:sp>
    </p:spTree>
    <p:extLst>
      <p:ext uri="{BB962C8B-B14F-4D97-AF65-F5344CB8AC3E}">
        <p14:creationId xmlns:p14="http://schemas.microsoft.com/office/powerpoint/2010/main" val="4153722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B3DD1D36-20B8-4E7F-B2A3-0C1A67BBD212}" type="datetimeFigureOut">
              <a:rPr lang="en-US"/>
              <a:pPr>
                <a:defRPr/>
              </a:pPr>
              <a:t>6/7/2021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DE61B3D3-DCF2-4292-B860-334F61CD4651}" type="slidenum">
              <a:rPr lang="en-US"/>
              <a:pPr>
                <a:defRPr/>
              </a:pPr>
              <a:t>‹#›</a:t>
            </a:fld>
            <a:endParaRPr lang="en-US"/>
          </a:p>
        </p:txBody>
      </p:sp>
    </p:spTree>
    <p:extLst>
      <p:ext uri="{BB962C8B-B14F-4D97-AF65-F5344CB8AC3E}">
        <p14:creationId xmlns:p14="http://schemas.microsoft.com/office/powerpoint/2010/main" val="321431706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roject-open-data.cio.gov/open-licens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ederalregister.gov/d/2017-00910/p-26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Welcome to the EIR informational slides on General Program Requirements.  </a:t>
            </a:r>
          </a:p>
          <a:p>
            <a:endParaRPr lang="en-US" baseline="0"/>
          </a:p>
          <a:p>
            <a:r>
              <a:rPr lang="en-US" baseline="0"/>
              <a:t>In your EIR application, you must address the appropriate absolute priorities, including evidence, and the selection criteria.   These are all discussed in other informational slides.  </a:t>
            </a:r>
          </a:p>
          <a:p>
            <a:endParaRPr lang="en-US" baseline="0"/>
          </a:p>
          <a:p>
            <a:r>
              <a:rPr lang="en-US" baseline="0"/>
              <a:t>In these informational slides, we’re going to introduce a variety of other important requirements that apply to all applicants.</a:t>
            </a:r>
          </a:p>
          <a:p>
            <a:endParaRPr lang="en-US" baseline="0"/>
          </a:p>
          <a:p>
            <a:r>
              <a:rPr lang="en-US"/>
              <a:t>If you are planning to apply to EIR, you should read carefully the specific notice inviting applications (NIA) and the specific application package for the competition to which you are applying.  These slides are for information purposes only, and applicants should rely upon the NIA for the official competition requirements.</a:t>
            </a:r>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a:t>
            </a:fld>
            <a:endParaRPr lang="en-US"/>
          </a:p>
        </p:txBody>
      </p:sp>
    </p:spTree>
    <p:extLst>
      <p:ext uri="{BB962C8B-B14F-4D97-AF65-F5344CB8AC3E}">
        <p14:creationId xmlns:p14="http://schemas.microsoft.com/office/powerpoint/2010/main" val="143091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a:p>
        </p:txBody>
      </p:sp>
    </p:spTree>
    <p:extLst>
      <p:ext uri="{BB962C8B-B14F-4D97-AF65-F5344CB8AC3E}">
        <p14:creationId xmlns:p14="http://schemas.microsoft.com/office/powerpoint/2010/main" val="286342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a:p>
        </p:txBody>
      </p:sp>
    </p:spTree>
    <p:extLst>
      <p:ext uri="{BB962C8B-B14F-4D97-AF65-F5344CB8AC3E}">
        <p14:creationId xmlns:p14="http://schemas.microsoft.com/office/powerpoint/2010/main" val="259655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13</a:t>
            </a:fld>
            <a:endParaRPr lang="en-US"/>
          </a:p>
        </p:txBody>
      </p:sp>
    </p:spTree>
    <p:extLst>
      <p:ext uri="{BB962C8B-B14F-4D97-AF65-F5344CB8AC3E}">
        <p14:creationId xmlns:p14="http://schemas.microsoft.com/office/powerpoint/2010/main" val="210352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r>
              <a:rPr lang="en-US" sz="1200" i="1">
                <a:solidFill>
                  <a:srgbClr val="464648"/>
                </a:solidFill>
                <a:latin typeface="Raleway"/>
                <a:ea typeface="Raleway"/>
                <a:cs typeface="Raleway"/>
                <a:sym typeface="Raleway"/>
              </a:rPr>
              <a:t>The open license also must contain—</a:t>
            </a:r>
          </a:p>
          <a:p>
            <a:pPr marL="457200" lvl="0" indent="-355600" rtl="0">
              <a:spcBef>
                <a:spcPts val="1000"/>
              </a:spcBef>
              <a:spcAft>
                <a:spcPts val="0"/>
              </a:spcAft>
              <a:buClr>
                <a:srgbClr val="464648"/>
              </a:buClr>
              <a:buSzPts val="2000"/>
              <a:buFont typeface="Raleway"/>
              <a:buAutoNum type="arabicParenR"/>
            </a:pPr>
            <a:r>
              <a:rPr lang="en-US" sz="1200" i="1">
                <a:solidFill>
                  <a:srgbClr val="464648"/>
                </a:solidFill>
                <a:latin typeface="Raleway"/>
                <a:ea typeface="Raleway"/>
                <a:cs typeface="Raleway"/>
                <a:sym typeface="Raleway"/>
              </a:rPr>
              <a:t>A symbol or device that readily communicates to users the permissions granted concerning the use of the copyrightable work;</a:t>
            </a:r>
          </a:p>
          <a:p>
            <a:pPr marL="457200" lvl="0" indent="-355600" rtl="0">
              <a:spcBef>
                <a:spcPts val="1000"/>
              </a:spcBef>
              <a:spcAft>
                <a:spcPts val="0"/>
              </a:spcAft>
              <a:buClr>
                <a:srgbClr val="464648"/>
              </a:buClr>
              <a:buSzPts val="2000"/>
              <a:buFont typeface="Raleway"/>
              <a:buAutoNum type="arabicParenR"/>
            </a:pPr>
            <a:r>
              <a:rPr lang="en-US" sz="1200" i="1">
                <a:solidFill>
                  <a:srgbClr val="464648"/>
                </a:solidFill>
                <a:latin typeface="Raleway"/>
                <a:ea typeface="Raleway"/>
                <a:cs typeface="Raleway"/>
                <a:sym typeface="Raleway"/>
              </a:rPr>
              <a:t>Machine-readable code for digital resources;</a:t>
            </a:r>
          </a:p>
          <a:p>
            <a:pPr marL="457200" lvl="0" indent="-355600" rtl="0">
              <a:spcBef>
                <a:spcPts val="1000"/>
              </a:spcBef>
              <a:spcAft>
                <a:spcPts val="0"/>
              </a:spcAft>
              <a:buClr>
                <a:srgbClr val="464648"/>
              </a:buClr>
              <a:buSzPts val="2000"/>
              <a:buFont typeface="Raleway"/>
              <a:buAutoNum type="arabicParenR"/>
            </a:pPr>
            <a:r>
              <a:rPr lang="en-US" sz="1200" i="1">
                <a:solidFill>
                  <a:srgbClr val="464648"/>
                </a:solidFill>
                <a:latin typeface="Raleway"/>
                <a:ea typeface="Raleway"/>
                <a:cs typeface="Raleway"/>
                <a:sym typeface="Raleway"/>
              </a:rPr>
              <a:t>Readily accessed legal terms; and</a:t>
            </a:r>
          </a:p>
          <a:p>
            <a:pPr marL="457200" lvl="0" indent="-355600" rtl="0">
              <a:spcBef>
                <a:spcPts val="1000"/>
              </a:spcBef>
              <a:spcAft>
                <a:spcPts val="0"/>
              </a:spcAft>
              <a:buClr>
                <a:srgbClr val="464648"/>
              </a:buClr>
              <a:buSzPts val="2000"/>
              <a:buFont typeface="Raleway"/>
              <a:buAutoNum type="arabicParenR"/>
            </a:pPr>
            <a:r>
              <a:rPr lang="en-US" sz="1200" i="1">
                <a:solidFill>
                  <a:srgbClr val="464648"/>
                </a:solidFill>
                <a:latin typeface="Raleway"/>
                <a:ea typeface="Raleway"/>
                <a:cs typeface="Raleway"/>
                <a:sym typeface="Raleway"/>
              </a:rPr>
              <a:t>The statement of attribution and disclaimer specified in 34 CFR 75.620(b).</a:t>
            </a:r>
          </a:p>
          <a:p>
            <a:pPr marL="101600" lvl="0" indent="0" rtl="0">
              <a:spcBef>
                <a:spcPts val="1000"/>
              </a:spcBef>
              <a:spcAft>
                <a:spcPts val="0"/>
              </a:spcAft>
              <a:buClr>
                <a:srgbClr val="464648"/>
              </a:buClr>
              <a:buSzPts val="2000"/>
              <a:buFont typeface="Raleway"/>
              <a:buNone/>
            </a:pPr>
            <a:endParaRPr lang="en-US" sz="1200" i="1">
              <a:solidFill>
                <a:srgbClr val="464648"/>
              </a:solidFill>
              <a:latin typeface="Raleway"/>
              <a:ea typeface="Raleway"/>
              <a:cs typeface="Raleway"/>
              <a:sym typeface="Raleway"/>
            </a:endParaRPr>
          </a:p>
          <a:p>
            <a:pPr marL="0" marR="0" lvl="0" indent="0" algn="l" rtl="0">
              <a:lnSpc>
                <a:spcPct val="100000"/>
              </a:lnSpc>
              <a:spcBef>
                <a:spcPts val="0"/>
              </a:spcBef>
              <a:spcAft>
                <a:spcPts val="0"/>
              </a:spcAft>
              <a:buNone/>
            </a:pPr>
            <a:r>
              <a:rPr lang="en-US" sz="1200">
                <a:solidFill>
                  <a:srgbClr val="464648"/>
                </a:solidFill>
                <a:latin typeface="Raleway"/>
                <a:ea typeface="Raleway"/>
                <a:cs typeface="Raleway"/>
                <a:sym typeface="Raleway"/>
              </a:rPr>
              <a:t>Requirements for license</a:t>
            </a:r>
          </a:p>
          <a:p>
            <a:pPr marL="914400" lvl="0" indent="-355600" rtl="0">
              <a:spcBef>
                <a:spcPts val="1000"/>
              </a:spcBef>
              <a:spcAft>
                <a:spcPts val="0"/>
              </a:spcAft>
              <a:buClr>
                <a:srgbClr val="E75200"/>
              </a:buClr>
              <a:buSzPts val="2000"/>
              <a:buFont typeface="Raleway"/>
              <a:buChar char="○"/>
            </a:pPr>
            <a:r>
              <a:rPr lang="en-US" sz="1200">
                <a:solidFill>
                  <a:srgbClr val="464648"/>
                </a:solidFill>
                <a:latin typeface="Raleway"/>
                <a:ea typeface="Raleway"/>
                <a:cs typeface="Raleway"/>
                <a:sym typeface="Raleway"/>
              </a:rPr>
              <a:t>Worldwide, non-exclusive, royalty-free, perpetual, and irrevocable </a:t>
            </a:r>
          </a:p>
          <a:p>
            <a:pPr marL="0" lvl="0" indent="0" rtl="0">
              <a:spcBef>
                <a:spcPts val="0"/>
              </a:spcBef>
              <a:spcAft>
                <a:spcPts val="0"/>
              </a:spcAft>
              <a:buNone/>
            </a:pPr>
            <a:endParaRPr lang="en-US" sz="1200">
              <a:solidFill>
                <a:srgbClr val="464648"/>
              </a:solidFill>
              <a:latin typeface="Raleway"/>
              <a:ea typeface="Raleway"/>
              <a:cs typeface="Raleway"/>
              <a:sym typeface="Raleway"/>
            </a:endParaRPr>
          </a:p>
          <a:p>
            <a:pPr marL="0" lvl="0" indent="0" rtl="0">
              <a:spcBef>
                <a:spcPts val="0"/>
              </a:spcBef>
              <a:spcAft>
                <a:spcPts val="0"/>
              </a:spcAft>
              <a:buNone/>
            </a:pPr>
            <a:r>
              <a:rPr lang="en-US" sz="1200">
                <a:solidFill>
                  <a:srgbClr val="464648"/>
                </a:solidFill>
                <a:latin typeface="Raleway"/>
                <a:ea typeface="Raleway"/>
                <a:cs typeface="Raleway"/>
                <a:sym typeface="Raleway"/>
              </a:rPr>
              <a:t>Resources</a:t>
            </a:r>
          </a:p>
          <a:p>
            <a:pPr marL="0" lvl="0" indent="0" rtl="0">
              <a:spcBef>
                <a:spcPts val="1000"/>
              </a:spcBef>
              <a:spcAft>
                <a:spcPts val="0"/>
              </a:spcAft>
              <a:buNone/>
            </a:pPr>
            <a:r>
              <a:rPr lang="en-US" sz="1200" u="sng">
                <a:solidFill>
                  <a:schemeClr val="hlink"/>
                </a:solidFill>
                <a:latin typeface="Raleway"/>
                <a:ea typeface="Raleway"/>
                <a:cs typeface="Raleway"/>
                <a:sym typeface="Raleway"/>
                <a:hlinkClick r:id="rId3"/>
              </a:rPr>
              <a:t>https://project-open-data.cio.gov/open-licenses/</a:t>
            </a:r>
            <a:r>
              <a:rPr lang="en-US" sz="1200">
                <a:solidFill>
                  <a:srgbClr val="464648"/>
                </a:solidFill>
                <a:latin typeface="Raleway"/>
                <a:ea typeface="Raleway"/>
                <a:cs typeface="Raleway"/>
                <a:sym typeface="Raleway"/>
              </a:rPr>
              <a:t> </a:t>
            </a:r>
          </a:p>
          <a:p>
            <a:pPr marL="0" lvl="0" indent="0" rtl="0">
              <a:spcBef>
                <a:spcPts val="0"/>
              </a:spcBef>
              <a:spcAft>
                <a:spcPts val="0"/>
              </a:spcAft>
              <a:buClr>
                <a:schemeClr val="dk1"/>
              </a:buClr>
              <a:buSzPts val="1100"/>
              <a:buFont typeface="Arial"/>
              <a:buNone/>
            </a:pPr>
            <a:r>
              <a:rPr lang="en-US" sz="1200" u="sng">
                <a:solidFill>
                  <a:schemeClr val="hlink"/>
                </a:solidFill>
                <a:latin typeface="Raleway"/>
                <a:ea typeface="Raleway"/>
                <a:cs typeface="Raleway"/>
                <a:sym typeface="Raleway"/>
                <a:hlinkClick r:id="rId4"/>
              </a:rPr>
              <a:t>https://www.federalregister.gov/d/2017-00910/p-264</a:t>
            </a:r>
            <a:endParaRPr lang="en-US" sz="1200">
              <a:solidFill>
                <a:srgbClr val="464648"/>
              </a:solidFill>
              <a:latin typeface="Raleway"/>
              <a:ea typeface="Raleway"/>
              <a:cs typeface="Raleway"/>
              <a:sym typeface="Raleway"/>
            </a:endParaRPr>
          </a:p>
          <a:p>
            <a:pPr marL="101600" lvl="0" indent="0" rtl="0">
              <a:spcBef>
                <a:spcPts val="1000"/>
              </a:spcBef>
              <a:spcAft>
                <a:spcPts val="0"/>
              </a:spcAft>
              <a:buClr>
                <a:srgbClr val="464648"/>
              </a:buClr>
              <a:buSzPts val="2000"/>
              <a:buFont typeface="Raleway"/>
              <a:buNone/>
            </a:pPr>
            <a:endParaRPr lang="en-US" sz="1200" i="1">
              <a:solidFill>
                <a:srgbClr val="464648"/>
              </a:solidFill>
              <a:latin typeface="Raleway"/>
              <a:ea typeface="Raleway"/>
              <a:cs typeface="Raleway"/>
              <a:sym typeface="Raleway"/>
            </a:endParaRPr>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14</a:t>
            </a:fld>
            <a:endParaRPr lang="en-US"/>
          </a:p>
        </p:txBody>
      </p:sp>
    </p:spTree>
    <p:extLst>
      <p:ext uri="{BB962C8B-B14F-4D97-AF65-F5344CB8AC3E}">
        <p14:creationId xmlns:p14="http://schemas.microsoft.com/office/powerpoint/2010/main" val="192862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15</a:t>
            </a:fld>
            <a:endParaRPr lang="en-US"/>
          </a:p>
        </p:txBody>
      </p:sp>
    </p:spTree>
    <p:extLst>
      <p:ext uri="{BB962C8B-B14F-4D97-AF65-F5344CB8AC3E}">
        <p14:creationId xmlns:p14="http://schemas.microsoft.com/office/powerpoint/2010/main" val="117856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Department is NOT able to make determinations regarding the applicability of exceptions during the pre-application phase. </a:t>
            </a:r>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16</a:t>
            </a:fld>
            <a:endParaRPr lang="en-US"/>
          </a:p>
        </p:txBody>
      </p:sp>
    </p:spTree>
    <p:extLst>
      <p:ext uri="{BB962C8B-B14F-4D97-AF65-F5344CB8AC3E}">
        <p14:creationId xmlns:p14="http://schemas.microsoft.com/office/powerpoint/2010/main" val="263112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to comply with this requirement may result in a grant being closed in noncompliance.</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17</a:t>
            </a:fld>
            <a:endParaRPr lang="en-US"/>
          </a:p>
        </p:txBody>
      </p:sp>
    </p:spTree>
    <p:extLst>
      <p:ext uri="{BB962C8B-B14F-4D97-AF65-F5344CB8AC3E}">
        <p14:creationId xmlns:p14="http://schemas.microsoft.com/office/powerpoint/2010/main" val="132059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t>As stated in the NIA, </a:t>
            </a:r>
            <a:r>
              <a:rPr lang="en-US" sz="1200" kern="1200">
                <a:solidFill>
                  <a:schemeClr val="tx1"/>
                </a:solidFill>
                <a:effectLst/>
                <a:latin typeface="+mn-lt"/>
                <a:ea typeface="+mn-ea"/>
                <a:cs typeface="+mn-cs"/>
              </a:rPr>
              <a:t>All grantees must submit annual and final performance reports with information on performance measures.</a:t>
            </a:r>
          </a:p>
          <a:p>
            <a:r>
              <a:rPr lang="en-US"/>
              <a:t>The Application Package includes additional instructions for completing performance measures. </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18</a:t>
            </a:fld>
            <a:endParaRPr lang="en-US"/>
          </a:p>
        </p:txBody>
      </p:sp>
    </p:spTree>
    <p:extLst>
      <p:ext uri="{BB962C8B-B14F-4D97-AF65-F5344CB8AC3E}">
        <p14:creationId xmlns:p14="http://schemas.microsoft.com/office/powerpoint/2010/main" val="224149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EIR notices defines performance</a:t>
            </a:r>
            <a:r>
              <a:rPr lang="en-US" baseline="0"/>
              <a:t> measure and performance target.</a:t>
            </a:r>
            <a:r>
              <a:rPr lang="en-US"/>
              <a:t> </a:t>
            </a:r>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19</a:t>
            </a:fld>
            <a:endParaRPr lang="en-US"/>
          </a:p>
        </p:txBody>
      </p:sp>
    </p:spTree>
    <p:extLst>
      <p:ext uri="{BB962C8B-B14F-4D97-AF65-F5344CB8AC3E}">
        <p14:creationId xmlns:p14="http://schemas.microsoft.com/office/powerpoint/2010/main" val="2965230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a:solidFill>
                  <a:schemeClr val="tx1"/>
                </a:solidFill>
                <a:effectLst/>
                <a:latin typeface="+mn-lt"/>
                <a:ea typeface="+mn-ea"/>
                <a:cs typeface="+mn-cs"/>
              </a:rPr>
              <a:t>Applicants must propose project-specific performance measures and performance targets consistent with the objectives of the proposed project.  Applications must provide the following information as directed under 34 CFR 75.110(b) and (c):</a:t>
            </a:r>
          </a:p>
          <a:p>
            <a:r>
              <a:rPr lang="en-US" sz="1200" kern="1200">
                <a:solidFill>
                  <a:schemeClr val="tx1"/>
                </a:solidFill>
                <a:effectLst/>
                <a:latin typeface="+mn-lt"/>
                <a:ea typeface="+mn-ea"/>
                <a:cs typeface="+mn-cs"/>
              </a:rPr>
              <a:t>	(1) Performance measures.  How each proposed performance measure would accurately measure the performance of the project and how the proposed performance measure would be consistent with the performance measures established for the program funding the competition.</a:t>
            </a:r>
          </a:p>
          <a:p>
            <a:r>
              <a:rPr lang="en-US" sz="1200" kern="1200">
                <a:solidFill>
                  <a:schemeClr val="tx1"/>
                </a:solidFill>
                <a:effectLst/>
                <a:latin typeface="+mn-lt"/>
                <a:ea typeface="+mn-ea"/>
                <a:cs typeface="+mn-cs"/>
              </a:rPr>
              <a:t>	(2) Baseline data.  (i) Why each proposed baseline is valid; or (ii) if the applicant has determined that there are no established baseline data for a particular performance measure, an explanation of why there is no established baseline and of how and when, during the project period, the applicant would establish a valid baseline for the performance measure.</a:t>
            </a:r>
          </a:p>
          <a:p>
            <a:r>
              <a:rPr lang="en-US" sz="1200" kern="1200">
                <a:solidFill>
                  <a:schemeClr val="tx1"/>
                </a:solidFill>
                <a:effectLst/>
                <a:latin typeface="+mn-lt"/>
                <a:ea typeface="+mn-ea"/>
                <a:cs typeface="+mn-cs"/>
              </a:rPr>
              <a:t>	(3) Performance targets.  Why each proposed performance target is ambitious yet achievable compared to the baseline for the performance measure and when, during the project period, the applicant would meet the performance target(s).</a:t>
            </a:r>
          </a:p>
          <a:p>
            <a:r>
              <a:rPr lang="en-US" sz="1200" kern="1200">
                <a:solidFill>
                  <a:schemeClr val="tx1"/>
                </a:solidFill>
                <a:effectLst/>
                <a:latin typeface="+mn-lt"/>
                <a:ea typeface="+mn-ea"/>
                <a:cs typeface="+mn-cs"/>
              </a:rPr>
              <a:t>	(4) Data collection and reporting.  (i) The data collection and reporting methods the applicant would use and why those methods are likely to yield reliable, valid, and meaningful performance data; and (ii) the applicant's capacity to collect and report reliable, valid, and meaningful performance data, as evidenced by high-quality data collection, analysis, and reporting in other projects or research. </a:t>
            </a:r>
          </a:p>
          <a:p>
            <a:r>
              <a:rPr lang="en-US" sz="1200" kern="1200">
                <a:solidFill>
                  <a:schemeClr val="tx1"/>
                </a:solidFill>
                <a:effectLst/>
                <a:latin typeface="+mn-lt"/>
                <a:ea typeface="+mn-ea"/>
                <a:cs typeface="+mn-cs"/>
              </a:rPr>
              <a:t>	All grantees must submit an annual performance report with information that is responsive to these performance measures.  By completing</a:t>
            </a:r>
            <a:r>
              <a:rPr lang="en-US" sz="1200" kern="1200" baseline="0">
                <a:solidFill>
                  <a:schemeClr val="tx1"/>
                </a:solidFill>
                <a:effectLst/>
                <a:latin typeface="+mn-lt"/>
                <a:ea typeface="+mn-ea"/>
                <a:cs typeface="+mn-cs"/>
              </a:rPr>
              <a:t> the Performance Objectives and Performance Measures form, your project objectives and measures will be pre-populated in your performance report.</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20</a:t>
            </a:fld>
            <a:endParaRPr lang="en-US"/>
          </a:p>
        </p:txBody>
      </p:sp>
    </p:spTree>
    <p:extLst>
      <p:ext uri="{BB962C8B-B14F-4D97-AF65-F5344CB8AC3E}">
        <p14:creationId xmlns:p14="http://schemas.microsoft.com/office/powerpoint/2010/main" val="296523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a:t>
            </a:fld>
            <a:endParaRPr lang="en-US"/>
          </a:p>
        </p:txBody>
      </p:sp>
    </p:spTree>
    <p:extLst>
      <p:ext uri="{BB962C8B-B14F-4D97-AF65-F5344CB8AC3E}">
        <p14:creationId xmlns:p14="http://schemas.microsoft.com/office/powerpoint/2010/main" val="3254724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21</a:t>
            </a:fld>
            <a:endParaRPr lang="en-US"/>
          </a:p>
        </p:txBody>
      </p:sp>
    </p:spTree>
    <p:extLst>
      <p:ext uri="{BB962C8B-B14F-4D97-AF65-F5344CB8AC3E}">
        <p14:creationId xmlns:p14="http://schemas.microsoft.com/office/powerpoint/2010/main" val="371623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the included resources as a sample of potential external resources to help think about how to coherently connect your logic model, evaluation plan, and performance measures. </a:t>
            </a:r>
          </a:p>
          <a:p>
            <a:r>
              <a:rPr lang="en-US" altLang="en-US" sz="1200" i="1">
                <a:highlight>
                  <a:srgbClr val="FFFF00"/>
                </a:highlight>
                <a:ea typeface="ＭＳ Ｐゴシック" pitchFamily="34" charset="-128"/>
              </a:rPr>
              <a:t>The contents of the last two links do not necessarily represent the policy of the U.S. Department of Education, and you should not assume endorsement by the federal government</a:t>
            </a:r>
            <a:endParaRPr lang="en-US"/>
          </a:p>
        </p:txBody>
      </p:sp>
      <p:sp>
        <p:nvSpPr>
          <p:cNvPr id="4" name="Slide Number Placeholder 3"/>
          <p:cNvSpPr>
            <a:spLocks noGrp="1"/>
          </p:cNvSpPr>
          <p:nvPr>
            <p:ph type="sldNum" sz="quarter" idx="5"/>
          </p:nvPr>
        </p:nvSpPr>
        <p:spPr/>
        <p:txBody>
          <a:bodyPr/>
          <a:lstStyle/>
          <a:p>
            <a:pPr>
              <a:defRPr/>
            </a:pPr>
            <a:fld id="{DE61B3D3-DCF2-4292-B860-334F61CD4651}" type="slidenum">
              <a:rPr lang="en-US" smtClean="0"/>
              <a:pPr>
                <a:defRPr/>
              </a:pPr>
              <a:t>23</a:t>
            </a:fld>
            <a:endParaRPr lang="en-US"/>
          </a:p>
        </p:txBody>
      </p:sp>
    </p:spTree>
    <p:extLst>
      <p:ext uri="{BB962C8B-B14F-4D97-AF65-F5344CB8AC3E}">
        <p14:creationId xmlns:p14="http://schemas.microsoft.com/office/powerpoint/2010/main" val="1658822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Here is an example of the EIR</a:t>
            </a:r>
            <a:r>
              <a:rPr lang="en-US" baseline="0"/>
              <a:t> program performance measures for the Early-phase competition.  You may review the Mid-phase program performance measures in the notices inviting applications.</a:t>
            </a:r>
          </a:p>
          <a:p>
            <a:endParaRPr lang="en-US" baseline="0"/>
          </a:p>
          <a:p>
            <a:r>
              <a:rPr lang="en-US" baseline="0"/>
              <a:t>There are two types of measures: annual performance measures, which refer to annual targets established for each year of project, and cumulative performance measures, which refer to your cumulative totals across all years of the grant.</a:t>
            </a:r>
          </a:p>
          <a:p>
            <a:endParaRPr lang="en-US" baseline="0"/>
          </a:p>
          <a:p>
            <a:r>
              <a:rPr lang="en-US" baseline="0"/>
              <a:t>Please note that for those performance measures that are highlighted in the table (measures 1, 2, and 6), applicants will have to establish targets in their grant applications.   Upon receiving a grant, grantees will have to collect data and report on their actual achievement against these targets.   For example, your application should identify how may students you intend to serve in each year of the project, and the cumulative total of students that will be served.  Each year, we will ask grant recipients to report on how many students they have actually served.</a:t>
            </a:r>
          </a:p>
          <a:p>
            <a:endParaRPr lang="en-US" baseline="0"/>
          </a:p>
          <a:p>
            <a:r>
              <a:rPr lang="en-US" baseline="0"/>
              <a:t>Each of the performance measures that is </a:t>
            </a:r>
            <a:r>
              <a:rPr lang="en-US" u="sng" baseline="0"/>
              <a:t>not</a:t>
            </a:r>
            <a:r>
              <a:rPr lang="en-US" baseline="0"/>
              <a:t> highlighted (measures 3, 4, and 5) refers to your evaluation design.  If you receive a grant, EIR will work with you to determine your progress in meeting each of these measures.  In your EIR application, you will be sharing an evaluation plan in response to the selection criteria.   You might want to double check to make sure your evaluation plan would meet the evaluation performance measures that are applicable to the competition to which you are applying.</a:t>
            </a:r>
          </a:p>
          <a:p>
            <a:endParaRPr lang="en-US" baseline="0"/>
          </a:p>
          <a:p>
            <a:r>
              <a:rPr lang="en-US" baseline="0"/>
              <a:t>We remind you again that the example shown here lists the performance measures only for Early-phase. If you are applying to Mid phase or Expansion, you need to consult the notices inviting applications for those competitions.</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24</a:t>
            </a:fld>
            <a:endParaRPr lang="en-US"/>
          </a:p>
        </p:txBody>
      </p:sp>
    </p:spTree>
    <p:extLst>
      <p:ext uri="{BB962C8B-B14F-4D97-AF65-F5344CB8AC3E}">
        <p14:creationId xmlns:p14="http://schemas.microsoft.com/office/powerpoint/2010/main" val="1833325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25</a:t>
            </a:fld>
            <a:endParaRPr lang="en-US"/>
          </a:p>
        </p:txBody>
      </p:sp>
    </p:spTree>
    <p:extLst>
      <p:ext uri="{BB962C8B-B14F-4D97-AF65-F5344CB8AC3E}">
        <p14:creationId xmlns:p14="http://schemas.microsoft.com/office/powerpoint/2010/main" val="143091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One set of very important requirements that we’re </a:t>
            </a:r>
            <a:r>
              <a:rPr lang="en-US" u="sng" baseline="0"/>
              <a:t>not</a:t>
            </a:r>
            <a:r>
              <a:rPr lang="en-US" baseline="0"/>
              <a:t> going to fully discuss here are the evidence requirements. </a:t>
            </a:r>
          </a:p>
          <a:p>
            <a:endParaRPr lang="en-US" baseline="0"/>
          </a:p>
          <a:p>
            <a:r>
              <a:rPr lang="en-US"/>
              <a:t>The evidence requirements</a:t>
            </a:r>
            <a:r>
              <a:rPr lang="en-US" baseline="0"/>
              <a:t> for each of the three EIR competitions are defined in the Absolute Priorities.  Consequently, we direct you to the EIR informational slides on “Priorities and Evidence Requirements” for more information about the evidence requirements.</a:t>
            </a:r>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3</a:t>
            </a:fld>
            <a:endParaRPr lang="en-US"/>
          </a:p>
        </p:txBody>
      </p:sp>
    </p:spTree>
    <p:extLst>
      <p:ext uri="{BB962C8B-B14F-4D97-AF65-F5344CB8AC3E}">
        <p14:creationId xmlns:p14="http://schemas.microsoft.com/office/powerpoint/2010/main" val="405815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t>EIR is authorized under section </a:t>
            </a:r>
            <a:r>
              <a:rPr lang="en-US" sz="1200" kern="1200">
                <a:solidFill>
                  <a:schemeClr val="tx1"/>
                </a:solidFill>
                <a:effectLst/>
                <a:latin typeface="+mn-lt"/>
                <a:ea typeface="+mn-ea"/>
                <a:cs typeface="+mn-cs"/>
              </a:rPr>
              <a:t>4611 of the Elementary and Secondary Education Act, as amended (ESEA),</a:t>
            </a:r>
            <a:r>
              <a:rPr lang="en-US" sz="1200" kern="1200" baseline="0">
                <a:solidFill>
                  <a:schemeClr val="tx1"/>
                </a:solidFill>
                <a:effectLst/>
                <a:latin typeface="+mn-lt"/>
                <a:ea typeface="+mn-ea"/>
                <a:cs typeface="+mn-cs"/>
              </a:rPr>
              <a:t> and as such, you should be mindful of how your project addresses </a:t>
            </a:r>
            <a:r>
              <a:rPr lang="en-US" sz="1200"/>
              <a:t>K-12 students.  We have</a:t>
            </a:r>
            <a:r>
              <a:rPr lang="en-US" sz="1200" baseline="0"/>
              <a:t> provided instructions in the application package for applicants to identify the grade levels to be served by the project in the abstract.</a:t>
            </a:r>
            <a:endParaRPr lang="en-US" sz="1200"/>
          </a:p>
          <a:p>
            <a:endParaRPr lang="en-US" sz="1200"/>
          </a:p>
          <a:p>
            <a:r>
              <a:rPr lang="en-US" sz="1200"/>
              <a:t>Be especially mindful if you are proposing to</a:t>
            </a:r>
            <a:r>
              <a:rPr lang="en-US" sz="1200" baseline="0"/>
              <a:t> s</a:t>
            </a:r>
            <a:r>
              <a:rPr lang="en-US" sz="1200"/>
              <a:t>erve Pre-K early learners or to address postsecondary preparation.  It’s okay,</a:t>
            </a:r>
            <a:r>
              <a:rPr lang="en-US" sz="1200" baseline="0"/>
              <a:t> for example, to focus on the transition between Pre-K and elementary education, or to focus on the transition from high school to college as long as you can indicate how the project impacts K-12 students at some point during the project, thus aligning with the ESEA. </a:t>
            </a:r>
          </a:p>
          <a:p>
            <a:endParaRPr lang="en-US" sz="1200" baseline="0"/>
          </a:p>
          <a:p>
            <a:endParaRPr lang="en-US" sz="1200" baseline="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a:t>
            </a:fld>
            <a:endParaRPr lang="en-US"/>
          </a:p>
        </p:txBody>
      </p:sp>
    </p:spTree>
    <p:extLst>
      <p:ext uri="{BB962C8B-B14F-4D97-AF65-F5344CB8AC3E}">
        <p14:creationId xmlns:p14="http://schemas.microsoft.com/office/powerpoint/2010/main" val="132840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a:t>
            </a:fld>
            <a:endParaRPr lang="en-US"/>
          </a:p>
        </p:txBody>
      </p:sp>
    </p:spTree>
    <p:extLst>
      <p:ext uri="{BB962C8B-B14F-4D97-AF65-F5344CB8AC3E}">
        <p14:creationId xmlns:p14="http://schemas.microsoft.com/office/powerpoint/2010/main" val="105550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6</a:t>
            </a:fld>
            <a:endParaRPr lang="en-US"/>
          </a:p>
        </p:txBody>
      </p:sp>
    </p:spTree>
    <p:extLst>
      <p:ext uri="{BB962C8B-B14F-4D97-AF65-F5344CB8AC3E}">
        <p14:creationId xmlns:p14="http://schemas.microsoft.com/office/powerpoint/2010/main" val="210980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7</a:t>
            </a:fld>
            <a:endParaRPr lang="en-US"/>
          </a:p>
        </p:txBody>
      </p:sp>
    </p:spTree>
    <p:extLst>
      <p:ext uri="{BB962C8B-B14F-4D97-AF65-F5344CB8AC3E}">
        <p14:creationId xmlns:p14="http://schemas.microsoft.com/office/powerpoint/2010/main" val="9541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a:t>Under the EIR program</a:t>
            </a:r>
            <a:r>
              <a:rPr lang="en-US" sz="1200" baseline="0"/>
              <a:t> statute</a:t>
            </a:r>
            <a:r>
              <a:rPr lang="en-US" sz="1200"/>
              <a:t>, </a:t>
            </a:r>
            <a:r>
              <a:rPr lang="en-US" sz="1200" b="1"/>
              <a:t>each grant recipient must provide, from Federal, State, local, or private sources, an amount equal to 10 percent of funds provided under the grant, which may be provided in cash or through in-kind contributions</a:t>
            </a:r>
            <a:r>
              <a:rPr lang="en-US" sz="1200"/>
              <a:t>, </a:t>
            </a:r>
            <a:r>
              <a:rPr lang="en-US" sz="1200" b="1"/>
              <a:t>to carry out activities supported by the grant. </a:t>
            </a:r>
            <a:r>
              <a:rPr lang="en-US" sz="1200"/>
              <a:t>Grantees must include a budget showing their matching contributions on an annual basis relative to the annual budget amount of EIR grant funds and must provide evidence of their matching contributions for the first year of the grant in their grant applications.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a:t>It is important to note that to use Federal funds as a match,</a:t>
            </a:r>
            <a:r>
              <a:rPr lang="en-US" sz="1200" baseline="0"/>
              <a:t> the Uniform Guidance provides that the statute of the program providing the funds has to specifically authorize that those funds can be used to meet a matching requirement under another Federal program.</a:t>
            </a:r>
            <a:endParaRPr lang="en-US" sz="1200"/>
          </a:p>
          <a:p>
            <a:endParaRPr lang="en-US"/>
          </a:p>
          <a:p>
            <a:pPr marL="0" marR="0" lvl="0" indent="0" algn="l" defTabSz="457200" rtl="0" eaLnBrk="1" fontAlgn="base" latinLnBrk="0" hangingPunct="1">
              <a:lnSpc>
                <a:spcPct val="100000"/>
              </a:lnSpc>
              <a:spcBef>
                <a:spcPct val="30000"/>
              </a:spcBef>
              <a:spcAft>
                <a:spcPct val="0"/>
              </a:spcAft>
              <a:buClrTx/>
              <a:buSzTx/>
              <a:buFontTx/>
              <a:buNone/>
              <a:tabLst/>
              <a:defRPr/>
            </a:pPr>
            <a:r>
              <a:rPr lang="en-US"/>
              <a:t>Unrecovered indirect costs may not be used to meet match requirements.</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See</a:t>
            </a:r>
            <a:r>
              <a:rPr lang="en-US" sz="1200" kern="1200">
                <a:solidFill>
                  <a:schemeClr val="tx1"/>
                </a:solidFill>
                <a:effectLst/>
                <a:latin typeface="+mn-lt"/>
                <a:ea typeface="+mn-ea"/>
                <a:cs typeface="+mn-cs"/>
              </a:rPr>
              <a:t> 2 CFR 200.306(c).</a:t>
            </a:r>
            <a:endParaRPr lang="en-US"/>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9</a:t>
            </a:fld>
            <a:endParaRPr lang="en-US"/>
          </a:p>
        </p:txBody>
      </p:sp>
    </p:spTree>
    <p:extLst>
      <p:ext uri="{BB962C8B-B14F-4D97-AF65-F5344CB8AC3E}">
        <p14:creationId xmlns:p14="http://schemas.microsoft.com/office/powerpoint/2010/main" val="160573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a:p>
        </p:txBody>
      </p:sp>
    </p:spTree>
    <p:extLst>
      <p:ext uri="{BB962C8B-B14F-4D97-AF65-F5344CB8AC3E}">
        <p14:creationId xmlns:p14="http://schemas.microsoft.com/office/powerpoint/2010/main" val="2199551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0974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D24C62AC-34AC-44FA-925B-65FA1B2D13C3}" type="slidenum">
              <a:rPr lang="en-US"/>
              <a:pPr>
                <a:defRPr/>
              </a:pPr>
              <a:t>‹#›</a:t>
            </a:fld>
            <a:endParaRPr lang="en-US"/>
          </a:p>
        </p:txBody>
      </p:sp>
    </p:spTree>
    <p:extLst>
      <p:ext uri="{BB962C8B-B14F-4D97-AF65-F5344CB8AC3E}">
        <p14:creationId xmlns:p14="http://schemas.microsoft.com/office/powerpoint/2010/main" val="179053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Image of the U.S. Department of Education seal.&#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a:p>
        </p:txBody>
      </p:sp>
    </p:spTree>
    <p:extLst>
      <p:ext uri="{BB962C8B-B14F-4D97-AF65-F5344CB8AC3E}">
        <p14:creationId xmlns:p14="http://schemas.microsoft.com/office/powerpoint/2010/main" val="18952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11BA82F0-E7AC-4459-91C2-BD2A44C906D9}" type="slidenum">
              <a:rPr lang="en-US"/>
              <a:pPr>
                <a:defRPr/>
              </a:pPr>
              <a:t>‹#›</a:t>
            </a:fld>
            <a:endParaRPr lang="en-US"/>
          </a:p>
        </p:txBody>
      </p:sp>
    </p:spTree>
    <p:extLst>
      <p:ext uri="{BB962C8B-B14F-4D97-AF65-F5344CB8AC3E}">
        <p14:creationId xmlns:p14="http://schemas.microsoft.com/office/powerpoint/2010/main" val="420996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138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99109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17388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1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2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ese.ed.gov/offices/office-of-discretionary-grants-support-services/innovation-early-learning/education-innovation-and-research-eir/applicant-info-and-eligibility/eir-matching-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2.ed.gov/about/offices/list/ocfo/humansub.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ric.ed.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s://www.jstor.org/stable/20779222?seq=4#metadata_info_tab_cont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osepideasthatwork.org/logicModel" TargetMode="External"/><Relationship Id="rId5" Type="http://schemas.openxmlformats.org/officeDocument/2006/relationships/hyperlink" Target="https://ed.sc.gov/finance/grants/scde-grants-program/program-planning-tools-templates-and-samples/logic-model-templates/logic-model-templates/logic-models-as-tools/" TargetMode="Externa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gi-bin/text-idx?SID=393301a7cdccca1ea71f18aae51824e7&amp;node=34:1.1.1.1.24&amp;rgn=div5#se34.1.77_1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ecfr.gov/cgi-bin/text-idx?SID=7d8cee13efa0f4646222259651e77aea&amp;mc=true&amp;node=se34.1.75_1135&amp;rgn=div8" TargetMode="External"/><Relationship Id="rId5" Type="http://schemas.openxmlformats.org/officeDocument/2006/relationships/hyperlink" Target="https://www.ecfr.gov/cgi-bin/text-idx?SID=6214841a79953f26c5c230d72d6b70a1&amp;tpl=/ecfrbrowse/Title02/2cfr200_main_02.tpl" TargetMode="External"/><Relationship Id="rId4" Type="http://schemas.openxmlformats.org/officeDocument/2006/relationships/hyperlink" Target="https://www.ecfr.gov/cgi-bin/text-idx?SID=7fc0106705fb7e952ace8a45b75c7b02&amp;mc=true&amp;node=se2.1.200_11&amp;rgn=div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ongress.gov/115/bills/hr5515/BILLS-115hr5515enr.pdf" TargetMode="External"/><Relationship Id="rId2" Type="http://schemas.openxmlformats.org/officeDocument/2006/relationships/hyperlink" Target="https://ecfr.io/Title-2/Section-200.216"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3581400"/>
            <a:ext cx="8763000" cy="1447800"/>
          </a:xfrm>
        </p:spPr>
        <p:txBody>
          <a:bodyPr/>
          <a:lstStyle/>
          <a:p>
            <a:pPr fontAlgn="auto">
              <a:spcAft>
                <a:spcPts val="0"/>
              </a:spcAft>
              <a:defRPr/>
            </a:pPr>
            <a:r>
              <a:rPr lang="en-US" sz="3200"/>
              <a:t>Education Innovation and Research (EIR)</a:t>
            </a:r>
            <a:br>
              <a:rPr lang="en-US" sz="3200"/>
            </a:br>
            <a:r>
              <a:rPr lang="en-US" sz="3200"/>
              <a:t>General PROGRAM Requirements</a:t>
            </a:r>
          </a:p>
        </p:txBody>
      </p:sp>
      <p:sp>
        <p:nvSpPr>
          <p:cNvPr id="5" name="Subtitle 4"/>
          <p:cNvSpPr>
            <a:spLocks noGrp="1"/>
          </p:cNvSpPr>
          <p:nvPr>
            <p:ph type="subTitle" idx="1"/>
          </p:nvPr>
        </p:nvSpPr>
        <p:spPr>
          <a:xfrm>
            <a:off x="1371600" y="5181600"/>
            <a:ext cx="6400800" cy="914400"/>
          </a:xfrm>
        </p:spPr>
        <p:txBody>
          <a:bodyPr vert="horz" lIns="91440" tIns="45720" rIns="91440" bIns="45720" anchor="t"/>
          <a:lstStyle/>
          <a:p>
            <a:pPr>
              <a:defRPr/>
            </a:pPr>
            <a:endParaRPr lang="en-US"/>
          </a:p>
          <a:p>
            <a:pPr>
              <a:spcAft>
                <a:spcPts val="0"/>
              </a:spcAft>
              <a:buFont typeface="Arial"/>
              <a:buNone/>
              <a:defRPr/>
            </a:pPr>
            <a:endParaRPr lang="en-US"/>
          </a:p>
        </p:txBody>
      </p:sp>
      <p:sp>
        <p:nvSpPr>
          <p:cNvPr id="2" name="TextBox 1">
            <a:extLst>
              <a:ext uri="{FF2B5EF4-FFF2-40B4-BE49-F238E27FC236}">
                <a16:creationId xmlns:a16="http://schemas.microsoft.com/office/drawing/2014/main" id="{27F13DCF-238F-4881-AAB1-B8BC300C802B}"/>
              </a:ext>
            </a:extLst>
          </p:cNvPr>
          <p:cNvSpPr txBox="1"/>
          <p:nvPr/>
        </p:nvSpPr>
        <p:spPr>
          <a:xfrm>
            <a:off x="2510118" y="5020236"/>
            <a:ext cx="46168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cap="all">
                <a:solidFill>
                  <a:srgbClr val="FFFFFF"/>
                </a:solidFill>
              </a:rPr>
              <a:t>NOTE: THESE SLIDES ARE INTENDED AS GUIDANCE ONLY. PLEASE REFER TO THE OFFICIAL NOTICES AS THEY ARE PUBLISHED IN THE </a:t>
            </a:r>
            <a:r>
              <a:rPr lang="en-US" i="1" cap="all">
                <a:solidFill>
                  <a:srgbClr val="FFFFFF"/>
                </a:solidFill>
              </a:rPr>
              <a:t>FEDERAL REGISTER</a:t>
            </a:r>
            <a:r>
              <a:rPr lang="en-US" cap="all">
                <a:solidFill>
                  <a:srgbClr val="FFFFFF"/>
                </a:solidFill>
              </a:rPr>
              <a:t>.</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91600" cy="990600"/>
          </a:xfrm>
        </p:spPr>
        <p:txBody>
          <a:bodyPr/>
          <a:lstStyle/>
          <a:p>
            <a:r>
              <a:rPr lang="en-US"/>
              <a:t>Matching BUDGET AND DOCUMENTATION</a:t>
            </a:r>
          </a:p>
        </p:txBody>
      </p:sp>
      <p:sp>
        <p:nvSpPr>
          <p:cNvPr id="3" name="Content Placeholder 2"/>
          <p:cNvSpPr>
            <a:spLocks noGrp="1"/>
          </p:cNvSpPr>
          <p:nvPr>
            <p:ph idx="1"/>
          </p:nvPr>
        </p:nvSpPr>
        <p:spPr>
          <a:xfrm>
            <a:off x="228600" y="1165412"/>
            <a:ext cx="8440271" cy="4724400"/>
          </a:xfrm>
        </p:spPr>
        <p:txBody>
          <a:bodyPr vert="horz" lIns="91440" tIns="45720" rIns="91440" bIns="45720" anchor="t"/>
          <a:lstStyle/>
          <a:p>
            <a:r>
              <a:rPr lang="en-US" sz="2600"/>
              <a:t>Applicants must include in the budget narrative an explanation of how all matching contributions (10% of the total EIR grant amount) will be used in each year of the grant. </a:t>
            </a:r>
          </a:p>
          <a:p>
            <a:r>
              <a:rPr lang="en-US" sz="2600"/>
              <a:t>Applicants must provide letters or other documentation in their application to demonstrate the matching contributions for at least the first year of the grant (i.e. at least 10% of the first-year budget request).</a:t>
            </a:r>
          </a:p>
          <a:p>
            <a:r>
              <a:rPr lang="en-US" sz="2600"/>
              <a:t>If awarded, grantees will provide updated match documentation via the annual performance report to demonstrate progress towards fulfilling the match requirement (i.e., matching contributions for Years 2-5). </a:t>
            </a:r>
          </a:p>
          <a:p>
            <a:pPr marL="274320" indent="0">
              <a:buNone/>
            </a:pPr>
            <a:endParaRPr lang="en-US"/>
          </a:p>
        </p:txBody>
      </p:sp>
      <p:sp>
        <p:nvSpPr>
          <p:cNvPr id="5" name="Slide Number Placeholder 4"/>
          <p:cNvSpPr>
            <a:spLocks noGrp="1"/>
          </p:cNvSpPr>
          <p:nvPr>
            <p:ph type="sldNum" sz="quarter" idx="11"/>
          </p:nvPr>
        </p:nvSpPr>
        <p:spPr>
          <a:xfrm>
            <a:off x="578223" y="6492876"/>
            <a:ext cx="533400" cy="365125"/>
          </a:xfrm>
        </p:spPr>
        <p:txBody>
          <a:bodyPr/>
          <a:lstStyle/>
          <a:p>
            <a:pPr>
              <a:defRPr/>
            </a:pPr>
            <a:fld id="{D24C62AC-34AC-44FA-925B-65FA1B2D13C3}" type="slidenum">
              <a:rPr lang="en-US" smtClean="0"/>
              <a:pPr>
                <a:defRPr/>
              </a:pPr>
              <a:t>10</a:t>
            </a:fld>
            <a:endParaRPr lang="en-US"/>
          </a:p>
        </p:txBody>
      </p:sp>
    </p:spTree>
    <p:extLst>
      <p:ext uri="{BB962C8B-B14F-4D97-AF65-F5344CB8AC3E}">
        <p14:creationId xmlns:p14="http://schemas.microsoft.com/office/powerpoint/2010/main" val="405666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match letters</a:t>
            </a:r>
          </a:p>
        </p:txBody>
      </p:sp>
      <p:sp>
        <p:nvSpPr>
          <p:cNvPr id="3" name="Content Placeholder 2"/>
          <p:cNvSpPr>
            <a:spLocks noGrp="1"/>
          </p:cNvSpPr>
          <p:nvPr>
            <p:ph idx="1"/>
          </p:nvPr>
        </p:nvSpPr>
        <p:spPr>
          <a:xfrm>
            <a:off x="457200" y="1295400"/>
            <a:ext cx="8229600" cy="4800600"/>
          </a:xfrm>
        </p:spPr>
        <p:txBody>
          <a:bodyPr vert="horz" lIns="91440" tIns="45720" rIns="91440" bIns="45720" anchor="t"/>
          <a:lstStyle/>
          <a:p>
            <a:r>
              <a:rPr lang="en-US"/>
              <a:t>EIR Matching Resources are available on </a:t>
            </a:r>
            <a:r>
              <a:rPr lang="en-US">
                <a:hlinkClick r:id="rId3"/>
              </a:rPr>
              <a:t>the EIR Website</a:t>
            </a:r>
            <a:r>
              <a:rPr lang="en-US"/>
              <a:t>.  </a:t>
            </a:r>
          </a:p>
          <a:p>
            <a:pPr lvl="1" indent="-292100"/>
            <a:r>
              <a:rPr lang="en-US" sz="2400"/>
              <a:t>EIR Guidance and Examples of Adequate Evidence of Match</a:t>
            </a:r>
          </a:p>
          <a:p>
            <a:pPr marL="1627505" lvl="2" indent="-237490"/>
            <a:r>
              <a:rPr lang="en-US" sz="2400"/>
              <a:t>Examples of the type of documentation, that if submitted, would be deemed as adequate evidence of this match. </a:t>
            </a:r>
          </a:p>
          <a:p>
            <a:pPr marL="1627505" lvl="2" indent="-237490"/>
            <a:r>
              <a:rPr lang="en-US" sz="2400"/>
              <a:t>Applicants must provide letters or other evidence in their application to confirm the matching contributions for at least the first year of the grant (documents that confirm 10% of the first-year budget request).</a:t>
            </a:r>
          </a:p>
          <a:p>
            <a:pPr lvl="1" indent="-292100"/>
            <a:r>
              <a:rPr lang="en-US" sz="2400"/>
              <a:t>Sample Summary Sheet</a:t>
            </a:r>
          </a:p>
          <a:p>
            <a:pPr marL="274320" indent="0">
              <a:buNone/>
            </a:pPr>
            <a:endParaRPr lang="en-US"/>
          </a:p>
        </p:txBody>
      </p:sp>
      <p:sp>
        <p:nvSpPr>
          <p:cNvPr id="4" name="Text Placeholder 3"/>
          <p:cNvSpPr>
            <a:spLocks noGrp="1"/>
          </p:cNvSpPr>
          <p:nvPr>
            <p:ph type="body" sz="quarter" idx="10"/>
          </p:nvPr>
        </p:nvSpPr>
        <p:spPr/>
        <p:txBody>
          <a:bodyPr/>
          <a:lstStyle/>
          <a:p>
            <a:r>
              <a:rPr lang="en-US"/>
              <a:t>How do you demonstrate match for the first year?</a:t>
            </a:r>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11</a:t>
            </a:fld>
            <a:endParaRPr lang="en-US"/>
          </a:p>
        </p:txBody>
      </p:sp>
    </p:spTree>
    <p:extLst>
      <p:ext uri="{BB962C8B-B14F-4D97-AF65-F5344CB8AC3E}">
        <p14:creationId xmlns:p14="http://schemas.microsoft.com/office/powerpoint/2010/main" val="136215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Independent evaluation</a:t>
            </a:r>
          </a:p>
        </p:txBody>
      </p:sp>
      <p:sp>
        <p:nvSpPr>
          <p:cNvPr id="3" name="Content Placeholder 2"/>
          <p:cNvSpPr>
            <a:spLocks noGrp="1"/>
          </p:cNvSpPr>
          <p:nvPr>
            <p:ph idx="1"/>
          </p:nvPr>
        </p:nvSpPr>
        <p:spPr>
          <a:xfrm>
            <a:off x="457200" y="1295401"/>
            <a:ext cx="7924800" cy="3733800"/>
          </a:xfrm>
        </p:spPr>
        <p:txBody>
          <a:bodyPr/>
          <a:lstStyle/>
          <a:p>
            <a:r>
              <a:rPr lang="en-US" sz="2800"/>
              <a:t>An EIR grantee must, as required by statute,  conduct an independent evaluation of the effectiveness of its project. </a:t>
            </a:r>
          </a:p>
          <a:p>
            <a:r>
              <a:rPr lang="en-US" sz="2800"/>
              <a:t>EIR grantees must have approval from the Department’s Human Subjects office to conduct research activities involving human subjects </a:t>
            </a:r>
          </a:p>
          <a:p>
            <a:pPr lvl="1">
              <a:buFont typeface="Courier New" panose="02070309020205020404" pitchFamily="49" charset="0"/>
              <a:buChar char="o"/>
            </a:pPr>
            <a:r>
              <a:rPr lang="en-US" sz="2800"/>
              <a:t>This includes the submission and approval of </a:t>
            </a:r>
            <a:r>
              <a:rPr lang="en-US" altLang="en-US" sz="2800">
                <a:ea typeface="ＭＳ Ｐゴシック" pitchFamily="34" charset="-128"/>
              </a:rPr>
              <a:t>all required Institutional Review Board (IRB) certifications or confirmation of exemption.</a:t>
            </a:r>
          </a:p>
          <a:p>
            <a:pPr lvl="1">
              <a:buFont typeface="Courier New" panose="02070309020205020404" pitchFamily="49" charset="0"/>
              <a:buChar char="o"/>
            </a:pPr>
            <a:r>
              <a:rPr lang="en-US" altLang="en-US" sz="2800">
                <a:ea typeface="ＭＳ Ｐゴシック" pitchFamily="34" charset="-128"/>
              </a:rPr>
              <a:t>The ED Human Subjects </a:t>
            </a:r>
            <a:r>
              <a:rPr lang="en-US" altLang="en-US" sz="2800">
                <a:ea typeface="ＭＳ Ｐゴシック" pitchFamily="34" charset="-128"/>
                <a:hlinkClick r:id="rId3"/>
              </a:rPr>
              <a:t>Website</a:t>
            </a:r>
            <a:r>
              <a:rPr lang="en-US" altLang="en-US" sz="2800">
                <a:ea typeface="ＭＳ Ｐゴシック" pitchFamily="34" charset="-128"/>
              </a:rPr>
              <a:t> includes additional information.</a:t>
            </a:r>
            <a:endParaRPr lang="en-US" sz="2800"/>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12</a:t>
            </a:fld>
            <a:endParaRPr lang="en-US"/>
          </a:p>
        </p:txBody>
      </p:sp>
    </p:spTree>
    <p:extLst>
      <p:ext uri="{BB962C8B-B14F-4D97-AF65-F5344CB8AC3E}">
        <p14:creationId xmlns:p14="http://schemas.microsoft.com/office/powerpoint/2010/main" val="347863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7D49-FE9E-4752-AFE4-A1C3EF71A68E}"/>
              </a:ext>
            </a:extLst>
          </p:cNvPr>
          <p:cNvSpPr>
            <a:spLocks noGrp="1"/>
          </p:cNvSpPr>
          <p:nvPr>
            <p:ph type="title"/>
          </p:nvPr>
        </p:nvSpPr>
        <p:spPr/>
        <p:txBody>
          <a:bodyPr/>
          <a:lstStyle/>
          <a:p>
            <a:r>
              <a:rPr lang="en-US"/>
              <a:t>OPEN Licensing</a:t>
            </a:r>
          </a:p>
        </p:txBody>
      </p:sp>
      <p:sp>
        <p:nvSpPr>
          <p:cNvPr id="3" name="Content Placeholder 2">
            <a:extLst>
              <a:ext uri="{FF2B5EF4-FFF2-40B4-BE49-F238E27FC236}">
                <a16:creationId xmlns:a16="http://schemas.microsoft.com/office/drawing/2014/main" id="{A1358B49-2F11-41E0-BA41-42BF8E74C9B7}"/>
              </a:ext>
            </a:extLst>
          </p:cNvPr>
          <p:cNvSpPr>
            <a:spLocks noGrp="1"/>
          </p:cNvSpPr>
          <p:nvPr>
            <p:ph idx="1"/>
          </p:nvPr>
        </p:nvSpPr>
        <p:spPr>
          <a:xfrm>
            <a:off x="304800" y="838200"/>
            <a:ext cx="8763000" cy="5715000"/>
          </a:xfrm>
        </p:spPr>
        <p:txBody>
          <a:bodyPr/>
          <a:lstStyle/>
          <a:p>
            <a:pPr marL="274320" indent="0">
              <a:buNone/>
            </a:pPr>
            <a:r>
              <a:rPr lang="en-US" sz="2300"/>
              <a:t>All Department of Education grantees awarded competitive grant funds, unless an exception applies, must openly license to the public all copyrightable grant deliverables that are created with Department grant funds, including such deliverables as educational software, curriculum materials, professional development training materials, assessment systems, etc.  This requirement applies to EIR grants.</a:t>
            </a:r>
          </a:p>
          <a:p>
            <a:pPr marL="274320" indent="0">
              <a:buNone/>
            </a:pPr>
            <a:endParaRPr lang="en-US" sz="2300"/>
          </a:p>
          <a:p>
            <a:pPr marL="274320" indent="0">
              <a:buNone/>
            </a:pPr>
            <a:r>
              <a:rPr lang="en-US" sz="2300"/>
              <a:t>Purposes:</a:t>
            </a:r>
          </a:p>
          <a:p>
            <a:r>
              <a:rPr lang="en-US" sz="2300"/>
              <a:t>Promotes efficient dissemination of grant-funded works.</a:t>
            </a:r>
          </a:p>
          <a:p>
            <a:r>
              <a:rPr lang="en-US" sz="2300"/>
              <a:t>Promotes innovation through creative re-use of grant funded works.</a:t>
            </a:r>
          </a:p>
          <a:p>
            <a:pPr marL="274320" indent="0">
              <a:buNone/>
            </a:pPr>
            <a:endParaRPr lang="en-US" sz="2300"/>
          </a:p>
          <a:p>
            <a:pPr marL="274320" indent="0">
              <a:buNone/>
            </a:pPr>
            <a:r>
              <a:rPr lang="en-US" sz="2300"/>
              <a:t>The Rule:</a:t>
            </a:r>
            <a:endParaRPr lang="en-US" sz="2300">
              <a:hlinkClick r:id="" action="ppaction://noaction"/>
            </a:endParaRPr>
          </a:p>
          <a:p>
            <a:pPr marL="274320" indent="0">
              <a:buNone/>
            </a:pPr>
            <a:r>
              <a:rPr lang="en-US" sz="2300">
                <a:hlinkClick r:id="" action="ppaction://noaction"/>
              </a:rPr>
              <a:t>https://www.federalregister.gov/documents/2017/01/19/2017-00910/open-licensing-requirement-for-competitive-grant-programs</a:t>
            </a:r>
            <a:endParaRPr lang="en-US" sz="2300"/>
          </a:p>
          <a:p>
            <a:pPr marL="274320" indent="0">
              <a:buNone/>
            </a:pPr>
            <a:endParaRPr lang="en-US"/>
          </a:p>
          <a:p>
            <a:pPr marL="274320" indent="0">
              <a:buNone/>
            </a:pPr>
            <a:endParaRPr lang="en-US"/>
          </a:p>
        </p:txBody>
      </p:sp>
      <p:sp>
        <p:nvSpPr>
          <p:cNvPr id="5" name="Slide Number Placeholder 4">
            <a:extLst>
              <a:ext uri="{FF2B5EF4-FFF2-40B4-BE49-F238E27FC236}">
                <a16:creationId xmlns:a16="http://schemas.microsoft.com/office/drawing/2014/main" id="{DD7A99E4-D528-49CF-A3AB-692DEC414CE5}"/>
              </a:ext>
            </a:extLst>
          </p:cNvPr>
          <p:cNvSpPr>
            <a:spLocks noGrp="1"/>
          </p:cNvSpPr>
          <p:nvPr>
            <p:ph type="sldNum" sz="quarter" idx="11"/>
          </p:nvPr>
        </p:nvSpPr>
        <p:spPr/>
        <p:txBody>
          <a:bodyPr/>
          <a:lstStyle/>
          <a:p>
            <a:pPr>
              <a:defRPr/>
            </a:pPr>
            <a:fld id="{D24C62AC-34AC-44FA-925B-65FA1B2D13C3}" type="slidenum">
              <a:rPr lang="en-US" smtClean="0"/>
              <a:pPr>
                <a:defRPr/>
              </a:pPr>
              <a:t>13</a:t>
            </a:fld>
            <a:endParaRPr lang="en-US"/>
          </a:p>
        </p:txBody>
      </p:sp>
    </p:spTree>
    <p:extLst>
      <p:ext uri="{BB962C8B-B14F-4D97-AF65-F5344CB8AC3E}">
        <p14:creationId xmlns:p14="http://schemas.microsoft.com/office/powerpoint/2010/main" val="333971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0591-D7A9-407E-B38F-41E1489930E1}"/>
              </a:ext>
            </a:extLst>
          </p:cNvPr>
          <p:cNvSpPr>
            <a:spLocks noGrp="1"/>
          </p:cNvSpPr>
          <p:nvPr>
            <p:ph type="title"/>
          </p:nvPr>
        </p:nvSpPr>
        <p:spPr/>
        <p:txBody>
          <a:bodyPr/>
          <a:lstStyle/>
          <a:p>
            <a:r>
              <a:rPr lang="en-US"/>
              <a:t>What does open licensing mean?</a:t>
            </a:r>
          </a:p>
        </p:txBody>
      </p:sp>
      <p:sp>
        <p:nvSpPr>
          <p:cNvPr id="3" name="Content Placeholder 2">
            <a:extLst>
              <a:ext uri="{FF2B5EF4-FFF2-40B4-BE49-F238E27FC236}">
                <a16:creationId xmlns:a16="http://schemas.microsoft.com/office/drawing/2014/main" id="{C3F10FB5-5E13-4BE9-BADB-B1DF462799FD}"/>
              </a:ext>
            </a:extLst>
          </p:cNvPr>
          <p:cNvSpPr>
            <a:spLocks noGrp="1"/>
          </p:cNvSpPr>
          <p:nvPr>
            <p:ph idx="1"/>
          </p:nvPr>
        </p:nvSpPr>
        <p:spPr>
          <a:xfrm>
            <a:off x="457200" y="990600"/>
            <a:ext cx="8229600" cy="5638800"/>
          </a:xfrm>
        </p:spPr>
        <p:txBody>
          <a:bodyPr/>
          <a:lstStyle/>
          <a:p>
            <a:pPr marL="274320" indent="0">
              <a:buNone/>
            </a:pPr>
            <a:r>
              <a:rPr lang="en-US"/>
              <a:t>Under an open license, the public is given permission… </a:t>
            </a:r>
          </a:p>
          <a:p>
            <a:r>
              <a:rPr lang="en-US"/>
              <a:t>to access, reproduce, publicly perform, publicly display, and distribute the copyrightable work; </a:t>
            </a:r>
          </a:p>
          <a:p>
            <a:r>
              <a:rPr lang="en-US"/>
              <a:t>to prepare derivative works, as defined in the Copyright Act, 17 U.S.C. 101, and to reproduce, publicly perform, publicly display and distribute those derivative works; and</a:t>
            </a:r>
          </a:p>
          <a:p>
            <a:r>
              <a:rPr lang="en-US"/>
              <a:t>to otherwise use the copyrightable work, created in whole or in part with competitive grant funds provided by the Department, provided that in all such instances </a:t>
            </a:r>
            <a:r>
              <a:rPr lang="en-US" u="sng"/>
              <a:t>attribution</a:t>
            </a:r>
            <a:r>
              <a:rPr lang="en-US"/>
              <a:t> is given to the copyright holder. </a:t>
            </a:r>
          </a:p>
          <a:p>
            <a:pPr marL="274320" indent="0">
              <a:buNone/>
            </a:pPr>
            <a:r>
              <a:rPr lang="en-US"/>
              <a:t>Note: Grantees may use any open licenses that comply with the rule (see additional conditions in the actual rule), including a license that limits use to noncommercial purposes.</a:t>
            </a:r>
          </a:p>
          <a:p>
            <a:pPr marL="274320" indent="0">
              <a:buNone/>
            </a:pPr>
            <a:endParaRPr lang="en-US"/>
          </a:p>
        </p:txBody>
      </p:sp>
      <p:sp>
        <p:nvSpPr>
          <p:cNvPr id="5" name="Slide Number Placeholder 4">
            <a:extLst>
              <a:ext uri="{FF2B5EF4-FFF2-40B4-BE49-F238E27FC236}">
                <a16:creationId xmlns:a16="http://schemas.microsoft.com/office/drawing/2014/main" id="{9AE99508-B41C-47DB-8E23-0844CAD38695}"/>
              </a:ext>
            </a:extLst>
          </p:cNvPr>
          <p:cNvSpPr>
            <a:spLocks noGrp="1"/>
          </p:cNvSpPr>
          <p:nvPr>
            <p:ph type="sldNum" sz="quarter" idx="11"/>
          </p:nvPr>
        </p:nvSpPr>
        <p:spPr/>
        <p:txBody>
          <a:bodyPr/>
          <a:lstStyle/>
          <a:p>
            <a:pPr>
              <a:defRPr/>
            </a:pPr>
            <a:fld id="{D24C62AC-34AC-44FA-925B-65FA1B2D13C3}" type="slidenum">
              <a:rPr lang="en-US" smtClean="0"/>
              <a:pPr>
                <a:defRPr/>
              </a:pPr>
              <a:t>14</a:t>
            </a:fld>
            <a:endParaRPr lang="en-US"/>
          </a:p>
        </p:txBody>
      </p:sp>
    </p:spTree>
    <p:extLst>
      <p:ext uri="{BB962C8B-B14F-4D97-AF65-F5344CB8AC3E}">
        <p14:creationId xmlns:p14="http://schemas.microsoft.com/office/powerpoint/2010/main" val="76669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B7A3-0AF0-4C8A-9D2B-14A26D3F7D7D}"/>
              </a:ext>
            </a:extLst>
          </p:cNvPr>
          <p:cNvSpPr>
            <a:spLocks noGrp="1"/>
          </p:cNvSpPr>
          <p:nvPr>
            <p:ph type="title"/>
          </p:nvPr>
        </p:nvSpPr>
        <p:spPr>
          <a:xfrm>
            <a:off x="457200" y="228600"/>
            <a:ext cx="8229600" cy="1219200"/>
          </a:xfrm>
        </p:spPr>
        <p:txBody>
          <a:bodyPr/>
          <a:lstStyle/>
          <a:p>
            <a:r>
              <a:rPr lang="en-US"/>
              <a:t>What is a “Deliverable” covered by the open licensing rule?</a:t>
            </a:r>
          </a:p>
        </p:txBody>
      </p:sp>
      <p:sp>
        <p:nvSpPr>
          <p:cNvPr id="3" name="Content Placeholder 2">
            <a:extLst>
              <a:ext uri="{FF2B5EF4-FFF2-40B4-BE49-F238E27FC236}">
                <a16:creationId xmlns:a16="http://schemas.microsoft.com/office/drawing/2014/main" id="{AA90D7F2-C662-4C01-BD41-BC06E6B81296}"/>
              </a:ext>
            </a:extLst>
          </p:cNvPr>
          <p:cNvSpPr>
            <a:spLocks noGrp="1"/>
          </p:cNvSpPr>
          <p:nvPr>
            <p:ph idx="1"/>
          </p:nvPr>
        </p:nvSpPr>
        <p:spPr>
          <a:xfrm>
            <a:off x="457200" y="1295400"/>
            <a:ext cx="8229600" cy="4648200"/>
          </a:xfrm>
        </p:spPr>
        <p:txBody>
          <a:bodyPr vert="horz" lIns="91440" tIns="45720" rIns="91440" bIns="45720" anchor="t"/>
          <a:lstStyle/>
          <a:p>
            <a:pPr marL="274320" indent="0">
              <a:buNone/>
            </a:pPr>
            <a:endParaRPr lang="en-US"/>
          </a:p>
          <a:p>
            <a:r>
              <a:rPr lang="en-US" sz="2800"/>
              <a:t>Copyrightable grant deliverables, or deliverables, are </a:t>
            </a:r>
            <a:r>
              <a:rPr lang="en-US" sz="2800" u="sng"/>
              <a:t>final</a:t>
            </a:r>
            <a:r>
              <a:rPr lang="en-US" sz="2800"/>
              <a:t> versions of a work developed to </a:t>
            </a:r>
            <a:r>
              <a:rPr lang="en-US" sz="2800" u="sng"/>
              <a:t>carry out the purpose of the grant</a:t>
            </a:r>
            <a:r>
              <a:rPr lang="en-US" sz="2800"/>
              <a:t>, as specified in the grant announcement (i.e., notice inviting applications or application package). </a:t>
            </a:r>
          </a:p>
          <a:p>
            <a:r>
              <a:rPr lang="en-US" sz="2800"/>
              <a:t>The open licensing </a:t>
            </a:r>
            <a:r>
              <a:rPr lang="en-US" sz="2800" u="sng"/>
              <a:t>requirement will apply both to the deliverables themselves and to any final version of program support materials</a:t>
            </a:r>
            <a:r>
              <a:rPr lang="en-US" sz="2800"/>
              <a:t> necessary to the use of the deliverables. </a:t>
            </a:r>
          </a:p>
        </p:txBody>
      </p:sp>
      <p:sp>
        <p:nvSpPr>
          <p:cNvPr id="5" name="Slide Number Placeholder 4">
            <a:extLst>
              <a:ext uri="{FF2B5EF4-FFF2-40B4-BE49-F238E27FC236}">
                <a16:creationId xmlns:a16="http://schemas.microsoft.com/office/drawing/2014/main" id="{F673A834-4A17-445C-8EF4-55A633AFDF79}"/>
              </a:ext>
            </a:extLst>
          </p:cNvPr>
          <p:cNvSpPr>
            <a:spLocks noGrp="1"/>
          </p:cNvSpPr>
          <p:nvPr>
            <p:ph type="sldNum" sz="quarter" idx="11"/>
          </p:nvPr>
        </p:nvSpPr>
        <p:spPr/>
        <p:txBody>
          <a:bodyPr/>
          <a:lstStyle/>
          <a:p>
            <a:pPr>
              <a:defRPr/>
            </a:pPr>
            <a:fld id="{D24C62AC-34AC-44FA-925B-65FA1B2D13C3}" type="slidenum">
              <a:rPr lang="en-US" smtClean="0"/>
              <a:pPr>
                <a:defRPr/>
              </a:pPr>
              <a:t>15</a:t>
            </a:fld>
            <a:endParaRPr lang="en-US"/>
          </a:p>
        </p:txBody>
      </p:sp>
    </p:spTree>
    <p:extLst>
      <p:ext uri="{BB962C8B-B14F-4D97-AF65-F5344CB8AC3E}">
        <p14:creationId xmlns:p14="http://schemas.microsoft.com/office/powerpoint/2010/main" val="368626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35D3-A0CA-477A-ACEE-70FA54FF85EA}"/>
              </a:ext>
            </a:extLst>
          </p:cNvPr>
          <p:cNvSpPr>
            <a:spLocks noGrp="1"/>
          </p:cNvSpPr>
          <p:nvPr>
            <p:ph type="title"/>
          </p:nvPr>
        </p:nvSpPr>
        <p:spPr/>
        <p:txBody>
          <a:bodyPr/>
          <a:lstStyle/>
          <a:p>
            <a:r>
              <a:rPr lang="en-US"/>
              <a:t>More about the open licensing rule</a:t>
            </a:r>
          </a:p>
        </p:txBody>
      </p:sp>
      <p:sp>
        <p:nvSpPr>
          <p:cNvPr id="3" name="Content Placeholder 2">
            <a:extLst>
              <a:ext uri="{FF2B5EF4-FFF2-40B4-BE49-F238E27FC236}">
                <a16:creationId xmlns:a16="http://schemas.microsoft.com/office/drawing/2014/main" id="{83460945-18E8-492D-A4F7-40342569C9E0}"/>
              </a:ext>
            </a:extLst>
          </p:cNvPr>
          <p:cNvSpPr>
            <a:spLocks noGrp="1"/>
          </p:cNvSpPr>
          <p:nvPr>
            <p:ph idx="1"/>
          </p:nvPr>
        </p:nvSpPr>
        <p:spPr>
          <a:xfrm>
            <a:off x="457200" y="1295400"/>
            <a:ext cx="8229600" cy="5197475"/>
          </a:xfrm>
        </p:spPr>
        <p:txBody>
          <a:bodyPr/>
          <a:lstStyle/>
          <a:p>
            <a:r>
              <a:rPr lang="en-US" sz="2600"/>
              <a:t>The rule does not apply to pre-existing works.</a:t>
            </a:r>
          </a:p>
          <a:p>
            <a:r>
              <a:rPr lang="en-US" sz="2600"/>
              <a:t>When pre-existing works are modified under grant funding, the rule only applies to the modifications</a:t>
            </a:r>
          </a:p>
          <a:p>
            <a:r>
              <a:rPr lang="en-US" sz="2600"/>
              <a:t>A grantee… must have a plan to disseminate the openly licensed copyrightable works.</a:t>
            </a:r>
          </a:p>
          <a:p>
            <a:r>
              <a:rPr lang="en-US" sz="2600"/>
              <a:t>In some limited cases, exceptions to the rule may be granted by the Department.  However, such exceptions will not be considered until after grant awards are made, and applicants must not assume that an exception would be granted. </a:t>
            </a:r>
          </a:p>
          <a:p>
            <a:pPr marL="274320" indent="0">
              <a:buNone/>
            </a:pPr>
            <a:endParaRPr lang="en-US"/>
          </a:p>
          <a:p>
            <a:endParaRPr lang="en-US"/>
          </a:p>
          <a:p>
            <a:pPr marL="274320" indent="0">
              <a:buNone/>
            </a:pPr>
            <a:endParaRPr lang="en-US"/>
          </a:p>
        </p:txBody>
      </p:sp>
      <p:sp>
        <p:nvSpPr>
          <p:cNvPr id="5" name="Slide Number Placeholder 4">
            <a:extLst>
              <a:ext uri="{FF2B5EF4-FFF2-40B4-BE49-F238E27FC236}">
                <a16:creationId xmlns:a16="http://schemas.microsoft.com/office/drawing/2014/main" id="{29E27B2F-873C-4EE4-B3E7-393DB3563E86}"/>
              </a:ext>
            </a:extLst>
          </p:cNvPr>
          <p:cNvSpPr>
            <a:spLocks noGrp="1"/>
          </p:cNvSpPr>
          <p:nvPr>
            <p:ph type="sldNum" sz="quarter" idx="11"/>
          </p:nvPr>
        </p:nvSpPr>
        <p:spPr/>
        <p:txBody>
          <a:bodyPr/>
          <a:lstStyle/>
          <a:p>
            <a:pPr>
              <a:defRPr/>
            </a:pPr>
            <a:fld id="{D24C62AC-34AC-44FA-925B-65FA1B2D13C3}" type="slidenum">
              <a:rPr lang="en-US" smtClean="0"/>
              <a:pPr>
                <a:defRPr/>
              </a:pPr>
              <a:t>16</a:t>
            </a:fld>
            <a:endParaRPr lang="en-US"/>
          </a:p>
        </p:txBody>
      </p:sp>
    </p:spTree>
    <p:extLst>
      <p:ext uri="{BB962C8B-B14F-4D97-AF65-F5344CB8AC3E}">
        <p14:creationId xmlns:p14="http://schemas.microsoft.com/office/powerpoint/2010/main" val="78272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lstStyle/>
          <a:p>
            <a:r>
              <a:rPr lang="en-US"/>
              <a:t>Reporting Requirements: final evaluation report</a:t>
            </a:r>
          </a:p>
        </p:txBody>
      </p:sp>
      <p:sp>
        <p:nvSpPr>
          <p:cNvPr id="3" name="Content Placeholder 2"/>
          <p:cNvSpPr>
            <a:spLocks noGrp="1"/>
          </p:cNvSpPr>
          <p:nvPr>
            <p:ph idx="1"/>
          </p:nvPr>
        </p:nvSpPr>
        <p:spPr>
          <a:xfrm>
            <a:off x="457200" y="1524000"/>
            <a:ext cx="8229600" cy="4221163"/>
          </a:xfrm>
        </p:spPr>
        <p:txBody>
          <a:bodyPr/>
          <a:lstStyle/>
          <a:p>
            <a:endParaRPr lang="en-US"/>
          </a:p>
          <a:p>
            <a:r>
              <a:rPr lang="en-US" sz="3200"/>
              <a:t>An EIR grantee’s final evaluation report is one of the specific deliverables that must be made publicly available.</a:t>
            </a:r>
          </a:p>
          <a:p>
            <a:endParaRPr lang="en-US" sz="3200"/>
          </a:p>
          <a:p>
            <a:r>
              <a:rPr lang="en-US" sz="3200"/>
              <a:t>EIR grantees are encouraged to submit evaluation reports to the Educational Resources Information Center (ERIC): </a:t>
            </a:r>
          </a:p>
          <a:p>
            <a:pPr marL="274320" indent="0" algn="ctr">
              <a:buNone/>
            </a:pPr>
            <a:r>
              <a:rPr lang="en-US" sz="3200">
                <a:hlinkClick r:id="rId3"/>
              </a:rPr>
              <a:t>http://eric.ed.gov</a:t>
            </a:r>
            <a:endParaRPr lang="en-US" sz="3200"/>
          </a:p>
          <a:p>
            <a:pPr marL="274320" indent="0" algn="ctr">
              <a:buNone/>
            </a:pPr>
            <a:endParaRPr lang="en-US"/>
          </a:p>
          <a:p>
            <a:endParaRPr lang="en-US"/>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17</a:t>
            </a:fld>
            <a:endParaRPr lang="en-US"/>
          </a:p>
        </p:txBody>
      </p:sp>
    </p:spTree>
    <p:extLst>
      <p:ext uri="{BB962C8B-B14F-4D97-AF65-F5344CB8AC3E}">
        <p14:creationId xmlns:p14="http://schemas.microsoft.com/office/powerpoint/2010/main" val="158909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Requirements: Performance measures</a:t>
            </a:r>
          </a:p>
        </p:txBody>
      </p:sp>
      <p:sp>
        <p:nvSpPr>
          <p:cNvPr id="3" name="Content Placeholder 2"/>
          <p:cNvSpPr>
            <a:spLocks noGrp="1"/>
          </p:cNvSpPr>
          <p:nvPr>
            <p:ph idx="1"/>
          </p:nvPr>
        </p:nvSpPr>
        <p:spPr/>
        <p:txBody>
          <a:bodyPr/>
          <a:lstStyle/>
          <a:p>
            <a:pPr marL="274320" indent="0">
              <a:buNone/>
            </a:pPr>
            <a:r>
              <a:rPr lang="en-US" sz="2800"/>
              <a:t>There are two sets of performance measures for which grantees must establish annual and cumulative targets and report on annually:</a:t>
            </a:r>
          </a:p>
          <a:p>
            <a:pPr marL="274320" indent="0">
              <a:buNone/>
            </a:pPr>
            <a:endParaRPr lang="en-US" sz="2800"/>
          </a:p>
          <a:p>
            <a:pPr marL="731520" indent="-457200">
              <a:buFont typeface="+mj-lt"/>
              <a:buAutoNum type="arabicPeriod"/>
            </a:pPr>
            <a:r>
              <a:rPr lang="en-US" sz="2800"/>
              <a:t>EIR Program Performance Measures (Annual and Cumulative)</a:t>
            </a:r>
          </a:p>
          <a:p>
            <a:pPr marL="1280160" lvl="1" indent="-457200">
              <a:buFont typeface="+mj-lt"/>
              <a:buAutoNum type="arabicPeriod"/>
            </a:pPr>
            <a:endParaRPr lang="en-US" sz="2800"/>
          </a:p>
          <a:p>
            <a:pPr marL="731520" indent="-457200">
              <a:buFont typeface="+mj-lt"/>
              <a:buAutoNum type="arabicPeriod"/>
            </a:pPr>
            <a:r>
              <a:rPr lang="en-US" sz="2800"/>
              <a:t>Project-Specific Performance Measures</a:t>
            </a:r>
          </a:p>
          <a:p>
            <a:pPr marL="1280160" lvl="1" indent="-457200">
              <a:buFont typeface="Arial" panose="020B0604020202020204" pitchFamily="34" charset="0"/>
              <a:buChar char="•"/>
            </a:pPr>
            <a:r>
              <a:rPr lang="en-US" sz="2800"/>
              <a:t>Established by grantee to track and report </a:t>
            </a:r>
          </a:p>
          <a:p>
            <a:pPr marL="731520" indent="-457200">
              <a:buFont typeface="+mj-lt"/>
              <a:buAutoNum type="arabicPeriod"/>
            </a:pPr>
            <a:endParaRPr lang="en-US"/>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18</a:t>
            </a:fld>
            <a:endParaRPr lang="en-US"/>
          </a:p>
        </p:txBody>
      </p:sp>
    </p:spTree>
    <p:extLst>
      <p:ext uri="{BB962C8B-B14F-4D97-AF65-F5344CB8AC3E}">
        <p14:creationId xmlns:p14="http://schemas.microsoft.com/office/powerpoint/2010/main" val="180142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measures</a:t>
            </a:r>
          </a:p>
        </p:txBody>
      </p:sp>
      <p:sp>
        <p:nvSpPr>
          <p:cNvPr id="3" name="Content Placeholder 2"/>
          <p:cNvSpPr>
            <a:spLocks noGrp="1"/>
          </p:cNvSpPr>
          <p:nvPr>
            <p:ph idx="1"/>
          </p:nvPr>
        </p:nvSpPr>
        <p:spPr/>
        <p:txBody>
          <a:bodyPr/>
          <a:lstStyle/>
          <a:p>
            <a:r>
              <a:rPr lang="en-US" sz="3200" u="sng"/>
              <a:t>Performance measure</a:t>
            </a:r>
            <a:r>
              <a:rPr lang="en-US" sz="3200"/>
              <a:t> means any quantitative indicator, statistic, or metric used to gauge program or project performance.</a:t>
            </a:r>
          </a:p>
          <a:p>
            <a:pPr marL="274320" indent="0">
              <a:buNone/>
            </a:pPr>
            <a:endParaRPr lang="en-US" sz="3200"/>
          </a:p>
          <a:p>
            <a:r>
              <a:rPr lang="en-US" sz="3200" u="sng"/>
              <a:t>Performance target</a:t>
            </a:r>
            <a:r>
              <a:rPr lang="en-US" sz="3200"/>
              <a:t> means a level of performance that an applicant would seek to meet during the course of a project or as a result of a project.</a:t>
            </a:r>
          </a:p>
          <a:p>
            <a:endParaRPr lang="en-US"/>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19</a:t>
            </a:fld>
            <a:endParaRPr lang="en-US"/>
          </a:p>
        </p:txBody>
      </p:sp>
    </p:spTree>
    <p:extLst>
      <p:ext uri="{BB962C8B-B14F-4D97-AF65-F5344CB8AC3E}">
        <p14:creationId xmlns:p14="http://schemas.microsoft.com/office/powerpoint/2010/main" val="11713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Topics to Be covered in this INFORMATIONAL PowerPoint:</a:t>
            </a:r>
          </a:p>
        </p:txBody>
      </p:sp>
      <p:sp>
        <p:nvSpPr>
          <p:cNvPr id="3" name="Content Placeholder 2"/>
          <p:cNvSpPr>
            <a:spLocks noGrp="1"/>
          </p:cNvSpPr>
          <p:nvPr>
            <p:ph idx="1"/>
          </p:nvPr>
        </p:nvSpPr>
        <p:spPr>
          <a:xfrm>
            <a:off x="457200" y="1676400"/>
            <a:ext cx="8229600" cy="4068763"/>
          </a:xfrm>
        </p:spPr>
        <p:txBody>
          <a:bodyPr/>
          <a:lstStyle/>
          <a:p>
            <a:r>
              <a:rPr lang="en-US"/>
              <a:t>Serving K-12 Students</a:t>
            </a:r>
          </a:p>
          <a:p>
            <a:r>
              <a:rPr lang="en-US"/>
              <a:t>High-Need Students</a:t>
            </a:r>
          </a:p>
          <a:p>
            <a:r>
              <a:rPr lang="en-US"/>
              <a:t>Funding Category</a:t>
            </a:r>
          </a:p>
          <a:p>
            <a:r>
              <a:rPr lang="en-US"/>
              <a:t>Cost Principles</a:t>
            </a:r>
          </a:p>
          <a:p>
            <a:r>
              <a:rPr lang="en-US"/>
              <a:t>Matching Requirements</a:t>
            </a:r>
          </a:p>
          <a:p>
            <a:r>
              <a:rPr lang="en-US"/>
              <a:t>Independent Evaluation</a:t>
            </a:r>
          </a:p>
          <a:p>
            <a:r>
              <a:rPr lang="en-US"/>
              <a:t>Open Licensing Rule</a:t>
            </a:r>
          </a:p>
          <a:p>
            <a:r>
              <a:rPr lang="en-US"/>
              <a:t>Reporting Requirements</a:t>
            </a:r>
          </a:p>
          <a:p>
            <a:pPr lvl="1"/>
            <a:r>
              <a:rPr lang="en-US"/>
              <a:t>Evaluation</a:t>
            </a:r>
          </a:p>
          <a:p>
            <a:pPr lvl="1"/>
            <a:r>
              <a:rPr lang="en-US"/>
              <a:t>EIR Program Performance Measures </a:t>
            </a:r>
          </a:p>
          <a:p>
            <a:pPr lvl="1"/>
            <a:r>
              <a:rPr lang="en-US"/>
              <a:t>Project Performance Measures </a:t>
            </a:r>
          </a:p>
          <a:p>
            <a:endParaRPr lang="en-US"/>
          </a:p>
          <a:p>
            <a:endParaRPr lang="en-US"/>
          </a:p>
          <a:p>
            <a:endParaRPr lang="en-US"/>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2</a:t>
            </a:fld>
            <a:endParaRPr lang="en-US"/>
          </a:p>
        </p:txBody>
      </p:sp>
    </p:spTree>
    <p:extLst>
      <p:ext uri="{BB962C8B-B14F-4D97-AF65-F5344CB8AC3E}">
        <p14:creationId xmlns:p14="http://schemas.microsoft.com/office/powerpoint/2010/main" val="143408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performance measures</a:t>
            </a:r>
          </a:p>
        </p:txBody>
      </p:sp>
      <p:sp>
        <p:nvSpPr>
          <p:cNvPr id="3" name="Content Placeholder 2"/>
          <p:cNvSpPr>
            <a:spLocks noGrp="1"/>
          </p:cNvSpPr>
          <p:nvPr>
            <p:ph idx="1"/>
          </p:nvPr>
        </p:nvSpPr>
        <p:spPr>
          <a:xfrm>
            <a:off x="152400" y="838200"/>
            <a:ext cx="8763000" cy="4449763"/>
          </a:xfrm>
        </p:spPr>
        <p:txBody>
          <a:bodyPr/>
          <a:lstStyle/>
          <a:p>
            <a:r>
              <a:rPr lang="en-US" sz="2800"/>
              <a:t>All EIR applicants are required to complete and submit the Performance Objectives and Performance Measures form for their project measures.</a:t>
            </a:r>
          </a:p>
          <a:p>
            <a:endParaRPr lang="en-US"/>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20</a:t>
            </a:fld>
            <a:endParaRPr lang="en-US"/>
          </a:p>
        </p:txBody>
      </p:sp>
      <p:pic>
        <p:nvPicPr>
          <p:cNvPr id="2050" name="Picture 2" descr="C:\Users\Kelly.Terpak\Desktop\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07" y="2438400"/>
            <a:ext cx="8247993"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2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EIR Program Performance Measures</a:t>
            </a:r>
          </a:p>
        </p:txBody>
      </p:sp>
      <p:sp>
        <p:nvSpPr>
          <p:cNvPr id="3" name="Content Placeholder 2"/>
          <p:cNvSpPr>
            <a:spLocks noGrp="1"/>
          </p:cNvSpPr>
          <p:nvPr>
            <p:ph idx="1"/>
          </p:nvPr>
        </p:nvSpPr>
        <p:spPr>
          <a:xfrm>
            <a:off x="457200" y="1447799"/>
            <a:ext cx="8229600" cy="5045075"/>
          </a:xfrm>
        </p:spPr>
        <p:txBody>
          <a:bodyPr/>
          <a:lstStyle/>
          <a:p>
            <a:r>
              <a:rPr lang="en-US"/>
              <a:t>The program performance measures are used by EIR to measure the progress of the EIR program as a whole.  Consequently, EIR will pool data collected from all of its grantees.</a:t>
            </a:r>
          </a:p>
          <a:p>
            <a:r>
              <a:rPr lang="en-US"/>
              <a:t>Please consult the Notice Inviting Applications for the list of program performance measures that applies to you.</a:t>
            </a:r>
          </a:p>
          <a:p>
            <a:r>
              <a:rPr lang="en-US"/>
              <a:t>The Program Performance Measures are slightly different for each EIR competitions: i.e. Early-phase and Mid-phase.</a:t>
            </a:r>
          </a:p>
          <a:p>
            <a:r>
              <a:rPr lang="en-US"/>
              <a:t>For several of these measures, you will have to establish targets in your application, and if you receive a grant, you will have to collect data and report on these measures in your annual and final performance reports.</a:t>
            </a:r>
          </a:p>
          <a:p>
            <a:pPr marL="274320" indent="0">
              <a:buNone/>
            </a:pPr>
            <a:endParaRPr lang="en-US"/>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21</a:t>
            </a:fld>
            <a:endParaRPr lang="en-US"/>
          </a:p>
        </p:txBody>
      </p:sp>
    </p:spTree>
    <p:extLst>
      <p:ext uri="{BB962C8B-B14F-4D97-AF65-F5344CB8AC3E}">
        <p14:creationId xmlns:p14="http://schemas.microsoft.com/office/powerpoint/2010/main" val="117397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3F19-183A-4239-9DDD-9B4F56108D02}"/>
              </a:ext>
            </a:extLst>
          </p:cNvPr>
          <p:cNvSpPr>
            <a:spLocks noGrp="1"/>
          </p:cNvSpPr>
          <p:nvPr>
            <p:ph type="title"/>
          </p:nvPr>
        </p:nvSpPr>
        <p:spPr>
          <a:xfrm>
            <a:off x="224117" y="75548"/>
            <a:ext cx="8839200" cy="563562"/>
          </a:xfrm>
        </p:spPr>
        <p:txBody>
          <a:bodyPr/>
          <a:lstStyle/>
          <a:p>
            <a:r>
              <a:rPr lang="en-US"/>
              <a:t>Logic Model, Evaluation and Reporting</a:t>
            </a:r>
          </a:p>
        </p:txBody>
      </p:sp>
      <p:sp>
        <p:nvSpPr>
          <p:cNvPr id="5" name="Slide Number Placeholder 4">
            <a:extLst>
              <a:ext uri="{FF2B5EF4-FFF2-40B4-BE49-F238E27FC236}">
                <a16:creationId xmlns:a16="http://schemas.microsoft.com/office/drawing/2014/main" id="{71ECD460-132E-4585-8C05-4094C84F3E87}"/>
              </a:ext>
            </a:extLst>
          </p:cNvPr>
          <p:cNvSpPr>
            <a:spLocks noGrp="1"/>
          </p:cNvSpPr>
          <p:nvPr>
            <p:ph type="sldNum" sz="quarter" idx="11"/>
          </p:nvPr>
        </p:nvSpPr>
        <p:spPr/>
        <p:txBody>
          <a:bodyPr/>
          <a:lstStyle/>
          <a:p>
            <a:pPr>
              <a:defRPr/>
            </a:pPr>
            <a:fld id="{D24C62AC-34AC-44FA-925B-65FA1B2D13C3}" type="slidenum">
              <a:rPr lang="en-US" smtClean="0"/>
              <a:pPr>
                <a:defRPr/>
              </a:pPr>
              <a:t>22</a:t>
            </a:fld>
            <a:endParaRPr lang="en-US"/>
          </a:p>
        </p:txBody>
      </p:sp>
      <p:pic>
        <p:nvPicPr>
          <p:cNvPr id="15" name="Content Placeholder 9">
            <a:extLst>
              <a:ext uri="{FF2B5EF4-FFF2-40B4-BE49-F238E27FC236}">
                <a16:creationId xmlns:a16="http://schemas.microsoft.com/office/drawing/2014/main" id="{08644BB6-1AC2-47C8-A0DF-0714CA539A78}"/>
              </a:ext>
            </a:extLst>
          </p:cNvPr>
          <p:cNvPicPr>
            <a:picLocks noChangeAspect="1"/>
          </p:cNvPicPr>
          <p:nvPr/>
        </p:nvPicPr>
        <p:blipFill>
          <a:blip r:embed="rId2"/>
          <a:stretch>
            <a:fillRect/>
          </a:stretch>
        </p:blipFill>
        <p:spPr>
          <a:xfrm>
            <a:off x="314409" y="1234139"/>
            <a:ext cx="8515181" cy="5548313"/>
          </a:xfrm>
          <a:prstGeom prst="rect">
            <a:avLst/>
          </a:prstGeom>
        </p:spPr>
      </p:pic>
    </p:spTree>
    <p:extLst>
      <p:ext uri="{BB962C8B-B14F-4D97-AF65-F5344CB8AC3E}">
        <p14:creationId xmlns:p14="http://schemas.microsoft.com/office/powerpoint/2010/main" val="22512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3F19-183A-4239-9DDD-9B4F56108D02}"/>
              </a:ext>
            </a:extLst>
          </p:cNvPr>
          <p:cNvSpPr>
            <a:spLocks noGrp="1"/>
          </p:cNvSpPr>
          <p:nvPr>
            <p:ph type="title"/>
          </p:nvPr>
        </p:nvSpPr>
        <p:spPr/>
        <p:txBody>
          <a:bodyPr/>
          <a:lstStyle/>
          <a:p>
            <a:r>
              <a:rPr lang="en-US"/>
              <a:t>Reporting Resources</a:t>
            </a:r>
          </a:p>
        </p:txBody>
      </p:sp>
      <p:sp>
        <p:nvSpPr>
          <p:cNvPr id="4" name="Text Placeholder 3">
            <a:extLst>
              <a:ext uri="{FF2B5EF4-FFF2-40B4-BE49-F238E27FC236}">
                <a16:creationId xmlns:a16="http://schemas.microsoft.com/office/drawing/2014/main" id="{146EB453-B887-4B43-B6C6-313717A1FE25}"/>
              </a:ext>
            </a:extLst>
          </p:cNvPr>
          <p:cNvSpPr>
            <a:spLocks noGrp="1"/>
          </p:cNvSpPr>
          <p:nvPr>
            <p:ph type="body" sz="quarter" idx="10"/>
          </p:nvPr>
        </p:nvSpPr>
        <p:spPr>
          <a:xfrm>
            <a:off x="457200" y="1112837"/>
            <a:ext cx="2898329" cy="896861"/>
          </a:xfrm>
        </p:spPr>
        <p:txBody>
          <a:bodyPr/>
          <a:lstStyle/>
          <a:p>
            <a:pPr algn="r"/>
            <a:r>
              <a:rPr lang="en-US"/>
              <a:t>Click the embedded document for An EIR resource</a:t>
            </a:r>
          </a:p>
        </p:txBody>
      </p:sp>
      <p:sp>
        <p:nvSpPr>
          <p:cNvPr id="5" name="Slide Number Placeholder 4">
            <a:extLst>
              <a:ext uri="{FF2B5EF4-FFF2-40B4-BE49-F238E27FC236}">
                <a16:creationId xmlns:a16="http://schemas.microsoft.com/office/drawing/2014/main" id="{71ECD460-132E-4585-8C05-4094C84F3E87}"/>
              </a:ext>
            </a:extLst>
          </p:cNvPr>
          <p:cNvSpPr>
            <a:spLocks noGrp="1"/>
          </p:cNvSpPr>
          <p:nvPr>
            <p:ph type="sldNum" sz="quarter" idx="11"/>
          </p:nvPr>
        </p:nvSpPr>
        <p:spPr/>
        <p:txBody>
          <a:bodyPr/>
          <a:lstStyle/>
          <a:p>
            <a:pPr>
              <a:defRPr/>
            </a:pPr>
            <a:fld id="{D24C62AC-34AC-44FA-925B-65FA1B2D13C3}" type="slidenum">
              <a:rPr lang="en-US" smtClean="0"/>
              <a:pPr>
                <a:defRPr/>
              </a:pPr>
              <a:t>23</a:t>
            </a:fld>
            <a:endParaRPr lang="en-US"/>
          </a:p>
        </p:txBody>
      </p:sp>
      <p:graphicFrame>
        <p:nvGraphicFramePr>
          <p:cNvPr id="8" name="Object 7">
            <a:extLst>
              <a:ext uri="{FF2B5EF4-FFF2-40B4-BE49-F238E27FC236}">
                <a16:creationId xmlns:a16="http://schemas.microsoft.com/office/drawing/2014/main" id="{AEE18AD2-5B67-4D84-B92C-084365B6377E}"/>
              </a:ext>
            </a:extLst>
          </p:cNvPr>
          <p:cNvGraphicFramePr>
            <a:graphicFrameLocks noChangeAspect="1"/>
          </p:cNvGraphicFramePr>
          <p:nvPr>
            <p:extLst>
              <p:ext uri="{D42A27DB-BD31-4B8C-83A1-F6EECF244321}">
                <p14:modId xmlns:p14="http://schemas.microsoft.com/office/powerpoint/2010/main" val="3007040126"/>
              </p:ext>
            </p:extLst>
          </p:nvPr>
        </p:nvGraphicFramePr>
        <p:xfrm>
          <a:off x="4470271" y="985215"/>
          <a:ext cx="2898329" cy="2173747"/>
        </p:xfrm>
        <a:graphic>
          <a:graphicData uri="http://schemas.openxmlformats.org/presentationml/2006/ole">
            <mc:AlternateContent xmlns:mc="http://schemas.openxmlformats.org/markup-compatibility/2006">
              <mc:Choice xmlns:v="urn:schemas-microsoft-com:vml" Requires="v">
                <p:oleObj name="Acrobat Document" r:id="rId3" imgW="4571803" imgH="3429000" progId="Acrobat.Document.DC">
                  <p:embed/>
                </p:oleObj>
              </mc:Choice>
              <mc:Fallback>
                <p:oleObj name="Acrobat Document" r:id="rId3" imgW="4571803" imgH="3429000" progId="Acrobat.Document.DC">
                  <p:embed/>
                  <p:pic>
                    <p:nvPicPr>
                      <p:cNvPr id="8" name="Object 7">
                        <a:extLst>
                          <a:ext uri="{FF2B5EF4-FFF2-40B4-BE49-F238E27FC236}">
                            <a16:creationId xmlns:a16="http://schemas.microsoft.com/office/drawing/2014/main" id="{AEE18AD2-5B67-4D84-B92C-084365B6377E}"/>
                          </a:ext>
                        </a:extLst>
                      </p:cNvPr>
                      <p:cNvPicPr/>
                      <p:nvPr/>
                    </p:nvPicPr>
                    <p:blipFill>
                      <a:blip r:embed="rId4"/>
                      <a:stretch>
                        <a:fillRect/>
                      </a:stretch>
                    </p:blipFill>
                    <p:spPr>
                      <a:xfrm>
                        <a:off x="4470271" y="985215"/>
                        <a:ext cx="2898329" cy="2173747"/>
                      </a:xfrm>
                      <a:prstGeom prst="rect">
                        <a:avLst/>
                      </a:prstGeom>
                    </p:spPr>
                  </p:pic>
                </p:oleObj>
              </mc:Fallback>
            </mc:AlternateContent>
          </a:graphicData>
        </a:graphic>
      </p:graphicFrame>
      <p:cxnSp>
        <p:nvCxnSpPr>
          <p:cNvPr id="12" name="Straight Arrow Connector 11">
            <a:extLst>
              <a:ext uri="{FF2B5EF4-FFF2-40B4-BE49-F238E27FC236}">
                <a16:creationId xmlns:a16="http://schemas.microsoft.com/office/drawing/2014/main" id="{E37FC427-AC4D-4F50-B6E8-EF56BFA1F773}"/>
              </a:ext>
            </a:extLst>
          </p:cNvPr>
          <p:cNvCxnSpPr>
            <a:cxnSpLocks/>
          </p:cNvCxnSpPr>
          <p:nvPr/>
        </p:nvCxnSpPr>
        <p:spPr>
          <a:xfrm>
            <a:off x="3527418" y="1561267"/>
            <a:ext cx="770964" cy="0"/>
          </a:xfrm>
          <a:prstGeom prst="straightConnector1">
            <a:avLst/>
          </a:prstGeom>
          <a:ln w="82550">
            <a:tailEnd type="triangle"/>
          </a:ln>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D80DB51F-F4F0-4A06-AFE3-67FEE6749426}"/>
              </a:ext>
            </a:extLst>
          </p:cNvPr>
          <p:cNvSpPr>
            <a:spLocks noGrp="1"/>
          </p:cNvSpPr>
          <p:nvPr>
            <p:ph idx="1"/>
          </p:nvPr>
        </p:nvSpPr>
        <p:spPr>
          <a:xfrm>
            <a:off x="457200" y="3639355"/>
            <a:ext cx="8229600" cy="2173747"/>
          </a:xfrm>
        </p:spPr>
        <p:txBody>
          <a:bodyPr/>
          <a:lstStyle/>
          <a:p>
            <a:endParaRPr lang="en-US" altLang="en-US" sz="1800" b="1">
              <a:latin typeface="Calibri" panose="020F0502020204030204" pitchFamily="34" charset="0"/>
              <a:hlinkClick r:id="rId5"/>
            </a:endParaRPr>
          </a:p>
          <a:p>
            <a:r>
              <a:rPr lang="en-US" altLang="en-US" sz="1800" b="1">
                <a:latin typeface="Calibri" panose="020F0502020204030204" pitchFamily="34" charset="0"/>
                <a:hlinkClick r:id="rId6"/>
              </a:rPr>
              <a:t>Office of Special Education Programs’ Logic Model Website</a:t>
            </a:r>
            <a:endParaRPr lang="en-US" altLang="en-US" sz="1800" b="1">
              <a:latin typeface="Calibri" panose="020F0502020204030204" pitchFamily="34" charset="0"/>
            </a:endParaRPr>
          </a:p>
          <a:p>
            <a:r>
              <a:rPr lang="en-US" altLang="en-US" sz="1800" b="1">
                <a:latin typeface="Calibri" panose="020F0502020204030204" pitchFamily="34" charset="0"/>
                <a:hlinkClick r:id="rId5"/>
              </a:rPr>
              <a:t>Logic Models as Tools for Developing Performance Measures </a:t>
            </a:r>
            <a:r>
              <a:rPr lang="en-US" altLang="en-US" sz="1800" b="1" err="1">
                <a:latin typeface="Calibri" panose="020F0502020204030204" pitchFamily="34" charset="0"/>
                <a:hlinkClick r:id="rId5"/>
              </a:rPr>
              <a:t>Powerpoint</a:t>
            </a:r>
            <a:endParaRPr lang="en-US" altLang="en-US" sz="1800" b="1">
              <a:latin typeface="Calibri" panose="020F0502020204030204" pitchFamily="34" charset="0"/>
            </a:endParaRPr>
          </a:p>
          <a:p>
            <a:r>
              <a:rPr lang="en-US" altLang="en-US" sz="1800" b="1">
                <a:latin typeface="Calibri" panose="020F0502020204030204" pitchFamily="34" charset="0"/>
                <a:hlinkClick r:id="rId7"/>
              </a:rPr>
              <a:t>Logic Model and Performance Measurement Article</a:t>
            </a:r>
            <a:endParaRPr lang="en-US" altLang="en-US" sz="1800" b="1">
              <a:latin typeface="Calibri" panose="020F0502020204030204" pitchFamily="34" charset="0"/>
            </a:endParaRPr>
          </a:p>
          <a:p>
            <a:endParaRPr lang="en-US" altLang="en-US" sz="1800" b="1">
              <a:latin typeface="Calibri" panose="020F0502020204030204" pitchFamily="34" charset="0"/>
            </a:endParaRPr>
          </a:p>
          <a:p>
            <a:endParaRPr lang="en-US"/>
          </a:p>
        </p:txBody>
      </p:sp>
    </p:spTree>
    <p:extLst>
      <p:ext uri="{BB962C8B-B14F-4D97-AF65-F5344CB8AC3E}">
        <p14:creationId xmlns:p14="http://schemas.microsoft.com/office/powerpoint/2010/main" val="3777896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3200"/>
              <a:t>Example: EARLY-PHASE </a:t>
            </a:r>
            <a:br>
              <a:rPr lang="en-US" sz="3200"/>
            </a:br>
            <a:r>
              <a:rPr lang="en-US" sz="3200"/>
              <a:t>EIR PROGRAM Performance measures</a:t>
            </a:r>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24</a:t>
            </a:fld>
            <a:endParaRPr lang="en-US"/>
          </a:p>
        </p:txBody>
      </p:sp>
      <p:sp>
        <p:nvSpPr>
          <p:cNvPr id="8" name="TextBox 7"/>
          <p:cNvSpPr txBox="1"/>
          <p:nvPr/>
        </p:nvSpPr>
        <p:spPr>
          <a:xfrm>
            <a:off x="342900" y="5257800"/>
            <a:ext cx="8572500" cy="923330"/>
          </a:xfrm>
          <a:prstGeom prst="rect">
            <a:avLst/>
          </a:prstGeom>
          <a:noFill/>
        </p:spPr>
        <p:txBody>
          <a:bodyPr wrap="square" rtlCol="0">
            <a:spAutoFit/>
          </a:bodyPr>
          <a:lstStyle/>
          <a:p>
            <a:r>
              <a:rPr lang="en-US"/>
              <a:t>Note: Grantees will have to report in their Annual Performance Reports on 1, 2, and 6. The EIR program will look at grantee evaluations to determine how well the other measures are met by each of its grantees.</a:t>
            </a:r>
          </a:p>
        </p:txBody>
      </p:sp>
      <p:graphicFrame>
        <p:nvGraphicFramePr>
          <p:cNvPr id="10" name="Table 9"/>
          <p:cNvGraphicFramePr>
            <a:graphicFrameLocks noGrp="1"/>
          </p:cNvGraphicFramePr>
          <p:nvPr>
            <p:extLst>
              <p:ext uri="{D42A27DB-BD31-4B8C-83A1-F6EECF244321}">
                <p14:modId xmlns:p14="http://schemas.microsoft.com/office/powerpoint/2010/main" val="1258188787"/>
              </p:ext>
            </p:extLst>
          </p:nvPr>
        </p:nvGraphicFramePr>
        <p:xfrm>
          <a:off x="342900" y="1371600"/>
          <a:ext cx="8572500" cy="3843633"/>
        </p:xfrm>
        <a:graphic>
          <a:graphicData uri="http://schemas.openxmlformats.org/drawingml/2006/table">
            <a:tbl>
              <a:tblPr firstRow="1" firstCol="1" bandRow="1"/>
              <a:tblGrid>
                <a:gridCol w="41148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182880">
                <a:tc>
                  <a:txBody>
                    <a:bodyPr/>
                    <a:lstStyle/>
                    <a:p>
                      <a:pPr marL="0" marR="0" algn="ctr">
                        <a:spcBef>
                          <a:spcPts val="0"/>
                        </a:spcBef>
                        <a:spcAft>
                          <a:spcPts val="0"/>
                        </a:spcAft>
                      </a:pPr>
                      <a:r>
                        <a:rPr lang="en-US" sz="1100" b="1">
                          <a:effectLst/>
                          <a:latin typeface="Calibri"/>
                          <a:ea typeface="Calibri"/>
                          <a:cs typeface="Times New Roman"/>
                        </a:rPr>
                        <a:t>ANNUAL PERFORMANCE MEASURES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a:ea typeface="Calibri"/>
                          <a:cs typeface="Times New Roman"/>
                        </a:rPr>
                        <a:t>CUMULATIVE PERFORMANCE MEASURES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marL="0" marR="0">
                        <a:spcBef>
                          <a:spcPts val="0"/>
                        </a:spcBef>
                        <a:spcAft>
                          <a:spcPts val="0"/>
                        </a:spcAft>
                      </a:pPr>
                      <a:r>
                        <a:rPr lang="en-US" sz="1300">
                          <a:effectLst/>
                          <a:latin typeface="+mn-lt"/>
                          <a:ea typeface="Calibri"/>
                          <a:cs typeface="Times New Roman"/>
                        </a:rPr>
                        <a:t>(1) The percentage of grantees that reach their annual </a:t>
                      </a:r>
                      <a:r>
                        <a:rPr lang="en-US" sz="1300" u="sng">
                          <a:effectLst/>
                          <a:latin typeface="+mn-lt"/>
                          <a:ea typeface="Calibri"/>
                          <a:cs typeface="Times New Roman"/>
                        </a:rPr>
                        <a:t>target number of students</a:t>
                      </a:r>
                      <a:r>
                        <a:rPr lang="en-US" sz="1300">
                          <a:effectLst/>
                          <a:latin typeface="+mn-lt"/>
                          <a:ea typeface="Calibri"/>
                          <a:cs typeface="Times New Roman"/>
                        </a:rPr>
                        <a:t> as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300">
                          <a:effectLst/>
                          <a:latin typeface="+mn-lt"/>
                          <a:ea typeface="Calibri"/>
                          <a:cs typeface="Times New Roman"/>
                        </a:rPr>
                        <a:t>(1) The percentage of grantees that reach the </a:t>
                      </a:r>
                      <a:r>
                        <a:rPr lang="en-US" sz="1300" u="sng">
                          <a:effectLst/>
                          <a:latin typeface="+mn-lt"/>
                          <a:ea typeface="Calibri"/>
                          <a:cs typeface="Times New Roman"/>
                        </a:rPr>
                        <a:t>targeted number of students</a:t>
                      </a:r>
                      <a:r>
                        <a:rPr lang="en-US" sz="1300">
                          <a:effectLst/>
                          <a:latin typeface="+mn-lt"/>
                          <a:ea typeface="Calibri"/>
                          <a:cs typeface="Times New Roman"/>
                        </a:rPr>
                        <a:t>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548640">
                <a:tc>
                  <a:txBody>
                    <a:bodyPr/>
                    <a:lstStyle/>
                    <a:p>
                      <a:pPr marL="0" marR="0">
                        <a:spcBef>
                          <a:spcPts val="0"/>
                        </a:spcBef>
                        <a:spcAft>
                          <a:spcPts val="0"/>
                        </a:spcAft>
                      </a:pPr>
                      <a:r>
                        <a:rPr lang="en-US" sz="1300">
                          <a:effectLst/>
                          <a:latin typeface="+mn-lt"/>
                          <a:ea typeface="Calibri"/>
                          <a:cs typeface="Times New Roman"/>
                        </a:rPr>
                        <a:t>(2) the percentage of grantees that reach their annual </a:t>
                      </a:r>
                      <a:r>
                        <a:rPr lang="en-US" sz="1300" u="sng">
                          <a:effectLst/>
                          <a:latin typeface="+mn-lt"/>
                          <a:ea typeface="Calibri"/>
                          <a:cs typeface="Times New Roman"/>
                        </a:rPr>
                        <a:t>target number of high-need students</a:t>
                      </a:r>
                      <a:r>
                        <a:rPr lang="en-US" sz="1300">
                          <a:effectLst/>
                          <a:latin typeface="+mn-lt"/>
                          <a:ea typeface="Calibri"/>
                          <a:cs typeface="Times New Roman"/>
                        </a:rPr>
                        <a:t> as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300">
                          <a:effectLst/>
                          <a:latin typeface="+mn-lt"/>
                          <a:ea typeface="Calibri"/>
                          <a:cs typeface="Times New Roman"/>
                        </a:rPr>
                        <a:t>(2) the percentage of grantees that reached the </a:t>
                      </a:r>
                      <a:r>
                        <a:rPr lang="en-US" sz="1300" u="sng">
                          <a:effectLst/>
                          <a:latin typeface="+mn-lt"/>
                          <a:ea typeface="Calibri"/>
                          <a:cs typeface="Times New Roman"/>
                        </a:rPr>
                        <a:t>target number of high-need students</a:t>
                      </a:r>
                      <a:r>
                        <a:rPr lang="en-US" sz="1300">
                          <a:effectLst/>
                          <a:latin typeface="+mn-lt"/>
                          <a:ea typeface="Calibri"/>
                          <a:cs typeface="Times New Roman"/>
                        </a:rPr>
                        <a:t> specified in the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548640">
                <a:tc>
                  <a:txBody>
                    <a:bodyPr/>
                    <a:lstStyle/>
                    <a:p>
                      <a:pPr marL="0" marR="0">
                        <a:spcBef>
                          <a:spcPts val="0"/>
                        </a:spcBef>
                        <a:spcAft>
                          <a:spcPts val="0"/>
                        </a:spcAft>
                      </a:pPr>
                      <a:r>
                        <a:rPr lang="en-US" sz="1300">
                          <a:effectLst/>
                          <a:latin typeface="+mn-lt"/>
                          <a:ea typeface="Calibri"/>
                          <a:cs typeface="Times New Roman"/>
                        </a:rPr>
                        <a:t>(3) the percentage of grantees with evaluations designed to provide performance feedback to inform project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mn-lt"/>
                          <a:ea typeface="Calibri"/>
                          <a:cs typeface="Times New Roman"/>
                        </a:rPr>
                        <a:t>(3) the percentage of grantees that use evaluation data to make changes to their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6593">
                <a:tc>
                  <a:txBody>
                    <a:bodyPr/>
                    <a:lstStyle/>
                    <a:p>
                      <a:pPr marL="0" marR="0">
                        <a:spcBef>
                          <a:spcPts val="0"/>
                        </a:spcBef>
                        <a:spcAft>
                          <a:spcPts val="0"/>
                        </a:spcAft>
                      </a:pPr>
                      <a:r>
                        <a:rPr lang="en-US" sz="1300">
                          <a:effectLst/>
                          <a:latin typeface="+mn-lt"/>
                          <a:ea typeface="Calibri"/>
                          <a:cs typeface="Times New Roman"/>
                        </a:rPr>
                        <a:t>(4) the percentage of grantees with ongoing well-designed and independent evaluations that will provide evidence of their effectiveness at improving student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mn-lt"/>
                          <a:ea typeface="Calibri"/>
                          <a:cs typeface="Times New Roman"/>
                        </a:rPr>
                        <a:t>(4) the percentage of grantees that implement a completed well-designed, well-implemented, and independent evaluation that provides evidence of their effectiveness at improving student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4400">
                <a:tc>
                  <a:txBody>
                    <a:bodyPr/>
                    <a:lstStyle/>
                    <a:p>
                      <a:pPr marL="0" marR="0">
                        <a:spcBef>
                          <a:spcPts val="0"/>
                        </a:spcBef>
                        <a:spcAft>
                          <a:spcPts val="0"/>
                        </a:spcAft>
                      </a:pPr>
                      <a:r>
                        <a:rPr lang="en-US" sz="1300">
                          <a:effectLst/>
                          <a:latin typeface="+mn-lt"/>
                          <a:ea typeface="Calibri"/>
                          <a:cs typeface="Times New Roman"/>
                        </a:rPr>
                        <a:t>(5) the percentage of grantees that implement an evaluation that provides information about the key elements and the approach of the project so as to facilitate testing, development, or replication in other settings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mn-lt"/>
                          <a:ea typeface="Calibri"/>
                          <a:cs typeface="Times New Roman"/>
                        </a:rPr>
                        <a:t>(5) the percentage of grantees with a completed  evaluation that provides information about the key elements and the approach of the project so as to facilitate testing, development, or replication in other settings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2880">
                <a:tc>
                  <a:txBody>
                    <a:bodyPr/>
                    <a:lstStyle/>
                    <a:p>
                      <a:pPr marL="0" marR="0">
                        <a:spcBef>
                          <a:spcPts val="0"/>
                        </a:spcBef>
                        <a:spcAft>
                          <a:spcPts val="0"/>
                        </a:spcAft>
                      </a:pPr>
                      <a:r>
                        <a:rPr lang="en-US" sz="1300">
                          <a:effectLst/>
                          <a:latin typeface="+mn-lt"/>
                          <a:ea typeface="Calibri"/>
                          <a:cs typeface="Times New Roman"/>
                        </a:rPr>
                        <a:t>(6) the cost per student served by the grant.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300">
                          <a:effectLst/>
                          <a:latin typeface="+mn-lt"/>
                          <a:ea typeface="Calibri"/>
                          <a:cs typeface="Times New Roman"/>
                        </a:rPr>
                        <a:t>(6) the cost per student served by the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6306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3581400"/>
            <a:ext cx="8763000" cy="1447800"/>
          </a:xfrm>
        </p:spPr>
        <p:txBody>
          <a:bodyPr/>
          <a:lstStyle/>
          <a:p>
            <a:pPr fontAlgn="auto">
              <a:spcAft>
                <a:spcPts val="0"/>
              </a:spcAft>
              <a:defRPr/>
            </a:pPr>
            <a:r>
              <a:rPr lang="en-US" sz="3200"/>
              <a:t>Education Innovation and Research (EIR)</a:t>
            </a:r>
            <a:br>
              <a:rPr lang="en-US" sz="3200"/>
            </a:br>
            <a:r>
              <a:rPr lang="en-US" sz="3200"/>
              <a:t>Matching and OTHER General PROGRAM Requirements</a:t>
            </a:r>
          </a:p>
        </p:txBody>
      </p:sp>
      <p:sp>
        <p:nvSpPr>
          <p:cNvPr id="5" name="Subtitle 4"/>
          <p:cNvSpPr>
            <a:spLocks noGrp="1"/>
          </p:cNvSpPr>
          <p:nvPr>
            <p:ph type="subTitle" idx="1"/>
          </p:nvPr>
        </p:nvSpPr>
        <p:spPr>
          <a:xfrm>
            <a:off x="1371600" y="5181600"/>
            <a:ext cx="6400800" cy="914400"/>
          </a:xfrm>
        </p:spPr>
        <p:txBody>
          <a:bodyPr vert="horz" lIns="91440" tIns="45720" rIns="91440" bIns="45720" anchor="t"/>
          <a:lstStyle/>
          <a:p>
            <a:pPr fontAlgn="auto">
              <a:spcAft>
                <a:spcPts val="0"/>
              </a:spcAft>
              <a:buFont typeface="Arial"/>
              <a:buNone/>
              <a:defRPr/>
            </a:pPr>
            <a:endParaRPr lang="en-US"/>
          </a:p>
          <a:p>
            <a:pPr fontAlgn="auto">
              <a:spcAft>
                <a:spcPts val="0"/>
              </a:spcAft>
              <a:buFont typeface="Arial"/>
              <a:buNone/>
              <a:defRPr/>
            </a:pPr>
            <a:endParaRPr lang="en-US"/>
          </a:p>
        </p:txBody>
      </p:sp>
    </p:spTree>
    <p:extLst>
      <p:ext uri="{BB962C8B-B14F-4D97-AF65-F5344CB8AC3E}">
        <p14:creationId xmlns:p14="http://schemas.microsoft.com/office/powerpoint/2010/main" val="258255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Evidence requirements</a:t>
            </a:r>
          </a:p>
        </p:txBody>
      </p:sp>
      <p:sp>
        <p:nvSpPr>
          <p:cNvPr id="4" name="Text Placeholder 3"/>
          <p:cNvSpPr>
            <a:spLocks noGrp="1"/>
          </p:cNvSpPr>
          <p:nvPr>
            <p:ph type="body" sz="quarter" idx="10"/>
          </p:nvPr>
        </p:nvSpPr>
        <p:spPr/>
        <p:txBody>
          <a:bodyPr/>
          <a:lstStyle/>
          <a:p>
            <a:r>
              <a:rPr lang="en-US"/>
              <a:t>Covered in “priorities and evidence requirements” INFROMATIONAL SLIDES</a:t>
            </a:r>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38522988"/>
              </p:ext>
            </p:extLst>
          </p:nvPr>
        </p:nvGraphicFramePr>
        <p:xfrm>
          <a:off x="457200" y="2286000"/>
          <a:ext cx="7924796" cy="1732757"/>
        </p:xfrm>
        <a:graphic>
          <a:graphicData uri="http://schemas.openxmlformats.org/drawingml/2006/table">
            <a:tbl>
              <a:tblPr firstRow="1" firstCol="1" bandRow="1">
                <a:tableStyleId>{B301B821-A1FF-4177-AEE7-76D212191A09}</a:tableStyleId>
              </a:tblPr>
              <a:tblGrid>
                <a:gridCol w="2641599">
                  <a:extLst>
                    <a:ext uri="{9D8B030D-6E8A-4147-A177-3AD203B41FA5}">
                      <a16:colId xmlns:a16="http://schemas.microsoft.com/office/drawing/2014/main" val="20000"/>
                    </a:ext>
                  </a:extLst>
                </a:gridCol>
                <a:gridCol w="2761129">
                  <a:extLst>
                    <a:ext uri="{9D8B030D-6E8A-4147-A177-3AD203B41FA5}">
                      <a16:colId xmlns:a16="http://schemas.microsoft.com/office/drawing/2014/main" val="3946632144"/>
                    </a:ext>
                  </a:extLst>
                </a:gridCol>
                <a:gridCol w="2522068">
                  <a:extLst>
                    <a:ext uri="{9D8B030D-6E8A-4147-A177-3AD203B41FA5}">
                      <a16:colId xmlns:a16="http://schemas.microsoft.com/office/drawing/2014/main" val="20001"/>
                    </a:ext>
                  </a:extLst>
                </a:gridCol>
              </a:tblGrid>
              <a:tr h="940277">
                <a:tc>
                  <a:txBody>
                    <a:bodyPr/>
                    <a:lstStyle/>
                    <a:p>
                      <a:pPr marL="0" marR="0" algn="ctr">
                        <a:spcBef>
                          <a:spcPts val="0"/>
                        </a:spcBef>
                        <a:spcAft>
                          <a:spcPts val="0"/>
                        </a:spcAft>
                      </a:pPr>
                      <a:r>
                        <a:rPr lang="en-US" sz="2600" dirty="0">
                          <a:effectLst/>
                          <a:latin typeface="+mn-lt"/>
                        </a:rPr>
                        <a:t>Early-Phase</a:t>
                      </a:r>
                    </a:p>
                    <a:p>
                      <a:pPr marL="0" marR="0" algn="ctr">
                        <a:spcBef>
                          <a:spcPts val="0"/>
                        </a:spcBef>
                        <a:spcAft>
                          <a:spcPts val="0"/>
                        </a:spcAft>
                      </a:pPr>
                      <a:r>
                        <a:rPr lang="en-US" sz="2600" dirty="0">
                          <a:effectLst/>
                          <a:latin typeface="+mn-lt"/>
                          <a:ea typeface="Calibri"/>
                          <a:cs typeface="Times New Roman"/>
                        </a:rPr>
                        <a:t>Absolute Priority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lgn="ctr">
                        <a:spcBef>
                          <a:spcPts val="0"/>
                        </a:spcBef>
                        <a:spcAft>
                          <a:spcPts val="0"/>
                        </a:spcAft>
                        <a:buNone/>
                      </a:pPr>
                      <a:r>
                        <a:rPr lang="en-US" sz="2600" b="1" i="0" u="none" strike="noStrike" noProof="0" dirty="0">
                          <a:effectLst/>
                          <a:latin typeface="TW Cen MT"/>
                        </a:rPr>
                        <a:t>Mid-Phase</a:t>
                      </a:r>
                      <a:endParaRPr lang="en-US" sz="2600" b="1" i="0" u="none" strike="noStrike" noProof="0" dirty="0">
                        <a:effectLst/>
                      </a:endParaRPr>
                    </a:p>
                    <a:p>
                      <a:pPr marL="0" marR="0" lvl="0" algn="ctr">
                        <a:spcBef>
                          <a:spcPts val="0"/>
                        </a:spcBef>
                        <a:spcAft>
                          <a:spcPts val="0"/>
                        </a:spcAft>
                        <a:buNone/>
                      </a:pPr>
                      <a:r>
                        <a:rPr lang="en-US" sz="2600" b="1" i="0" u="none" strike="noStrike" noProof="0" dirty="0">
                          <a:effectLst/>
                          <a:latin typeface="TW Cen MT"/>
                        </a:rPr>
                        <a:t>Absolute Priority</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600" dirty="0">
                          <a:effectLst/>
                          <a:latin typeface="+mn-lt"/>
                        </a:rPr>
                        <a:t>Expansion </a:t>
                      </a:r>
                    </a:p>
                    <a:p>
                      <a:pPr marL="0" marR="0" lvl="0" algn="ctr">
                        <a:spcBef>
                          <a:spcPts val="0"/>
                        </a:spcBef>
                        <a:spcAft>
                          <a:spcPts val="0"/>
                        </a:spcAft>
                        <a:buNone/>
                      </a:pPr>
                      <a:r>
                        <a:rPr lang="en-US" sz="2600" b="1" i="0" u="none" strike="noStrike" noProof="0" dirty="0">
                          <a:effectLst/>
                          <a:latin typeface="TW Cen MT"/>
                        </a:rPr>
                        <a:t>Absolute Priority</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23">
                <a:tc>
                  <a:txBody>
                    <a:bodyPr/>
                    <a:lstStyle/>
                    <a:p>
                      <a:pPr marL="0" marR="0">
                        <a:spcBef>
                          <a:spcPts val="0"/>
                        </a:spcBef>
                        <a:spcAft>
                          <a:spcPts val="0"/>
                        </a:spcAft>
                      </a:pPr>
                      <a:r>
                        <a:rPr lang="en-US" sz="2600" b="0" dirty="0">
                          <a:effectLst/>
                          <a:latin typeface="+mn-lt"/>
                          <a:ea typeface="Calibri"/>
                          <a:cs typeface="Times New Roman"/>
                        </a:rPr>
                        <a:t>Demonstrates</a:t>
                      </a:r>
                      <a:r>
                        <a:rPr lang="en-US" sz="2600" b="0" baseline="0" dirty="0">
                          <a:effectLst/>
                          <a:latin typeface="+mn-lt"/>
                          <a:ea typeface="Calibri"/>
                          <a:cs typeface="Times New Roman"/>
                        </a:rPr>
                        <a:t> a Rationale</a:t>
                      </a:r>
                      <a:endParaRPr lang="en-US" sz="2600" b="0" strike="sngStrike" baseline="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spcBef>
                          <a:spcPts val="0"/>
                        </a:spcBef>
                        <a:spcAft>
                          <a:spcPts val="0"/>
                        </a:spcAft>
                        <a:buNone/>
                      </a:pPr>
                      <a:r>
                        <a:rPr lang="en-US" sz="2600" b="0" i="0" u="none" strike="noStrike" baseline="0" noProof="0" dirty="0">
                          <a:effectLst/>
                          <a:latin typeface="TW Cen MT"/>
                        </a:rPr>
                        <a:t>Moderate Evidence</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600" baseline="0" dirty="0">
                          <a:effectLst/>
                          <a:latin typeface="+mn-lt"/>
                          <a:ea typeface="Calibri"/>
                          <a:cs typeface="Times New Roman"/>
                        </a:rPr>
                        <a:t>Strong Evidence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005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SERVING K-12 STUDENTS</a:t>
            </a:r>
          </a:p>
        </p:txBody>
      </p:sp>
      <p:sp>
        <p:nvSpPr>
          <p:cNvPr id="3" name="Content Placeholder 2"/>
          <p:cNvSpPr>
            <a:spLocks noGrp="1"/>
          </p:cNvSpPr>
          <p:nvPr>
            <p:ph idx="1"/>
          </p:nvPr>
        </p:nvSpPr>
        <p:spPr>
          <a:xfrm>
            <a:off x="457200" y="1295400"/>
            <a:ext cx="8229600" cy="4038599"/>
          </a:xfrm>
        </p:spPr>
        <p:txBody>
          <a:bodyPr/>
          <a:lstStyle/>
          <a:p>
            <a:r>
              <a:rPr lang="en-US" sz="2800"/>
              <a:t>The EIR program is authorized under the Elementary and Secondary Education Act.  As such, you should be mindful of how your project addresses K-12 students.</a:t>
            </a:r>
          </a:p>
          <a:p>
            <a:r>
              <a:rPr lang="en-US" sz="2800"/>
              <a:t>Be especially mindful of this K-12 focus if you are proposing to:</a:t>
            </a:r>
          </a:p>
          <a:p>
            <a:pPr lvl="1"/>
            <a:r>
              <a:rPr lang="en-US" sz="2800"/>
              <a:t>Serve Pre-K early learners</a:t>
            </a:r>
          </a:p>
          <a:p>
            <a:pPr lvl="1"/>
            <a:r>
              <a:rPr lang="en-US" sz="2800"/>
              <a:t>Address postsecondary preparation</a:t>
            </a:r>
          </a:p>
          <a:p>
            <a:pPr marL="804672" lvl="1" indent="0">
              <a:buNone/>
            </a:pPr>
            <a:endParaRPr lang="en-US"/>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4</a:t>
            </a:fld>
            <a:endParaRPr lang="en-US"/>
          </a:p>
        </p:txBody>
      </p:sp>
    </p:spTree>
    <p:extLst>
      <p:ext uri="{BB962C8B-B14F-4D97-AF65-F5344CB8AC3E}">
        <p14:creationId xmlns:p14="http://schemas.microsoft.com/office/powerpoint/2010/main" val="127706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High-NEED STUDENTS</a:t>
            </a:r>
          </a:p>
        </p:txBody>
      </p:sp>
      <p:sp>
        <p:nvSpPr>
          <p:cNvPr id="3" name="Content Placeholder 2"/>
          <p:cNvSpPr>
            <a:spLocks noGrp="1"/>
          </p:cNvSpPr>
          <p:nvPr>
            <p:ph idx="1"/>
          </p:nvPr>
        </p:nvSpPr>
        <p:spPr>
          <a:xfrm>
            <a:off x="457200" y="1295400"/>
            <a:ext cx="8229600" cy="4953000"/>
          </a:xfrm>
        </p:spPr>
        <p:txBody>
          <a:bodyPr/>
          <a:lstStyle/>
          <a:p>
            <a:r>
              <a:rPr lang="en-US" sz="2800"/>
              <a:t>Your grant must target high-need students.</a:t>
            </a:r>
          </a:p>
          <a:p>
            <a:r>
              <a:rPr lang="en-US" sz="2800"/>
              <a:t>You should provide your own definition of high-need students in your application. </a:t>
            </a:r>
          </a:p>
          <a:p>
            <a:r>
              <a:rPr lang="en-US" sz="2800"/>
              <a:t>Examples include students who are at risk of dropping out or educational failure; those who come from high poverty; or those who need special assistance or support in order to succeed.</a:t>
            </a:r>
          </a:p>
          <a:p>
            <a:r>
              <a:rPr lang="en-US" sz="2800"/>
              <a:t>An EIR grant may also serve students who are not high-need, as long as high-need students remain a central focus of the project.</a:t>
            </a:r>
          </a:p>
        </p:txBody>
      </p:sp>
      <p:sp>
        <p:nvSpPr>
          <p:cNvPr id="5" name="Slide Number Placeholder 4"/>
          <p:cNvSpPr>
            <a:spLocks noGrp="1"/>
          </p:cNvSpPr>
          <p:nvPr>
            <p:ph type="sldNum" sz="quarter" idx="11"/>
          </p:nvPr>
        </p:nvSpPr>
        <p:spPr/>
        <p:txBody>
          <a:bodyPr/>
          <a:lstStyle/>
          <a:p>
            <a:pPr>
              <a:defRPr/>
            </a:pPr>
            <a:fld id="{D24C62AC-34AC-44FA-925B-65FA1B2D13C3}" type="slidenum">
              <a:rPr lang="en-US" smtClean="0"/>
              <a:pPr>
                <a:defRPr/>
              </a:pPr>
              <a:t>5</a:t>
            </a:fld>
            <a:endParaRPr lang="en-US"/>
          </a:p>
        </p:txBody>
      </p:sp>
    </p:spTree>
    <p:extLst>
      <p:ext uri="{BB962C8B-B14F-4D97-AF65-F5344CB8AC3E}">
        <p14:creationId xmlns:p14="http://schemas.microsoft.com/office/powerpoint/2010/main" val="94802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Funding CATEGORY</a:t>
            </a:r>
          </a:p>
        </p:txBody>
      </p:sp>
      <p:sp>
        <p:nvSpPr>
          <p:cNvPr id="3" name="Content Placeholder 2"/>
          <p:cNvSpPr>
            <a:spLocks noGrp="1"/>
          </p:cNvSpPr>
          <p:nvPr>
            <p:ph idx="1"/>
          </p:nvPr>
        </p:nvSpPr>
        <p:spPr/>
        <p:txBody>
          <a:bodyPr vert="horz" lIns="91440" tIns="45720" rIns="91440" bIns="45720" anchor="t"/>
          <a:lstStyle/>
          <a:p>
            <a:pPr marL="571500" indent="-342900">
              <a:buFont typeface="Arial" panose="020B0604020202020204" pitchFamily="34" charset="0"/>
              <a:buChar char="•"/>
            </a:pPr>
            <a:r>
              <a:rPr lang="en-US" sz="3200"/>
              <a:t>You will only be considered for the grant type (Early-phase, Mid-phase, or Expansion) to which you apply.</a:t>
            </a:r>
          </a:p>
          <a:p>
            <a:pPr marL="571500" indent="-342900">
              <a:buFont typeface="Arial" panose="020B0604020202020204" pitchFamily="34" charset="0"/>
              <a:buChar char="•"/>
            </a:pPr>
            <a:r>
              <a:rPr lang="en-US" sz="3200"/>
              <a:t>If you make a mistake and apply under the wrong grant type, we will NOT move your application for funding consideration under another category of grants.</a:t>
            </a:r>
          </a:p>
          <a:p>
            <a:pPr marL="228600" indent="0">
              <a:buNone/>
            </a:pPr>
            <a:endParaRPr lang="en-US"/>
          </a:p>
        </p:txBody>
      </p:sp>
      <p:sp>
        <p:nvSpPr>
          <p:cNvPr id="5" name="Slide Number Placeholder 4"/>
          <p:cNvSpPr>
            <a:spLocks noGrp="1"/>
          </p:cNvSpPr>
          <p:nvPr>
            <p:ph type="sldNum" sz="quarter" idx="11"/>
          </p:nvPr>
        </p:nvSpPr>
        <p:spPr/>
        <p:txBody>
          <a:bodyPr/>
          <a:lstStyle/>
          <a:p>
            <a:pPr>
              <a:defRPr/>
            </a:pPr>
            <a:fld id="{B2C71B27-CEE5-4781-91B8-39410E6C0618}" type="slidenum">
              <a:rPr lang="en-US" smtClean="0"/>
              <a:pPr>
                <a:defRPr/>
              </a:pPr>
              <a:t>6</a:t>
            </a:fld>
            <a:endParaRPr lang="en-US"/>
          </a:p>
        </p:txBody>
      </p:sp>
    </p:spTree>
    <p:extLst>
      <p:ext uri="{BB962C8B-B14F-4D97-AF65-F5344CB8AC3E}">
        <p14:creationId xmlns:p14="http://schemas.microsoft.com/office/powerpoint/2010/main" val="80478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a:t>Prohibition </a:t>
            </a:r>
            <a:r>
              <a:rPr lang="en-US"/>
              <a:t>of Subgrants</a:t>
            </a:r>
            <a:endParaRPr lang="en-US" dirty="0"/>
          </a:p>
        </p:txBody>
      </p:sp>
      <p:sp>
        <p:nvSpPr>
          <p:cNvPr id="3" name="Content Placeholder 2"/>
          <p:cNvSpPr>
            <a:spLocks noGrp="1"/>
          </p:cNvSpPr>
          <p:nvPr>
            <p:ph idx="1"/>
          </p:nvPr>
        </p:nvSpPr>
        <p:spPr>
          <a:xfrm>
            <a:off x="457200" y="1178859"/>
            <a:ext cx="8229600" cy="4953000"/>
          </a:xfrm>
        </p:spPr>
        <p:txBody>
          <a:bodyPr/>
          <a:lstStyle/>
          <a:p>
            <a:pPr>
              <a:buFont typeface="Arial" panose="020B0604020202020204" pitchFamily="34" charset="0"/>
              <a:buChar char="•"/>
            </a:pPr>
            <a:r>
              <a:rPr lang="en-US" sz="2200" b="1">
                <a:latin typeface="+mj-lt"/>
              </a:rPr>
              <a:t>Subgrants are not authorized for EIR grants. </a:t>
            </a:r>
            <a:r>
              <a:rPr lang="en-US" sz="2200">
                <a:effectLst/>
                <a:latin typeface="+mj-lt"/>
                <a:ea typeface="Calibri" panose="020F0502020204030204" pitchFamily="34" charset="0"/>
              </a:rPr>
              <a:t>Under Department of Education regulations, </a:t>
            </a:r>
            <a:r>
              <a:rPr lang="en-US" sz="2200">
                <a:effectLst/>
                <a:latin typeface="+mj-lt"/>
                <a:ea typeface="Calibri" panose="020F0502020204030204" pitchFamily="34" charset="0"/>
                <a:hlinkClick r:id="rId3"/>
              </a:rPr>
              <a:t>34 CFR 77.1</a:t>
            </a:r>
            <a:r>
              <a:rPr lang="en-US" sz="2200">
                <a:effectLst/>
                <a:latin typeface="+mj-lt"/>
                <a:ea typeface="Calibri" panose="020F0502020204030204" pitchFamily="34" charset="0"/>
              </a:rPr>
              <a:t>, the terms “subgrant” and “subaward” have the same meaning.  Consequently, subawards, as that term is defined the Uniform Guidance, </a:t>
            </a:r>
            <a:r>
              <a:rPr lang="en-US" sz="2200">
                <a:effectLst/>
                <a:latin typeface="+mj-lt"/>
                <a:ea typeface="Calibri" panose="020F0502020204030204" pitchFamily="34" charset="0"/>
                <a:hlinkClick r:id="rId4"/>
              </a:rPr>
              <a:t>2 CFR 200.1</a:t>
            </a:r>
            <a:r>
              <a:rPr lang="en-US" sz="2200">
                <a:effectLst/>
                <a:latin typeface="+mj-lt"/>
                <a:ea typeface="Calibri" panose="020F0502020204030204" pitchFamily="34" charset="0"/>
              </a:rPr>
              <a:t>, are prohibited.  </a:t>
            </a:r>
            <a:endParaRPr lang="en-US" sz="2200" b="1">
              <a:latin typeface="+mj-lt"/>
            </a:endParaRPr>
          </a:p>
          <a:p>
            <a:pPr>
              <a:buFont typeface="Arial" panose="020B0604020202020204" pitchFamily="34" charset="0"/>
              <a:buChar char="•"/>
            </a:pPr>
            <a:r>
              <a:rPr lang="en-US" sz="2200">
                <a:latin typeface="+mj-lt"/>
              </a:rPr>
              <a:t>Grantees </a:t>
            </a:r>
            <a:r>
              <a:rPr lang="en-US" sz="2200" b="1">
                <a:latin typeface="+mj-lt"/>
              </a:rPr>
              <a:t>can</a:t>
            </a:r>
            <a:r>
              <a:rPr lang="en-US" sz="2200">
                <a:latin typeface="+mj-lt"/>
              </a:rPr>
              <a:t> enter into contracts with parties they wish to work in their EIR project, such as their independent evaluator.​</a:t>
            </a:r>
          </a:p>
          <a:p>
            <a:pPr algn="l" rtl="0" fontAlgn="base">
              <a:buFont typeface="Arial" panose="020B0604020202020204" pitchFamily="34" charset="0"/>
              <a:buChar char="•"/>
            </a:pPr>
            <a:r>
              <a:rPr lang="en-US" sz="2200" b="0" i="0" u="none" strike="noStrike">
                <a:solidFill>
                  <a:srgbClr val="333333"/>
                </a:solidFill>
                <a:effectLst/>
                <a:latin typeface="+mj-lt"/>
              </a:rPr>
              <a:t>When you need to pay another party for goods and services needed to carry out the grant project, you must follow the applicable procurement procedures set out in </a:t>
            </a:r>
            <a:r>
              <a:rPr lang="en-US" sz="2200" b="0" i="0" u="sng" strike="noStrike">
                <a:solidFill>
                  <a:srgbClr val="0C4790"/>
                </a:solidFill>
                <a:effectLst/>
                <a:latin typeface="+mj-lt"/>
                <a:hlinkClick r:id="rId5"/>
              </a:rPr>
              <a:t>2 CFR 200.317-326</a:t>
            </a:r>
            <a:r>
              <a:rPr lang="en-US" sz="2200" b="0" i="0" u="none" strike="noStrike">
                <a:solidFill>
                  <a:srgbClr val="333333"/>
                </a:solidFill>
                <a:effectLst/>
                <a:latin typeface="+mj-lt"/>
              </a:rPr>
              <a:t>.  </a:t>
            </a:r>
            <a:r>
              <a:rPr lang="en-US" sz="2200" b="0" i="0">
                <a:solidFill>
                  <a:srgbClr val="333333"/>
                </a:solidFill>
                <a:effectLst/>
                <a:latin typeface="+mj-lt"/>
              </a:rPr>
              <a:t>​</a:t>
            </a:r>
          </a:p>
          <a:p>
            <a:pPr algn="l" rtl="0" fontAlgn="base">
              <a:buFont typeface="Arial" panose="020B0604020202020204" pitchFamily="34" charset="0"/>
              <a:buChar char="•"/>
            </a:pPr>
            <a:r>
              <a:rPr lang="en-US" sz="2200" b="0" i="0" u="sng" strike="noStrike">
                <a:solidFill>
                  <a:srgbClr val="0C4790"/>
                </a:solidFill>
                <a:effectLst/>
                <a:latin typeface="+mj-lt"/>
                <a:hlinkClick r:id="rId6"/>
              </a:rPr>
              <a:t>34 CFR 75.135</a:t>
            </a:r>
            <a:r>
              <a:rPr lang="en-US" sz="2200" b="0" i="0" u="none" strike="noStrike">
                <a:solidFill>
                  <a:srgbClr val="333333"/>
                </a:solidFill>
                <a:effectLst/>
                <a:latin typeface="+mj-lt"/>
              </a:rPr>
              <a:t> provides flexibility on procurement requirement as it relates to on selecting contractors that might be relevant to developing project proposals. </a:t>
            </a:r>
            <a:endParaRPr lang="en-US" sz="2200" b="0" i="0">
              <a:solidFill>
                <a:srgbClr val="333333"/>
              </a:solidFill>
              <a:effectLst/>
              <a:latin typeface="+mj-lt"/>
            </a:endParaRPr>
          </a:p>
        </p:txBody>
      </p:sp>
      <p:sp>
        <p:nvSpPr>
          <p:cNvPr id="5" name="Slide Number Placeholder 4"/>
          <p:cNvSpPr>
            <a:spLocks noGrp="1"/>
          </p:cNvSpPr>
          <p:nvPr>
            <p:ph type="sldNum" sz="quarter" idx="11"/>
          </p:nvPr>
        </p:nvSpPr>
        <p:spPr/>
        <p:txBody>
          <a:bodyPr/>
          <a:lstStyle/>
          <a:p>
            <a:pPr>
              <a:defRPr/>
            </a:pPr>
            <a:fld id="{B2C71B27-CEE5-4781-91B8-39410E6C0618}" type="slidenum">
              <a:rPr lang="en-US" smtClean="0"/>
              <a:pPr>
                <a:defRPr/>
              </a:pPr>
              <a:t>7</a:t>
            </a:fld>
            <a:endParaRPr lang="en-US"/>
          </a:p>
        </p:txBody>
      </p:sp>
    </p:spTree>
    <p:extLst>
      <p:ext uri="{BB962C8B-B14F-4D97-AF65-F5344CB8AC3E}">
        <p14:creationId xmlns:p14="http://schemas.microsoft.com/office/powerpoint/2010/main" val="399722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0FA5-1AD7-4190-B8CD-37DAB0B04E9C}"/>
              </a:ext>
            </a:extLst>
          </p:cNvPr>
          <p:cNvSpPr>
            <a:spLocks noGrp="1"/>
          </p:cNvSpPr>
          <p:nvPr>
            <p:ph type="title"/>
          </p:nvPr>
        </p:nvSpPr>
        <p:spPr/>
        <p:txBody>
          <a:bodyPr vert="horz" lIns="91440" tIns="45720" rIns="91440" bIns="45720" anchor="t"/>
          <a:lstStyle/>
          <a:p>
            <a:r>
              <a:rPr lang="en-US"/>
              <a:t>Cost Principles</a:t>
            </a:r>
          </a:p>
        </p:txBody>
      </p:sp>
      <p:sp>
        <p:nvSpPr>
          <p:cNvPr id="3" name="Content Placeholder 2">
            <a:extLst>
              <a:ext uri="{FF2B5EF4-FFF2-40B4-BE49-F238E27FC236}">
                <a16:creationId xmlns:a16="http://schemas.microsoft.com/office/drawing/2014/main" id="{2711E999-6731-4C5A-8B79-7815EAA98157}"/>
              </a:ext>
            </a:extLst>
          </p:cNvPr>
          <p:cNvSpPr>
            <a:spLocks noGrp="1"/>
          </p:cNvSpPr>
          <p:nvPr>
            <p:ph idx="1"/>
          </p:nvPr>
        </p:nvSpPr>
        <p:spPr>
          <a:xfrm>
            <a:off x="421341" y="918882"/>
            <a:ext cx="8444752" cy="5704822"/>
          </a:xfrm>
        </p:spPr>
        <p:txBody>
          <a:bodyPr vert="horz" lIns="91440" tIns="45720" rIns="91440" bIns="45720" anchor="t"/>
          <a:lstStyle/>
          <a:p>
            <a:pPr>
              <a:buFont typeface="Arial"/>
              <a:buChar char="•"/>
            </a:pPr>
            <a:r>
              <a:rPr lang="en-US" sz="2200"/>
              <a:t>Effective August 13, 2020, </a:t>
            </a:r>
            <a:r>
              <a:rPr lang="en-US" sz="2200">
                <a:hlinkClick r:id="rId2"/>
              </a:rPr>
              <a:t>2 CFR 200.216</a:t>
            </a:r>
            <a:r>
              <a:rPr lang="en-US" sz="2200"/>
              <a:t> for U.S. organizations and the mandatory standard provision “Prohibition on Certain Telecommunication and Video Surveillance Services or Equipment for non-U.S. organizations implemented the statutory prohibition 889(b)(1) that prohibits the use of award funds, including direct and indirect costs, cost-share and program income, to procure covered telecommunication and video surveillance services or equipment.   </a:t>
            </a:r>
          </a:p>
          <a:p>
            <a:pPr>
              <a:buFont typeface="Arial"/>
              <a:buChar char="•"/>
            </a:pPr>
            <a:r>
              <a:rPr lang="en-US" sz="2200"/>
              <a:t>Section 889 of the </a:t>
            </a:r>
            <a:r>
              <a:rPr lang="en-US" sz="2200">
                <a:hlinkClick r:id="rId3"/>
              </a:rPr>
              <a:t>2019 National Defense Authorization Act </a:t>
            </a:r>
            <a:r>
              <a:rPr lang="en-US" sz="2200"/>
              <a:t>prohibits the federal government, government contractors, and grant and loan recipients from procuring or </a:t>
            </a:r>
            <a:r>
              <a:rPr lang="en-US" sz="2200" i="1"/>
              <a:t>using</a:t>
            </a:r>
            <a:r>
              <a:rPr lang="en-US" sz="2200"/>
              <a:t> certain “covered telecommunication equipment or services” that are produced by Huawei, ZTE, Hytera, Hikvision, and Dahua and their subsidiaries as a “substantial or essential component of any system, or as critical technology as part of any system.” </a:t>
            </a:r>
          </a:p>
          <a:p>
            <a:pPr>
              <a:buNone/>
            </a:pPr>
            <a:r>
              <a:rPr lang="en-US"/>
              <a:t>  </a:t>
            </a:r>
          </a:p>
          <a:p>
            <a:pPr marL="228600" indent="0">
              <a:buNone/>
            </a:pPr>
            <a:r>
              <a:rPr lang="en-US"/>
              <a:t>  </a:t>
            </a:r>
          </a:p>
        </p:txBody>
      </p:sp>
      <p:sp>
        <p:nvSpPr>
          <p:cNvPr id="5" name="Slide Number Placeholder 4">
            <a:extLst>
              <a:ext uri="{FF2B5EF4-FFF2-40B4-BE49-F238E27FC236}">
                <a16:creationId xmlns:a16="http://schemas.microsoft.com/office/drawing/2014/main" id="{854BE793-3DFE-4603-8347-A739B772F392}"/>
              </a:ext>
            </a:extLst>
          </p:cNvPr>
          <p:cNvSpPr>
            <a:spLocks noGrp="1"/>
          </p:cNvSpPr>
          <p:nvPr>
            <p:ph type="sldNum" sz="quarter" idx="11"/>
          </p:nvPr>
        </p:nvSpPr>
        <p:spPr/>
        <p:txBody>
          <a:bodyPr/>
          <a:lstStyle/>
          <a:p>
            <a:pPr>
              <a:defRPr/>
            </a:pPr>
            <a:fld id="{B2C71B27-CEE5-4781-91B8-39410E6C0618}" type="slidenum">
              <a:rPr lang="en-US"/>
              <a:pPr>
                <a:defRPr/>
              </a:pPr>
              <a:t>8</a:t>
            </a:fld>
            <a:endParaRPr lang="en-US"/>
          </a:p>
        </p:txBody>
      </p:sp>
    </p:spTree>
    <p:extLst>
      <p:ext uri="{BB962C8B-B14F-4D97-AF65-F5344CB8AC3E}">
        <p14:creationId xmlns:p14="http://schemas.microsoft.com/office/powerpoint/2010/main" val="6252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Matching Requirements</a:t>
            </a:r>
          </a:p>
        </p:txBody>
      </p:sp>
      <p:sp>
        <p:nvSpPr>
          <p:cNvPr id="5" name="Slide Number Placeholder 4"/>
          <p:cNvSpPr>
            <a:spLocks noGrp="1"/>
          </p:cNvSpPr>
          <p:nvPr>
            <p:ph type="sldNum" sz="quarter" idx="11"/>
          </p:nvPr>
        </p:nvSpPr>
        <p:spPr/>
        <p:txBody>
          <a:bodyPr/>
          <a:lstStyle/>
          <a:p>
            <a:pPr>
              <a:defRPr/>
            </a:pPr>
            <a:fld id="{B2C71B27-CEE5-4781-91B8-39410E6C0618}" type="slidenum">
              <a:rPr lang="en-US" smtClean="0"/>
              <a:pPr>
                <a:defRPr/>
              </a:pPr>
              <a:t>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43237400"/>
              </p:ext>
            </p:extLst>
          </p:nvPr>
        </p:nvGraphicFramePr>
        <p:xfrm>
          <a:off x="304799" y="914400"/>
          <a:ext cx="8382000" cy="5181600"/>
        </p:xfrm>
        <a:graphic>
          <a:graphicData uri="http://schemas.openxmlformats.org/drawingml/2006/table">
            <a:tbl>
              <a:tblPr firstRow="1" firstCol="1" bandRow="1">
                <a:tableStyleId>{5C22544A-7EE6-4342-B048-85BDC9FD1C3A}</a:tableStyleId>
              </a:tblPr>
              <a:tblGrid>
                <a:gridCol w="2131388">
                  <a:extLst>
                    <a:ext uri="{9D8B030D-6E8A-4147-A177-3AD203B41FA5}">
                      <a16:colId xmlns:a16="http://schemas.microsoft.com/office/drawing/2014/main" val="20000"/>
                    </a:ext>
                  </a:extLst>
                </a:gridCol>
                <a:gridCol w="1450013">
                  <a:extLst>
                    <a:ext uri="{9D8B030D-6E8A-4147-A177-3AD203B41FA5}">
                      <a16:colId xmlns:a16="http://schemas.microsoft.com/office/drawing/2014/main" val="20001"/>
                    </a:ext>
                  </a:extLst>
                </a:gridCol>
                <a:gridCol w="2834646">
                  <a:extLst>
                    <a:ext uri="{9D8B030D-6E8A-4147-A177-3AD203B41FA5}">
                      <a16:colId xmlns:a16="http://schemas.microsoft.com/office/drawing/2014/main" val="20002"/>
                    </a:ext>
                  </a:extLst>
                </a:gridCol>
                <a:gridCol w="1965953">
                  <a:extLst>
                    <a:ext uri="{9D8B030D-6E8A-4147-A177-3AD203B41FA5}">
                      <a16:colId xmlns:a16="http://schemas.microsoft.com/office/drawing/2014/main" val="20003"/>
                    </a:ext>
                  </a:extLst>
                </a:gridCol>
              </a:tblGrid>
              <a:tr h="1727200">
                <a:tc>
                  <a:txBody>
                    <a:bodyPr/>
                    <a:lstStyle/>
                    <a:p>
                      <a:pPr marL="0" marR="0">
                        <a:spcBef>
                          <a:spcPts val="0"/>
                        </a:spcBef>
                        <a:spcAft>
                          <a:spcPts val="0"/>
                        </a:spcAft>
                      </a:pPr>
                      <a:r>
                        <a:rPr lang="en-US" sz="2800">
                          <a:effectLst/>
                        </a:rPr>
                        <a:t>How much?</a:t>
                      </a:r>
                      <a:endParaRPr lang="en-US" sz="2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800">
                          <a:effectLst/>
                        </a:rPr>
                        <a:t>In What Form?</a:t>
                      </a:r>
                      <a:endParaRPr lang="en-US" sz="2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800">
                          <a:effectLst/>
                          <a:latin typeface="Calibri"/>
                          <a:ea typeface="Calibri"/>
                          <a:cs typeface="Times New Roman"/>
                        </a:rPr>
                        <a:t>What types</a:t>
                      </a:r>
                      <a:r>
                        <a:rPr lang="en-US" sz="2800" baseline="0">
                          <a:effectLst/>
                          <a:latin typeface="Calibri"/>
                          <a:ea typeface="Calibri"/>
                          <a:cs typeface="Times New Roman"/>
                        </a:rPr>
                        <a:t> of Matching Funds are OK?</a:t>
                      </a:r>
                      <a:endParaRPr lang="en-US" sz="2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800">
                          <a:effectLst/>
                        </a:rPr>
                        <a:t>What May Matching Funds Be Used For?</a:t>
                      </a:r>
                      <a:endParaRPr lang="en-US" sz="2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454400">
                <a:tc>
                  <a:txBody>
                    <a:bodyPr/>
                    <a:lstStyle/>
                    <a:p>
                      <a:pPr marL="0" marR="0">
                        <a:spcBef>
                          <a:spcPts val="0"/>
                        </a:spcBef>
                        <a:spcAft>
                          <a:spcPts val="0"/>
                        </a:spcAft>
                      </a:pPr>
                      <a:r>
                        <a:rPr lang="en-US" sz="2600">
                          <a:effectLst/>
                        </a:rPr>
                        <a:t>Must equal 10% of Funds Provided by the EIR grant</a:t>
                      </a:r>
                    </a:p>
                    <a:p>
                      <a:pPr marL="0" marR="0">
                        <a:spcBef>
                          <a:spcPts val="0"/>
                        </a:spcBef>
                        <a:spcAft>
                          <a:spcPts val="0"/>
                        </a:spcAft>
                      </a:pPr>
                      <a:r>
                        <a:rPr lang="en-US" sz="2600">
                          <a:effectLst/>
                        </a:rPr>
                        <a:t> </a:t>
                      </a:r>
                    </a:p>
                    <a:p>
                      <a:pPr marL="0" marR="0">
                        <a:spcBef>
                          <a:spcPts val="0"/>
                        </a:spcBef>
                        <a:spcAft>
                          <a:spcPts val="0"/>
                        </a:spcAft>
                      </a:pPr>
                      <a:r>
                        <a:rPr lang="en-US" sz="2600">
                          <a:effectLst/>
                        </a:rPr>
                        <a:t> </a:t>
                      </a:r>
                      <a:endParaRPr lang="en-US" sz="2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600">
                          <a:effectLst/>
                        </a:rPr>
                        <a:t>Cash </a:t>
                      </a:r>
                    </a:p>
                    <a:p>
                      <a:pPr marL="0" marR="0">
                        <a:spcBef>
                          <a:spcPts val="0"/>
                        </a:spcBef>
                        <a:spcAft>
                          <a:spcPts val="0"/>
                        </a:spcAft>
                      </a:pPr>
                      <a:r>
                        <a:rPr lang="en-US" sz="2600">
                          <a:effectLst/>
                        </a:rPr>
                        <a:t>or </a:t>
                      </a:r>
                    </a:p>
                    <a:p>
                      <a:pPr marL="0" marR="0">
                        <a:spcBef>
                          <a:spcPts val="0"/>
                        </a:spcBef>
                        <a:spcAft>
                          <a:spcPts val="0"/>
                        </a:spcAft>
                      </a:pPr>
                      <a:r>
                        <a:rPr lang="en-US" sz="2600">
                          <a:effectLst/>
                        </a:rPr>
                        <a:t>In-Kind</a:t>
                      </a:r>
                      <a:endParaRPr lang="en-US" sz="2600">
                        <a:effectLst/>
                        <a:latin typeface="Calibri"/>
                        <a:ea typeface="Calibri"/>
                        <a:cs typeface="Times New Roman"/>
                      </a:endParaRPr>
                    </a:p>
                  </a:txBody>
                  <a:tcPr marL="68580" marR="68580" marT="0" marB="0"/>
                </a:tc>
                <a:tc>
                  <a:txBody>
                    <a:bodyPr/>
                    <a:lstStyle/>
                    <a:p>
                      <a:pPr marL="457200" marR="0" indent="-457200">
                        <a:spcBef>
                          <a:spcPts val="0"/>
                        </a:spcBef>
                        <a:spcAft>
                          <a:spcPts val="0"/>
                        </a:spcAft>
                        <a:buFont typeface="Arial" panose="020B0604020202020204" pitchFamily="34" charset="0"/>
                        <a:buChar char="•"/>
                      </a:pPr>
                      <a:r>
                        <a:rPr lang="en-US" sz="2600">
                          <a:effectLst/>
                        </a:rPr>
                        <a:t>Federal Funds (if authorized by statute of the program providing funds)</a:t>
                      </a:r>
                    </a:p>
                    <a:p>
                      <a:pPr marL="457200" marR="0" indent="-457200">
                        <a:spcBef>
                          <a:spcPts val="0"/>
                        </a:spcBef>
                        <a:spcAft>
                          <a:spcPts val="0"/>
                        </a:spcAft>
                        <a:buFont typeface="Arial" panose="020B0604020202020204" pitchFamily="34" charset="0"/>
                        <a:buChar char="•"/>
                      </a:pPr>
                      <a:r>
                        <a:rPr lang="en-US" sz="2600">
                          <a:effectLst/>
                        </a:rPr>
                        <a:t>State Funds</a:t>
                      </a:r>
                    </a:p>
                    <a:p>
                      <a:pPr marL="457200" marR="0" indent="-457200">
                        <a:spcBef>
                          <a:spcPts val="0"/>
                        </a:spcBef>
                        <a:spcAft>
                          <a:spcPts val="0"/>
                        </a:spcAft>
                        <a:buFont typeface="Arial" panose="020B0604020202020204" pitchFamily="34" charset="0"/>
                        <a:buChar char="•"/>
                      </a:pPr>
                      <a:r>
                        <a:rPr lang="en-US" sz="2600">
                          <a:effectLst/>
                        </a:rPr>
                        <a:t>Private Sources</a:t>
                      </a:r>
                    </a:p>
                    <a:p>
                      <a:pPr marL="457200" marR="0" indent="-457200">
                        <a:spcBef>
                          <a:spcPts val="0"/>
                        </a:spcBef>
                        <a:spcAft>
                          <a:spcPts val="0"/>
                        </a:spcAft>
                        <a:buFont typeface="Arial" panose="020B0604020202020204" pitchFamily="34" charset="0"/>
                        <a:buChar char="•"/>
                      </a:pPr>
                      <a:r>
                        <a:rPr lang="en-US" sz="2600">
                          <a:effectLst/>
                        </a:rPr>
                        <a:t>Local Funds</a:t>
                      </a:r>
                      <a:endParaRPr lang="en-US" sz="2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600">
                          <a:effectLst/>
                        </a:rPr>
                        <a:t>Allowable Grant Expenses</a:t>
                      </a:r>
                      <a:endParaRPr lang="en-US" sz="2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1"/>
          <p:cNvSpPr>
            <a:spLocks noChangeArrowheads="1"/>
          </p:cNvSpPr>
          <p:nvPr/>
        </p:nvSpPr>
        <p:spPr bwMode="auto">
          <a:xfrm>
            <a:off x="1531938" y="3276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2154767"/>
      </p:ext>
    </p:extLst>
  </p:cSld>
  <p:clrMapOvr>
    <a:masterClrMapping/>
  </p:clrMapOvr>
</p:sld>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57479ed-16e3-4c54-a34b-e226e0af443e" ContentTypeId="0x01010028670A239A4C7A4E9A68527307346D3803" PreviousValue="false"/>
</file>

<file path=customXml/item2.xml><?xml version="1.0" encoding="utf-8"?>
<ct:contentTypeSchema xmlns:ct="http://schemas.microsoft.com/office/2006/metadata/contentType" xmlns:ma="http://schemas.microsoft.com/office/2006/metadata/properties/metaAttributes" ct:_="" ma:_="" ma:contentTypeName="OESE OIGP Documents" ma:contentTypeID="0x01010028670A239A4C7A4E9A68527307346D380300A9F02BBE4CAC1B41B7C895972CA1FD92" ma:contentTypeVersion="24" ma:contentTypeDescription="" ma:contentTypeScope="" ma:versionID="6121b617c48df2be2a3fa0cc91157b35">
  <xsd:schema xmlns:xsd="http://www.w3.org/2001/XMLSchema" xmlns:xs="http://www.w3.org/2001/XMLSchema" xmlns:p="http://schemas.microsoft.com/office/2006/metadata/properties" xmlns:ns2="2a2db8c4-56ab-4882-a5d0-0fe8165c6658" targetNamespace="http://schemas.microsoft.com/office/2006/metadata/properties" ma:root="true" ma:fieldsID="ed6b7b92889ad4cad03d3ad0ae24895c" ns2:_="">
    <xsd:import namespace="2a2db8c4-56ab-4882-a5d0-0fe8165c6658"/>
    <xsd:element name="properties">
      <xsd:complexType>
        <xsd:sequence>
          <xsd:element name="documentManagement">
            <xsd:complexType>
              <xsd:all>
                <xsd:element ref="ns2:Date_x0020_of_x0020_Approval" minOccurs="0"/>
                <xsd:element ref="ns2:m1f13d32c4c342028b39326ee260c1ca" minOccurs="0"/>
                <xsd:element ref="ns2:e48369bfb84241b2a4759ac5d306b738" minOccurs="0"/>
                <xsd:element ref="ns2:a4530805a9a34cb996739ba2e241a970" minOccurs="0"/>
                <xsd:element ref="ns2:m9ba678bb8414d77b73f31a6ff27f951" minOccurs="0"/>
                <xsd:element ref="ns2:paad1906247e4af69fbe65f2ace0923c" minOccurs="0"/>
                <xsd:element ref="ns2:TaxCatchAll" minOccurs="0"/>
                <xsd:element ref="ns2:cb2ef2bd509f47f39ea44b698c260c87" minOccurs="0"/>
                <xsd:element ref="ns2:TaxCatchAllLabel" minOccurs="0"/>
                <xsd:element ref="ns2:Approval_Status" minOccurs="0"/>
                <xsd:element ref="ns2:Approval_x0020_Comments" minOccurs="0"/>
                <xsd:element ref="ns2:Get_Approval_Butt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db8c4-56ab-4882-a5d0-0fe8165c6658" elementFormDefault="qualified">
    <xsd:import namespace="http://schemas.microsoft.com/office/2006/documentManagement/types"/>
    <xsd:import namespace="http://schemas.microsoft.com/office/infopath/2007/PartnerControls"/>
    <xsd:element name="Date_x0020_of_x0020_Approval" ma:index="9" nillable="true" ma:displayName="Date of Publication" ma:format="DateOnly" ma:internalName="Date_x0020_of_x0020_Approval" ma:readOnly="false">
      <xsd:simpleType>
        <xsd:restriction base="dms:DateTime"/>
      </xsd:simpleType>
    </xsd:element>
    <xsd:element name="m1f13d32c4c342028b39326ee260c1ca" ma:index="13" nillable="true" ma:taxonomy="true" ma:internalName="m1f13d32c4c342028b39326ee260c1ca" ma:taxonomyFieldName="Secondary_x0020_Subject" ma:displayName="Primary Subject 2" ma:readOnly="false" ma:default="" ma:fieldId="{61f13d32-c4c3-4202-8b39-326ee260c1ca}"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e48369bfb84241b2a4759ac5d306b738" ma:index="15" nillable="true" ma:taxonomy="true" ma:internalName="e48369bfb84241b2a4759ac5d306b738" ma:taxonomyFieldName="Catagory" ma:displayName="Primary Subject 1" ma:readOnly="false" ma:default="" ma:fieldId="{e48369bf-b842-41b2-a475-9ac5d306b738}"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a4530805a9a34cb996739ba2e241a970" ma:index="17" nillable="true" ma:taxonomy="true" ma:internalName="a4530805a9a34cb996739ba2e241a970" ma:taxonomyFieldName="Document_x0020_Type" ma:displayName="Document Type" ma:readOnly="false" ma:default="" ma:fieldId="{a4530805-a9a3-4cb9-9673-9ba2e241a970}" ma:sspId="557479ed-16e3-4c54-a34b-e226e0af443e" ma:termSetId="39ac4e8d-e4c1-4f96-b421-6bcedb93d8ed" ma:anchorId="00000000-0000-0000-0000-000000000000" ma:open="false" ma:isKeyword="false">
      <xsd:complexType>
        <xsd:sequence>
          <xsd:element ref="pc:Terms" minOccurs="0" maxOccurs="1"/>
        </xsd:sequence>
      </xsd:complexType>
    </xsd:element>
    <xsd:element name="m9ba678bb8414d77b73f31a6ff27f951" ma:index="19" nillable="true" ma:taxonomy="true" ma:internalName="m9ba678bb8414d77b73f31a6ff27f951" ma:taxonomyFieldName="Fiscal_x0020_Year" ma:displayName="Fiscal Year" ma:default="" ma:fieldId="{69ba678b-b841-4d77-b73f-31a6ff27f951}" ma:sspId="557479ed-16e3-4c54-a34b-e226e0af443e" ma:termSetId="a74938b7-838d-429a-85f6-4f7993f9a919" ma:anchorId="00000000-0000-0000-0000-000000000000" ma:open="false" ma:isKeyword="false">
      <xsd:complexType>
        <xsd:sequence>
          <xsd:element ref="pc:Terms" minOccurs="0" maxOccurs="1"/>
        </xsd:sequence>
      </xsd:complexType>
    </xsd:element>
    <xsd:element name="paad1906247e4af69fbe65f2ace0923c" ma:index="21" nillable="true" ma:taxonomy="true" ma:internalName="paad1906247e4af69fbe65f2ace0923c" ma:taxonomyFieldName="Approval_x0020_Status" ma:displayName="Highest Approval Level" ma:readOnly="false" ma:default="" ma:fieldId="{9aad1906-247e-4af6-9fbe-65f2ace0923c}" ma:sspId="557479ed-16e3-4c54-a34b-e226e0af443e" ma:termSetId="907e9040-1049-41d6-9954-246cec267fd5"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b579ce35-3fb0-44dc-a56a-e4fd33d4f086}" ma:internalName="TaxCatchAll" ma:showField="CatchAllData"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cb2ef2bd509f47f39ea44b698c260c87" ma:index="23" nillable="true" ma:taxonomy="true" ma:internalName="cb2ef2bd509f47f39ea44b698c260c87" ma:taxonomyFieldName="OESE_x0020_Office" ma:displayName="OESE Office" ma:default="" ma:fieldId="{cb2ef2bd-509f-47f3-9ea4-4b698c260c87}" ma:sspId="557479ed-16e3-4c54-a34b-e226e0af443e" ma:termSetId="2e6ce9bc-9286-4329-95f6-d0b2e2210cd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b579ce35-3fb0-44dc-a56a-e4fd33d4f086}" ma:internalName="TaxCatchAllLabel" ma:readOnly="true" ma:showField="CatchAllDataLabel"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Approval_Status" ma:index="25" nillable="true" ma:displayName="Approval_Status" ma:default="Not Started" ma:internalName="Approval_Status" ma:readOnly="false">
      <xsd:simpleType>
        <xsd:restriction base="dms:Unknown">
          <xsd:enumeration value="Not Started"/>
          <xsd:enumeration value="Pending"/>
          <xsd:enumeration value="Pending Team Leader Review"/>
          <xsd:enumeration value="Team Leader Approved"/>
          <xsd:enumeration value="Team Leader Rejected"/>
          <xsd:enumeration value="Pending Group Leader Review"/>
          <xsd:enumeration value="Group Leader Approved"/>
          <xsd:enumeration value="Group Leader Rejected"/>
          <xsd:enumeration value="Pending Director Review"/>
          <xsd:enumeration value="Director Approved"/>
          <xsd:enumeration value="Director Rejected"/>
        </xsd:restriction>
      </xsd:simpleType>
    </xsd:element>
    <xsd:element name="Approval_x0020_Comments" ma:index="26" nillable="true" ma:displayName="Approval Comments" ma:internalName="Approval_x0020_Comments">
      <xsd:simpleType>
        <xsd:restriction base="dms:Note">
          <xsd:maxLength value="255"/>
        </xsd:restriction>
      </xsd:simpleType>
    </xsd:element>
    <xsd:element name="Get_Approval_Button" ma:index="27" nillable="true" ma:displayName="Get_Approval_Button" ma:internalName="Get_Approval_Butt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7" ma:displayName="Author"/>
        <xsd:element ref="dcterms:created" minOccurs="0" maxOccurs="1"/>
        <xsd:element ref="dc:identifier" minOccurs="0" maxOccurs="1"/>
        <xsd:element name="contentType" minOccurs="0" maxOccurs="1" type="xsd:string" ma:index="14" ma:displayName="Content Type"/>
        <xsd:element ref="dc:title" minOccurs="0" maxOccurs="1" ma:index="8"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48369bfb84241b2a4759ac5d306b738 xmlns="2a2db8c4-56ab-4882-a5d0-0fe8165c6658">
      <Terms xmlns="http://schemas.microsoft.com/office/infopath/2007/PartnerControls"/>
    </e48369bfb84241b2a4759ac5d306b738>
    <Approval_x0020_Comments xmlns="2a2db8c4-56ab-4882-a5d0-0fe8165c6658" xsi:nil="true"/>
    <TaxCatchAll xmlns="2a2db8c4-56ab-4882-a5d0-0fe8165c6658">
      <Value>14</Value>
      <Value>2</Value>
    </TaxCatchAll>
    <m1f13d32c4c342028b39326ee260c1ca xmlns="2a2db8c4-56ab-4882-a5d0-0fe8165c6658">
      <Terms xmlns="http://schemas.microsoft.com/office/infopath/2007/PartnerControls"/>
    </m1f13d32c4c342028b39326ee260c1ca>
    <cb2ef2bd509f47f39ea44b698c260c87 xmlns="2a2db8c4-56ab-4882-a5d0-0fe8165c6658">
      <Terms xmlns="http://schemas.microsoft.com/office/infopath/2007/PartnerControls">
        <TermInfo xmlns="http://schemas.microsoft.com/office/infopath/2007/PartnerControls">
          <TermName xmlns="http://schemas.microsoft.com/office/infopath/2007/PartnerControls">Innovation Programs</TermName>
          <TermId xmlns="http://schemas.microsoft.com/office/infopath/2007/PartnerControls">718c7670-3af9-4624-9d86-c653ef74cfc2</TermId>
        </TermInfo>
      </Terms>
    </cb2ef2bd509f47f39ea44b698c260c87>
    <a4530805a9a34cb996739ba2e241a970 xmlns="2a2db8c4-56ab-4882-a5d0-0fe8165c6658">
      <Terms xmlns="http://schemas.microsoft.com/office/infopath/2007/PartnerControls"/>
    </a4530805a9a34cb996739ba2e241a970>
    <m9ba678bb8414d77b73f31a6ff27f951 xmlns="2a2db8c4-56ab-4882-a5d0-0fe8165c665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a9b09679-9681-4840-9409-cc087bb840af</TermId>
        </TermInfo>
      </Terms>
    </m9ba678bb8414d77b73f31a6ff27f951>
    <paad1906247e4af69fbe65f2ace0923c xmlns="2a2db8c4-56ab-4882-a5d0-0fe8165c6658">
      <Terms xmlns="http://schemas.microsoft.com/office/infopath/2007/PartnerControls"/>
    </paad1906247e4af69fbe65f2ace0923c>
    <Approval_Status xmlns="2a2db8c4-56ab-4882-a5d0-0fe8165c6658" xsi:nil="true"/>
    <Date_x0020_of_x0020_Approval xmlns="2a2db8c4-56ab-4882-a5d0-0fe8165c6658" xsi:nil="true"/>
    <Get_Approval_Button xmlns="2a2db8c4-56ab-4882-a5d0-0fe8165c6658" xsi:nil="true"/>
  </documentManagement>
</p:properties>
</file>

<file path=customXml/itemProps1.xml><?xml version="1.0" encoding="utf-8"?>
<ds:datastoreItem xmlns:ds="http://schemas.openxmlformats.org/officeDocument/2006/customXml" ds:itemID="{FA3C9258-696D-4442-82E5-4ECDA0BB9AA9}">
  <ds:schemaRefs>
    <ds:schemaRef ds:uri="Microsoft.SharePoint.Taxonomy.ContentTypeSync"/>
  </ds:schemaRefs>
</ds:datastoreItem>
</file>

<file path=customXml/itemProps2.xml><?xml version="1.0" encoding="utf-8"?>
<ds:datastoreItem xmlns:ds="http://schemas.openxmlformats.org/officeDocument/2006/customXml" ds:itemID="{6171B35B-0633-4CA9-BAF9-02F89142C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db8c4-56ab-4882-a5d0-0fe8165c6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B74B1D-2DAD-411D-A397-B4848F8E2A9D}">
  <ds:schemaRefs>
    <ds:schemaRef ds:uri="http://schemas.microsoft.com/sharepoint/v3/contenttype/forms"/>
  </ds:schemaRefs>
</ds:datastoreItem>
</file>

<file path=customXml/itemProps4.xml><?xml version="1.0" encoding="utf-8"?>
<ds:datastoreItem xmlns:ds="http://schemas.openxmlformats.org/officeDocument/2006/customXml" ds:itemID="{8AA9D841-FA22-4D0F-B8DE-DF1B59653CCC}">
  <ds:schemaRefs>
    <ds:schemaRef ds:uri="2a2db8c4-56ab-4882-a5d0-0fe8165c6658"/>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 ds:uri="http://www.w3.org/XML/1998/namespace"/>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TotalTime>
  <Words>3347</Words>
  <Application>Microsoft Office PowerPoint</Application>
  <PresentationFormat>On-screen Show (4:3)</PresentationFormat>
  <Paragraphs>252</Paragraphs>
  <Slides>25</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Courier New</vt:lpstr>
      <vt:lpstr>Raleway</vt:lpstr>
      <vt:lpstr>Tw Cen MT</vt:lpstr>
      <vt:lpstr>Tw Cen MT</vt:lpstr>
      <vt:lpstr>Wingdings</vt:lpstr>
      <vt:lpstr>Dept of Ed</vt:lpstr>
      <vt:lpstr>Acrobat Document</vt:lpstr>
      <vt:lpstr>Education Innovation and Research (EIR) General PROGRAM Requirements</vt:lpstr>
      <vt:lpstr>Topics to Be covered in this INFORMATIONAL PowerPoint:</vt:lpstr>
      <vt:lpstr>Evidence requirements</vt:lpstr>
      <vt:lpstr>SERVING K-12 STUDENTS</vt:lpstr>
      <vt:lpstr>High-NEED STUDENTS</vt:lpstr>
      <vt:lpstr>Funding CATEGORY</vt:lpstr>
      <vt:lpstr>Prohibition of Subgrants</vt:lpstr>
      <vt:lpstr>Cost Principles</vt:lpstr>
      <vt:lpstr>Matching Requirements</vt:lpstr>
      <vt:lpstr>Matching BUDGET AND DOCUMENTATION</vt:lpstr>
      <vt:lpstr>Sample match letters</vt:lpstr>
      <vt:lpstr>Independent evaluation</vt:lpstr>
      <vt:lpstr>OPEN Licensing</vt:lpstr>
      <vt:lpstr>What does open licensing mean?</vt:lpstr>
      <vt:lpstr>What is a “Deliverable” covered by the open licensing rule?</vt:lpstr>
      <vt:lpstr>More about the open licensing rule</vt:lpstr>
      <vt:lpstr>Reporting Requirements: final evaluation report</vt:lpstr>
      <vt:lpstr>Reporting Requirements: Performance measures</vt:lpstr>
      <vt:lpstr>Performance measures</vt:lpstr>
      <vt:lpstr>Project performance measures</vt:lpstr>
      <vt:lpstr>EIR Program Performance Measures</vt:lpstr>
      <vt:lpstr>Logic Model, Evaluation and Reporting</vt:lpstr>
      <vt:lpstr>Reporting Resources</vt:lpstr>
      <vt:lpstr>Example: EARLY-PHASE  EIR PROGRAM Performance measures</vt:lpstr>
      <vt:lpstr>Education Innovation and Research (EIR) Matching and OTHER General PROGRAM Requirements</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Department of Education</dc:creator>
  <dc:description/>
  <cp:lastModifiedBy>Ford, Cheryl</cp:lastModifiedBy>
  <cp:revision>5</cp:revision>
  <cp:lastPrinted>2018-03-09T14:44:30Z</cp:lastPrinted>
  <dcterms:created xsi:type="dcterms:W3CDTF">2013-08-12T19:53:34Z</dcterms:created>
  <dcterms:modified xsi:type="dcterms:W3CDTF">2021-06-07T17:29:29Z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0x01010028670A239A4C7A4E9A68527307346D380300A9F02BBE4CAC1B41B7C895972CA1FD92</vt:lpwstr>
  </property>
  <property fmtid="{D5CDD505-2E9C-101B-9397-08002B2CF9AE}" pid="3" name="Secondary Subject">
    <vt:lpwstr/>
  </property>
  <property fmtid="{D5CDD505-2E9C-101B-9397-08002B2CF9AE}" pid="4" name="Fiscal Year">
    <vt:lpwstr>2;#2021|a9b09679-9681-4840-9409-cc087bb840af</vt:lpwstr>
  </property>
  <property fmtid="{D5CDD505-2E9C-101B-9397-08002B2CF9AE}" pid="5" name="Get Approval_">
    <vt:lpwstr/>
  </property>
  <property fmtid="{D5CDD505-2E9C-101B-9397-08002B2CF9AE}" pid="6" name="_ExtendedDescription">
    <vt:lpwstr/>
  </property>
  <property fmtid="{D5CDD505-2E9C-101B-9397-08002B2CF9AE}" pid="7" name="Approval Status">
    <vt:lpwstr/>
  </property>
  <property fmtid="{D5CDD505-2E9C-101B-9397-08002B2CF9AE}" pid="8" name="OESE Office">
    <vt:lpwstr>14;#Innovation Programs|718c7670-3af9-4624-9d86-c653ef74cfc2</vt:lpwstr>
  </property>
  <property fmtid="{D5CDD505-2E9C-101B-9397-08002B2CF9AE}" pid="9" name="Document Type">
    <vt:lpwstr/>
  </property>
  <property fmtid="{D5CDD505-2E9C-101B-9397-08002B2CF9AE}" pid="10" name="Catagory">
    <vt:lpwstr/>
  </property>
</Properties>
</file>