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379" r:id="rId6"/>
  </p:sldIdLst>
  <p:sldSz cx="9144000" cy="6858000" type="screen4x3"/>
  <p:notesSz cx="9236075" cy="6950075"/>
  <p:defaultTextStyle>
    <a:defPPr>
      <a:defRPr lang="en-US"/>
    </a:defPPr>
    <a:lvl1pPr marL="0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E4E807-11DB-4C0B-A831-182D9DDD8054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ssica McKinney" initials="JMcK" lastIdx="0" clrIdx="6"/>
  <p:cmAuthor id="1" name="Linda K. Reed" initials="lkr" lastIdx="2" clrIdx="0">
    <p:extLst/>
  </p:cmAuthor>
  <p:cmAuthor id="2" name="Tate, Christopher" initials="CST" lastIdx="2" clrIdx="1"/>
  <p:cmAuthor id="3" name="Melissa Rasberry" initials="MR" lastIdx="1" clrIdx="2">
    <p:extLst/>
  </p:cmAuthor>
  <p:cmAuthor id="4" name="Melissa Rasberry" initials="MR [2]" lastIdx="1" clrIdx="3">
    <p:extLst/>
  </p:cmAuthor>
  <p:cmAuthor id="5" name="Melissa Rasberry" initials="MR [3]" lastIdx="1" clrIdx="4">
    <p:extLst/>
  </p:cmAuthor>
  <p:cmAuthor id="6" name="Miceli, Roberta" initials="MR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324"/>
    <a:srgbClr val="92D050"/>
    <a:srgbClr val="FFFF00"/>
    <a:srgbClr val="0C709C"/>
    <a:srgbClr val="EFB219"/>
    <a:srgbClr val="0C7083"/>
    <a:srgbClr val="2F8841"/>
    <a:srgbClr val="4D4D4F"/>
    <a:srgbClr val="1C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68000" autoAdjust="0"/>
  </p:normalViewPr>
  <p:slideViewPr>
    <p:cSldViewPr snapToGrid="0">
      <p:cViewPr varScale="1">
        <p:scale>
          <a:sx n="75" d="100"/>
          <a:sy n="75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82" y="13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3F1C8-E228-48A1-9143-58951B550A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A33A25-BCF3-4262-ADAA-D8786468C4A0}">
      <dgm:prSet phldrT="[Text]" custT="1"/>
      <dgm:spPr/>
      <dgm:t>
        <a:bodyPr/>
        <a:lstStyle/>
        <a:p>
          <a:r>
            <a:rPr lang="en-US" sz="1000" dirty="0"/>
            <a:t>If we report per pupil expenditures at the school level…</a:t>
          </a:r>
        </a:p>
      </dgm:t>
    </dgm:pt>
    <dgm:pt modelId="{14C2FC2C-6288-4DBC-BB03-18653F2B1182}" type="parTrans" cxnId="{0B8A73DD-E57A-4116-BC66-E35E48663C63}">
      <dgm:prSet/>
      <dgm:spPr/>
      <dgm:t>
        <a:bodyPr/>
        <a:lstStyle/>
        <a:p>
          <a:endParaRPr lang="en-US"/>
        </a:p>
      </dgm:t>
    </dgm:pt>
    <dgm:pt modelId="{B3463D92-B05E-4645-95AE-9C283D53C734}" type="sibTrans" cxnId="{0B8A73DD-E57A-4116-BC66-E35E48663C63}">
      <dgm:prSet/>
      <dgm:spPr/>
      <dgm:t>
        <a:bodyPr/>
        <a:lstStyle/>
        <a:p>
          <a:endParaRPr lang="en-US"/>
        </a:p>
      </dgm:t>
    </dgm:pt>
    <dgm:pt modelId="{64430C12-2317-4DB7-9BE6-11AE1B817CE7}">
      <dgm:prSet phldrT="[Text]" custT="1"/>
      <dgm:spPr/>
      <dgm:t>
        <a:bodyPr/>
        <a:lstStyle/>
        <a:p>
          <a:r>
            <a:rPr lang="en-US" sz="1000" dirty="0"/>
            <a:t>Then, the reporting will enable stakeholders* to understand the most important dimensions of resource equity</a:t>
          </a:r>
        </a:p>
      </dgm:t>
    </dgm:pt>
    <dgm:pt modelId="{36F9F0E6-1957-4E73-9512-B6214B51E71E}" type="parTrans" cxnId="{61A17640-3116-4222-95D0-B6B7C4F4CAB9}">
      <dgm:prSet/>
      <dgm:spPr/>
      <dgm:t>
        <a:bodyPr/>
        <a:lstStyle/>
        <a:p>
          <a:endParaRPr lang="en-US"/>
        </a:p>
      </dgm:t>
    </dgm:pt>
    <dgm:pt modelId="{9364EC57-D465-4E85-8310-3B477A4EDF56}" type="sibTrans" cxnId="{61A17640-3116-4222-95D0-B6B7C4F4CAB9}">
      <dgm:prSet/>
      <dgm:spPr/>
      <dgm:t>
        <a:bodyPr/>
        <a:lstStyle/>
        <a:p>
          <a:endParaRPr lang="en-US"/>
        </a:p>
      </dgm:t>
    </dgm:pt>
    <dgm:pt modelId="{A5EB409E-7ABC-45CD-8999-2492E5E8B420}">
      <dgm:prSet custT="1"/>
      <dgm:spPr/>
      <dgm:t>
        <a:bodyPr/>
        <a:lstStyle/>
        <a:p>
          <a:r>
            <a:rPr lang="en-US" sz="1000" dirty="0"/>
            <a:t>That will ultimately lead to specific actions</a:t>
          </a:r>
        </a:p>
      </dgm:t>
    </dgm:pt>
    <dgm:pt modelId="{9111FE69-023F-4E93-B8D6-04577F9BFD70}" type="parTrans" cxnId="{66B8CB90-81C4-4FFC-9480-D7C552D1CD5A}">
      <dgm:prSet/>
      <dgm:spPr/>
      <dgm:t>
        <a:bodyPr/>
        <a:lstStyle/>
        <a:p>
          <a:endParaRPr lang="en-US"/>
        </a:p>
      </dgm:t>
    </dgm:pt>
    <dgm:pt modelId="{DEB38959-FA7C-4B0F-BE3D-6C713C524AC3}" type="sibTrans" cxnId="{66B8CB90-81C4-4FFC-9480-D7C552D1CD5A}">
      <dgm:prSet/>
      <dgm:spPr/>
      <dgm:t>
        <a:bodyPr/>
        <a:lstStyle/>
        <a:p>
          <a:endParaRPr lang="en-US"/>
        </a:p>
      </dgm:t>
    </dgm:pt>
    <dgm:pt modelId="{388F54AD-E73A-417C-A557-664C36220F7C}">
      <dgm:prSet custT="1"/>
      <dgm:spPr/>
      <dgm:t>
        <a:bodyPr/>
        <a:lstStyle/>
        <a:p>
          <a:r>
            <a:rPr lang="en-US" sz="1000" dirty="0"/>
            <a:t>Which will result in resources being distributed more effectively and equitably</a:t>
          </a:r>
        </a:p>
      </dgm:t>
    </dgm:pt>
    <dgm:pt modelId="{2915795D-40A8-41C4-8138-99C9F95F0FA7}" type="parTrans" cxnId="{0B7DA9DF-74DF-45B0-9EB4-C925B0B276D8}">
      <dgm:prSet/>
      <dgm:spPr/>
      <dgm:t>
        <a:bodyPr/>
        <a:lstStyle/>
        <a:p>
          <a:endParaRPr lang="en-US"/>
        </a:p>
      </dgm:t>
    </dgm:pt>
    <dgm:pt modelId="{461DA308-ADB8-47AD-9715-FD22B885F5B0}" type="sibTrans" cxnId="{0B7DA9DF-74DF-45B0-9EB4-C925B0B276D8}">
      <dgm:prSet/>
      <dgm:spPr/>
      <dgm:t>
        <a:bodyPr/>
        <a:lstStyle/>
        <a:p>
          <a:endParaRPr lang="en-US"/>
        </a:p>
      </dgm:t>
    </dgm:pt>
    <dgm:pt modelId="{A8B54D2D-3791-46AD-9BDA-EABCF709E481}">
      <dgm:prSet custT="1"/>
      <dgm:spPr/>
      <dgm:t>
        <a:bodyPr/>
        <a:lstStyle/>
        <a:p>
          <a:r>
            <a:rPr lang="en-US" sz="1000" dirty="0"/>
            <a:t>Which will lead to improved student performance and greater equity in outcomes</a:t>
          </a:r>
        </a:p>
      </dgm:t>
    </dgm:pt>
    <dgm:pt modelId="{55CB797A-055E-41C4-B9C2-E70DADAB93C9}" type="parTrans" cxnId="{F1EB009D-1FC6-49F8-AAAF-F09365048321}">
      <dgm:prSet/>
      <dgm:spPr/>
      <dgm:t>
        <a:bodyPr/>
        <a:lstStyle/>
        <a:p>
          <a:endParaRPr lang="en-US"/>
        </a:p>
      </dgm:t>
    </dgm:pt>
    <dgm:pt modelId="{7A13EC84-5F86-4107-9D9F-1D7C4EF109B4}" type="sibTrans" cxnId="{F1EB009D-1FC6-49F8-AAAF-F09365048321}">
      <dgm:prSet/>
      <dgm:spPr/>
      <dgm:t>
        <a:bodyPr/>
        <a:lstStyle/>
        <a:p>
          <a:endParaRPr lang="en-US"/>
        </a:p>
      </dgm:t>
    </dgm:pt>
    <dgm:pt modelId="{721D5871-8EA4-4830-A4E6-E425647BB4B9}">
      <dgm:prSet phldrT="[Text]"/>
      <dgm:spPr/>
      <dgm:t>
        <a:bodyPr/>
        <a:lstStyle/>
        <a:p>
          <a:endParaRPr lang="en-US" dirty="0"/>
        </a:p>
      </dgm:t>
    </dgm:pt>
    <dgm:pt modelId="{DA94724F-F1F5-4EAA-B482-CADCC62829C3}" type="sibTrans" cxnId="{A4CE69C0-F941-4F95-9AF5-229F787E10BF}">
      <dgm:prSet/>
      <dgm:spPr/>
      <dgm:t>
        <a:bodyPr/>
        <a:lstStyle/>
        <a:p>
          <a:endParaRPr lang="en-US"/>
        </a:p>
      </dgm:t>
    </dgm:pt>
    <dgm:pt modelId="{B5974BC2-A5E8-4CCD-995E-D69552189B1F}" type="parTrans" cxnId="{A4CE69C0-F941-4F95-9AF5-229F787E10BF}">
      <dgm:prSet/>
      <dgm:spPr/>
      <dgm:t>
        <a:bodyPr/>
        <a:lstStyle/>
        <a:p>
          <a:endParaRPr lang="en-US"/>
        </a:p>
      </dgm:t>
    </dgm:pt>
    <dgm:pt modelId="{F9284DF7-FC3C-4653-A4B4-7C378C7AFA04}" type="pres">
      <dgm:prSet presAssocID="{C6D3F1C8-E228-48A1-9143-58951B550A3E}" presName="CompostProcess" presStyleCnt="0">
        <dgm:presLayoutVars>
          <dgm:dir/>
          <dgm:resizeHandles val="exact"/>
        </dgm:presLayoutVars>
      </dgm:prSet>
      <dgm:spPr/>
    </dgm:pt>
    <dgm:pt modelId="{6399276A-EB67-40C9-9CF0-9DD42627CF71}" type="pres">
      <dgm:prSet presAssocID="{C6D3F1C8-E228-48A1-9143-58951B550A3E}" presName="arrow" presStyleLbl="bgShp" presStyleIdx="0" presStyleCnt="1" custScaleX="97155" custLinFactNeighborX="23" custLinFactNeighborY="0"/>
      <dgm:spPr/>
    </dgm:pt>
    <dgm:pt modelId="{C46DBDCD-D22C-4CCE-9496-B813573481E6}" type="pres">
      <dgm:prSet presAssocID="{C6D3F1C8-E228-48A1-9143-58951B550A3E}" presName="linearProcess" presStyleCnt="0"/>
      <dgm:spPr/>
    </dgm:pt>
    <dgm:pt modelId="{5DA19A8B-6649-4D97-AE13-C10FFB33E418}" type="pres">
      <dgm:prSet presAssocID="{E3A33A25-BCF3-4262-ADAA-D8786468C4A0}" presName="textNode" presStyleLbl="node1" presStyleIdx="0" presStyleCnt="6">
        <dgm:presLayoutVars>
          <dgm:bulletEnabled val="1"/>
        </dgm:presLayoutVars>
      </dgm:prSet>
      <dgm:spPr/>
    </dgm:pt>
    <dgm:pt modelId="{3680C3BF-BB73-43F2-8F5C-A358D5468E9F}" type="pres">
      <dgm:prSet presAssocID="{B3463D92-B05E-4645-95AE-9C283D53C734}" presName="sibTrans" presStyleCnt="0"/>
      <dgm:spPr/>
    </dgm:pt>
    <dgm:pt modelId="{2E6FE0C5-BAE1-451C-BD94-4807B33DDA29}" type="pres">
      <dgm:prSet presAssocID="{721D5871-8EA4-4830-A4E6-E425647BB4B9}" presName="textNode" presStyleLbl="node1" presStyleIdx="1" presStyleCnt="6">
        <dgm:presLayoutVars>
          <dgm:bulletEnabled val="1"/>
        </dgm:presLayoutVars>
      </dgm:prSet>
      <dgm:spPr/>
    </dgm:pt>
    <dgm:pt modelId="{C2E92496-32EA-4291-A268-8F56E1692A7A}" type="pres">
      <dgm:prSet presAssocID="{DA94724F-F1F5-4EAA-B482-CADCC62829C3}" presName="sibTrans" presStyleCnt="0"/>
      <dgm:spPr/>
    </dgm:pt>
    <dgm:pt modelId="{6BF5D0BA-B230-4EF8-8D6C-25D134757EC5}" type="pres">
      <dgm:prSet presAssocID="{64430C12-2317-4DB7-9BE6-11AE1B817CE7}" presName="textNode" presStyleLbl="node1" presStyleIdx="2" presStyleCnt="6">
        <dgm:presLayoutVars>
          <dgm:bulletEnabled val="1"/>
        </dgm:presLayoutVars>
      </dgm:prSet>
      <dgm:spPr/>
    </dgm:pt>
    <dgm:pt modelId="{AF76CF84-A780-4D9D-91BE-A26C13606229}" type="pres">
      <dgm:prSet presAssocID="{9364EC57-D465-4E85-8310-3B477A4EDF56}" presName="sibTrans" presStyleCnt="0"/>
      <dgm:spPr/>
    </dgm:pt>
    <dgm:pt modelId="{680B8AC9-CE40-49F4-AC9A-CE1632B756A8}" type="pres">
      <dgm:prSet presAssocID="{A5EB409E-7ABC-45CD-8999-2492E5E8B420}" presName="textNode" presStyleLbl="node1" presStyleIdx="3" presStyleCnt="6">
        <dgm:presLayoutVars>
          <dgm:bulletEnabled val="1"/>
        </dgm:presLayoutVars>
      </dgm:prSet>
      <dgm:spPr/>
    </dgm:pt>
    <dgm:pt modelId="{3FF7A30F-1887-4013-83E2-FE5D046D655D}" type="pres">
      <dgm:prSet presAssocID="{DEB38959-FA7C-4B0F-BE3D-6C713C524AC3}" presName="sibTrans" presStyleCnt="0"/>
      <dgm:spPr/>
    </dgm:pt>
    <dgm:pt modelId="{3AFF00B6-C925-47D1-A6D5-6D3A39FC80A7}" type="pres">
      <dgm:prSet presAssocID="{388F54AD-E73A-417C-A557-664C36220F7C}" presName="textNode" presStyleLbl="node1" presStyleIdx="4" presStyleCnt="6">
        <dgm:presLayoutVars>
          <dgm:bulletEnabled val="1"/>
        </dgm:presLayoutVars>
      </dgm:prSet>
      <dgm:spPr/>
    </dgm:pt>
    <dgm:pt modelId="{5BBF0E68-41B8-4F09-9FF7-D8F471D148AF}" type="pres">
      <dgm:prSet presAssocID="{461DA308-ADB8-47AD-9715-FD22B885F5B0}" presName="sibTrans" presStyleCnt="0"/>
      <dgm:spPr/>
    </dgm:pt>
    <dgm:pt modelId="{8C003ECB-7811-4A6B-BAF0-C056383C6EAF}" type="pres">
      <dgm:prSet presAssocID="{A8B54D2D-3791-46AD-9BDA-EABCF709E481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F98293C-9FAE-47F3-BC8C-6F0984DCA32F}" type="presOf" srcId="{721D5871-8EA4-4830-A4E6-E425647BB4B9}" destId="{2E6FE0C5-BAE1-451C-BD94-4807B33DDA29}" srcOrd="0" destOrd="0" presId="urn:microsoft.com/office/officeart/2005/8/layout/hProcess9"/>
    <dgm:cxn modelId="{61A17640-3116-4222-95D0-B6B7C4F4CAB9}" srcId="{C6D3F1C8-E228-48A1-9143-58951B550A3E}" destId="{64430C12-2317-4DB7-9BE6-11AE1B817CE7}" srcOrd="2" destOrd="0" parTransId="{36F9F0E6-1957-4E73-9512-B6214B51E71E}" sibTransId="{9364EC57-D465-4E85-8310-3B477A4EDF56}"/>
    <dgm:cxn modelId="{DC168061-FF69-49CE-B892-97998B4A64D9}" type="presOf" srcId="{64430C12-2317-4DB7-9BE6-11AE1B817CE7}" destId="{6BF5D0BA-B230-4EF8-8D6C-25D134757EC5}" srcOrd="0" destOrd="0" presId="urn:microsoft.com/office/officeart/2005/8/layout/hProcess9"/>
    <dgm:cxn modelId="{AB0A1854-FB58-44F4-8DFB-B410FD93F810}" type="presOf" srcId="{A8B54D2D-3791-46AD-9BDA-EABCF709E481}" destId="{8C003ECB-7811-4A6B-BAF0-C056383C6EAF}" srcOrd="0" destOrd="0" presId="urn:microsoft.com/office/officeart/2005/8/layout/hProcess9"/>
    <dgm:cxn modelId="{66B8CB90-81C4-4FFC-9480-D7C552D1CD5A}" srcId="{C6D3F1C8-E228-48A1-9143-58951B550A3E}" destId="{A5EB409E-7ABC-45CD-8999-2492E5E8B420}" srcOrd="3" destOrd="0" parTransId="{9111FE69-023F-4E93-B8D6-04577F9BFD70}" sibTransId="{DEB38959-FA7C-4B0F-BE3D-6C713C524AC3}"/>
    <dgm:cxn modelId="{F1EB009D-1FC6-49F8-AAAF-F09365048321}" srcId="{C6D3F1C8-E228-48A1-9143-58951B550A3E}" destId="{A8B54D2D-3791-46AD-9BDA-EABCF709E481}" srcOrd="5" destOrd="0" parTransId="{55CB797A-055E-41C4-B9C2-E70DADAB93C9}" sibTransId="{7A13EC84-5F86-4107-9D9F-1D7C4EF109B4}"/>
    <dgm:cxn modelId="{77D945AF-9B4E-4016-8F5F-E82776680EF9}" type="presOf" srcId="{E3A33A25-BCF3-4262-ADAA-D8786468C4A0}" destId="{5DA19A8B-6649-4D97-AE13-C10FFB33E418}" srcOrd="0" destOrd="0" presId="urn:microsoft.com/office/officeart/2005/8/layout/hProcess9"/>
    <dgm:cxn modelId="{A4CE69C0-F941-4F95-9AF5-229F787E10BF}" srcId="{C6D3F1C8-E228-48A1-9143-58951B550A3E}" destId="{721D5871-8EA4-4830-A4E6-E425647BB4B9}" srcOrd="1" destOrd="0" parTransId="{B5974BC2-A5E8-4CCD-995E-D69552189B1F}" sibTransId="{DA94724F-F1F5-4EAA-B482-CADCC62829C3}"/>
    <dgm:cxn modelId="{5086E1CB-3265-4CB0-BC37-D0D99CBE72EC}" type="presOf" srcId="{A5EB409E-7ABC-45CD-8999-2492E5E8B420}" destId="{680B8AC9-CE40-49F4-AC9A-CE1632B756A8}" srcOrd="0" destOrd="0" presId="urn:microsoft.com/office/officeart/2005/8/layout/hProcess9"/>
    <dgm:cxn modelId="{0B8A73DD-E57A-4116-BC66-E35E48663C63}" srcId="{C6D3F1C8-E228-48A1-9143-58951B550A3E}" destId="{E3A33A25-BCF3-4262-ADAA-D8786468C4A0}" srcOrd="0" destOrd="0" parTransId="{14C2FC2C-6288-4DBC-BB03-18653F2B1182}" sibTransId="{B3463D92-B05E-4645-95AE-9C283D53C734}"/>
    <dgm:cxn modelId="{0B7DA9DF-74DF-45B0-9EB4-C925B0B276D8}" srcId="{C6D3F1C8-E228-48A1-9143-58951B550A3E}" destId="{388F54AD-E73A-417C-A557-664C36220F7C}" srcOrd="4" destOrd="0" parTransId="{2915795D-40A8-41C4-8138-99C9F95F0FA7}" sibTransId="{461DA308-ADB8-47AD-9715-FD22B885F5B0}"/>
    <dgm:cxn modelId="{21DF75E4-DEA0-4C80-84F8-7046483B8B60}" type="presOf" srcId="{388F54AD-E73A-417C-A557-664C36220F7C}" destId="{3AFF00B6-C925-47D1-A6D5-6D3A39FC80A7}" srcOrd="0" destOrd="0" presId="urn:microsoft.com/office/officeart/2005/8/layout/hProcess9"/>
    <dgm:cxn modelId="{0B2FEAFD-A4B5-4DFE-861E-007280FF98F7}" type="presOf" srcId="{C6D3F1C8-E228-48A1-9143-58951B550A3E}" destId="{F9284DF7-FC3C-4653-A4B4-7C378C7AFA04}" srcOrd="0" destOrd="0" presId="urn:microsoft.com/office/officeart/2005/8/layout/hProcess9"/>
    <dgm:cxn modelId="{CA003D89-E93C-44C2-8734-7A5B1D5528FB}" type="presParOf" srcId="{F9284DF7-FC3C-4653-A4B4-7C378C7AFA04}" destId="{6399276A-EB67-40C9-9CF0-9DD42627CF71}" srcOrd="0" destOrd="0" presId="urn:microsoft.com/office/officeart/2005/8/layout/hProcess9"/>
    <dgm:cxn modelId="{CF7F62E4-FB3F-4814-BF6E-451F0285938A}" type="presParOf" srcId="{F9284DF7-FC3C-4653-A4B4-7C378C7AFA04}" destId="{C46DBDCD-D22C-4CCE-9496-B813573481E6}" srcOrd="1" destOrd="0" presId="urn:microsoft.com/office/officeart/2005/8/layout/hProcess9"/>
    <dgm:cxn modelId="{7A46C130-1E4D-4C76-B067-6315792172E2}" type="presParOf" srcId="{C46DBDCD-D22C-4CCE-9496-B813573481E6}" destId="{5DA19A8B-6649-4D97-AE13-C10FFB33E418}" srcOrd="0" destOrd="0" presId="urn:microsoft.com/office/officeart/2005/8/layout/hProcess9"/>
    <dgm:cxn modelId="{87F67DC3-60BF-4872-8CDF-1122F7DC4A36}" type="presParOf" srcId="{C46DBDCD-D22C-4CCE-9496-B813573481E6}" destId="{3680C3BF-BB73-43F2-8F5C-A358D5468E9F}" srcOrd="1" destOrd="0" presId="urn:microsoft.com/office/officeart/2005/8/layout/hProcess9"/>
    <dgm:cxn modelId="{98372550-3A7F-4146-8DFB-3D7696618749}" type="presParOf" srcId="{C46DBDCD-D22C-4CCE-9496-B813573481E6}" destId="{2E6FE0C5-BAE1-451C-BD94-4807B33DDA29}" srcOrd="2" destOrd="0" presId="urn:microsoft.com/office/officeart/2005/8/layout/hProcess9"/>
    <dgm:cxn modelId="{03688E69-59DF-46F8-BA71-6933F681F5A0}" type="presParOf" srcId="{C46DBDCD-D22C-4CCE-9496-B813573481E6}" destId="{C2E92496-32EA-4291-A268-8F56E1692A7A}" srcOrd="3" destOrd="0" presId="urn:microsoft.com/office/officeart/2005/8/layout/hProcess9"/>
    <dgm:cxn modelId="{68E30C1D-E85D-4697-B463-ECCA8D815952}" type="presParOf" srcId="{C46DBDCD-D22C-4CCE-9496-B813573481E6}" destId="{6BF5D0BA-B230-4EF8-8D6C-25D134757EC5}" srcOrd="4" destOrd="0" presId="urn:microsoft.com/office/officeart/2005/8/layout/hProcess9"/>
    <dgm:cxn modelId="{F35773E1-6850-45BE-9A3B-C8DF0BB06187}" type="presParOf" srcId="{C46DBDCD-D22C-4CCE-9496-B813573481E6}" destId="{AF76CF84-A780-4D9D-91BE-A26C13606229}" srcOrd="5" destOrd="0" presId="urn:microsoft.com/office/officeart/2005/8/layout/hProcess9"/>
    <dgm:cxn modelId="{BEEAF0FA-FAA4-408E-8362-6A506746D575}" type="presParOf" srcId="{C46DBDCD-D22C-4CCE-9496-B813573481E6}" destId="{680B8AC9-CE40-49F4-AC9A-CE1632B756A8}" srcOrd="6" destOrd="0" presId="urn:microsoft.com/office/officeart/2005/8/layout/hProcess9"/>
    <dgm:cxn modelId="{F8C715A8-F21E-470A-AFCF-1258C805D143}" type="presParOf" srcId="{C46DBDCD-D22C-4CCE-9496-B813573481E6}" destId="{3FF7A30F-1887-4013-83E2-FE5D046D655D}" srcOrd="7" destOrd="0" presId="urn:microsoft.com/office/officeart/2005/8/layout/hProcess9"/>
    <dgm:cxn modelId="{9E3DB96E-8380-4FB0-8625-D6D83777DE4C}" type="presParOf" srcId="{C46DBDCD-D22C-4CCE-9496-B813573481E6}" destId="{3AFF00B6-C925-47D1-A6D5-6D3A39FC80A7}" srcOrd="8" destOrd="0" presId="urn:microsoft.com/office/officeart/2005/8/layout/hProcess9"/>
    <dgm:cxn modelId="{39D8D5AB-8B4C-41A9-8B73-C280C01FE428}" type="presParOf" srcId="{C46DBDCD-D22C-4CCE-9496-B813573481E6}" destId="{5BBF0E68-41B8-4F09-9FF7-D8F471D148AF}" srcOrd="9" destOrd="0" presId="urn:microsoft.com/office/officeart/2005/8/layout/hProcess9"/>
    <dgm:cxn modelId="{6C3C0F03-77DF-47AB-B773-477120B7F8F2}" type="presParOf" srcId="{C46DBDCD-D22C-4CCE-9496-B813573481E6}" destId="{8C003ECB-7811-4A6B-BAF0-C056383C6EA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9276A-EB67-40C9-9CF0-9DD42627CF71}">
      <dsp:nvSpPr>
        <dsp:cNvPr id="0" name=""/>
        <dsp:cNvSpPr/>
      </dsp:nvSpPr>
      <dsp:spPr>
        <a:xfrm>
          <a:off x="740135" y="0"/>
          <a:ext cx="7002399" cy="41420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19A8B-6649-4D97-AE13-C10FFB33E418}">
      <dsp:nvSpPr>
        <dsp:cNvPr id="0" name=""/>
        <dsp:cNvSpPr/>
      </dsp:nvSpPr>
      <dsp:spPr>
        <a:xfrm>
          <a:off x="103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If we report per pupil expenditures at the school level…</a:t>
          </a:r>
        </a:p>
      </dsp:txBody>
      <dsp:txXfrm>
        <a:off x="60676" y="1303181"/>
        <a:ext cx="1119704" cy="1535664"/>
      </dsp:txXfrm>
    </dsp:sp>
    <dsp:sp modelId="{2E6FE0C5-BAE1-451C-BD94-4807B33DDA29}">
      <dsp:nvSpPr>
        <dsp:cNvPr id="0" name=""/>
        <dsp:cNvSpPr/>
      </dsp:nvSpPr>
      <dsp:spPr>
        <a:xfrm>
          <a:off x="1447762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508335" y="1303181"/>
        <a:ext cx="1119704" cy="1535664"/>
      </dsp:txXfrm>
    </dsp:sp>
    <dsp:sp modelId="{6BF5D0BA-B230-4EF8-8D6C-25D134757EC5}">
      <dsp:nvSpPr>
        <dsp:cNvPr id="0" name=""/>
        <dsp:cNvSpPr/>
      </dsp:nvSpPr>
      <dsp:spPr>
        <a:xfrm>
          <a:off x="2895422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Then, the reporting will enable stakeholders* to understand the most important dimensions of resource equity</a:t>
          </a:r>
        </a:p>
      </dsp:txBody>
      <dsp:txXfrm>
        <a:off x="2955995" y="1303181"/>
        <a:ext cx="1119704" cy="1535664"/>
      </dsp:txXfrm>
    </dsp:sp>
    <dsp:sp modelId="{680B8AC9-CE40-49F4-AC9A-CE1632B756A8}">
      <dsp:nvSpPr>
        <dsp:cNvPr id="0" name=""/>
        <dsp:cNvSpPr/>
      </dsp:nvSpPr>
      <dsp:spPr>
        <a:xfrm>
          <a:off x="4343081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That will ultimately lead to specific actions</a:t>
          </a:r>
        </a:p>
      </dsp:txBody>
      <dsp:txXfrm>
        <a:off x="4403654" y="1303181"/>
        <a:ext cx="1119704" cy="1535664"/>
      </dsp:txXfrm>
    </dsp:sp>
    <dsp:sp modelId="{3AFF00B6-C925-47D1-A6D5-6D3A39FC80A7}">
      <dsp:nvSpPr>
        <dsp:cNvPr id="0" name=""/>
        <dsp:cNvSpPr/>
      </dsp:nvSpPr>
      <dsp:spPr>
        <a:xfrm>
          <a:off x="5790741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Which will result in resources being distributed more effectively and equitably</a:t>
          </a:r>
        </a:p>
      </dsp:txBody>
      <dsp:txXfrm>
        <a:off x="5851314" y="1303181"/>
        <a:ext cx="1119704" cy="1535664"/>
      </dsp:txXfrm>
    </dsp:sp>
    <dsp:sp modelId="{8C003ECB-7811-4A6B-BAF0-C056383C6EAF}">
      <dsp:nvSpPr>
        <dsp:cNvPr id="0" name=""/>
        <dsp:cNvSpPr/>
      </dsp:nvSpPr>
      <dsp:spPr>
        <a:xfrm>
          <a:off x="7238400" y="1242608"/>
          <a:ext cx="1240850" cy="1656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Which will lead to improved student performance and greater equity in outcomes</a:t>
          </a:r>
        </a:p>
      </dsp:txBody>
      <dsp:txXfrm>
        <a:off x="7298973" y="1303181"/>
        <a:ext cx="1119704" cy="1535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13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sz="1300" dirty="0"/>
              <a:t>(added from Insert tab, Header &amp; Footer icon, Fixed Date and time) 9/28/2015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z="1300" dirty="0"/>
              <a:t>Presentation Title (added from Insert tab, Header &amp; Footer icon)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03CA83-BF55-4479-97D4-A9091365DBBA}" type="slidenum">
              <a:rPr lang="en-US" sz="1300"/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7899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6600962"/>
            <a:ext cx="4002299" cy="34911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000"/>
            </a:lvl1pPr>
          </a:lstStyle>
          <a:p>
            <a:r>
              <a:rPr lang="en-US" dirty="0"/>
              <a:t>(added from Insert tab, Header &amp; Footer icon, Fixed Date and time) 9/28/2015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" y="0"/>
            <a:ext cx="1927225" cy="144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1446324"/>
            <a:ext cx="9236075" cy="515463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0963"/>
            <a:ext cx="4002299" cy="3491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000"/>
            </a:lvl1pPr>
          </a:lstStyle>
          <a:p>
            <a:r>
              <a:rPr lang="en-US"/>
              <a:t>Presentation Title (added from Insert tab, Header &amp; Footer icon)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45437" y="6700549"/>
            <a:ext cx="345201" cy="249527"/>
          </a:xfrm>
          <a:prstGeom prst="rect">
            <a:avLst/>
          </a:prstGeom>
        </p:spPr>
        <p:txBody>
          <a:bodyPr vert="horz" wrap="none" lIns="92492" tIns="46246" rIns="92492" bIns="46246" rtlCol="0" anchor="b">
            <a:spAutoFit/>
          </a:bodyPr>
          <a:lstStyle>
            <a:lvl1pPr algn="ctr">
              <a:defRPr sz="1000"/>
            </a:lvl1pPr>
          </a:lstStyle>
          <a:p>
            <a:fld id="{E4E59082-DD63-4D2F-8101-0F929A5FCE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7" y="193472"/>
            <a:ext cx="2539921" cy="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3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to be printed so</a:t>
            </a:r>
            <a:r>
              <a:rPr lang="en-US" baseline="0" dirty="0"/>
              <a:t> participants can read it at their tables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3355848"/>
          </a:xfrm>
        </p:spPr>
        <p:txBody>
          <a:bodyPr lIns="91440" rIns="91440"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0952"/>
            <a:ext cx="4794971" cy="123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3355848"/>
            <a:ext cx="8229600" cy="704088"/>
          </a:xfrm>
        </p:spPr>
        <p:txBody>
          <a:bodyPr anchor="t" anchorCtr="0">
            <a:normAutofit/>
          </a:bodyPr>
          <a:lstStyle>
            <a:lvl1pPr algn="l">
              <a:defRPr sz="2909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4069080"/>
            <a:ext cx="8229600" cy="685800"/>
          </a:xfrm>
        </p:spPr>
        <p:txBody>
          <a:bodyPr/>
          <a:lstStyle>
            <a:lvl1pPr marL="0" indent="0" algn="l">
              <a:buNone/>
              <a:defRPr sz="2182"/>
            </a:lvl1pPr>
            <a:lvl2pPr marL="415657" indent="0" algn="ctr">
              <a:buNone/>
              <a:defRPr sz="1819"/>
            </a:lvl2pPr>
            <a:lvl3pPr marL="831314" indent="0" algn="ctr">
              <a:buNone/>
              <a:defRPr sz="1637"/>
            </a:lvl3pPr>
            <a:lvl4pPr marL="1246972" indent="0" algn="ctr">
              <a:buNone/>
              <a:defRPr sz="1454"/>
            </a:lvl4pPr>
            <a:lvl5pPr marL="1662630" indent="0" algn="ctr">
              <a:buNone/>
              <a:defRPr sz="1454"/>
            </a:lvl5pPr>
            <a:lvl6pPr marL="2078287" indent="0" algn="ctr">
              <a:buNone/>
              <a:defRPr sz="1454"/>
            </a:lvl6pPr>
            <a:lvl7pPr marL="2493944" indent="0" algn="ctr">
              <a:buNone/>
              <a:defRPr sz="1454"/>
            </a:lvl7pPr>
            <a:lvl8pPr marL="2909601" indent="0" algn="ctr">
              <a:buNone/>
              <a:defRPr sz="1454"/>
            </a:lvl8pPr>
            <a:lvl9pPr marL="3325258" indent="0" algn="ctr">
              <a:buNone/>
              <a:defRPr sz="1454"/>
            </a:lvl9pPr>
          </a:lstStyle>
          <a:p>
            <a:r>
              <a:rPr lang="en-US" dirty="0"/>
              <a:t>Author Name | Author Name | Author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754880"/>
            <a:ext cx="8229600" cy="365760"/>
          </a:xfrm>
        </p:spPr>
        <p:txBody>
          <a:bodyPr>
            <a:normAutofit/>
          </a:bodyPr>
          <a:lstStyle>
            <a:lvl1pPr>
              <a:defRPr sz="1272"/>
            </a:lvl1pPr>
          </a:lstStyle>
          <a:p>
            <a:pPr lvl="0"/>
            <a:r>
              <a:rPr lang="en-US" dirty="0"/>
              <a:t>M / D / 20XX</a:t>
            </a:r>
          </a:p>
        </p:txBody>
      </p:sp>
      <p:sp>
        <p:nvSpPr>
          <p:cNvPr id="15" name="Rectangle 6"/>
          <p:cNvSpPr/>
          <p:nvPr userDrawn="1"/>
        </p:nvSpPr>
        <p:spPr>
          <a:xfrm>
            <a:off x="0" y="6793992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0" y="3287268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283257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" y="63502"/>
            <a:ext cx="4283075" cy="6703060"/>
          </a:xfrm>
        </p:spPr>
        <p:txBody>
          <a:bodyPr vert="horz" lIns="91440" tIns="91440" rIns="91440" bIns="9144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835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59416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1C4583">
              <a:alpha val="95000"/>
            </a:srgbClr>
          </a:solidFill>
        </p:spPr>
        <p:txBody>
          <a:bodyPr anchor="ctr" anchorCtr="0"/>
          <a:lstStyle>
            <a:lvl1pPr>
              <a:defRPr sz="290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46238"/>
            <a:ext cx="4114800" cy="4937125"/>
          </a:xfrm>
          <a:solidFill>
            <a:srgbClr val="1C4583">
              <a:alpha val="95000"/>
            </a:srgbClr>
          </a:solidFill>
        </p:spPr>
        <p:txBody>
          <a:bodyPr>
            <a:normAutofit/>
          </a:bodyPr>
          <a:lstStyle>
            <a:lvl1pPr>
              <a:defRPr sz="2909">
                <a:solidFill>
                  <a:schemeClr val="bg1"/>
                </a:solidFill>
              </a:defRPr>
            </a:lvl1pPr>
            <a:lvl2pPr>
              <a:defRPr sz="2909">
                <a:solidFill>
                  <a:schemeClr val="bg2"/>
                </a:solidFill>
              </a:defRPr>
            </a:lvl2pPr>
            <a:lvl3pPr>
              <a:defRPr sz="2909">
                <a:solidFill>
                  <a:schemeClr val="bg2"/>
                </a:solidFill>
              </a:defRPr>
            </a:lvl3pPr>
            <a:lvl4pPr>
              <a:defRPr sz="2909">
                <a:solidFill>
                  <a:schemeClr val="bg2"/>
                </a:solidFill>
              </a:defRPr>
            </a:lvl4pPr>
            <a:lvl5pPr>
              <a:defRPr sz="2909">
                <a:solidFill>
                  <a:schemeClr val="bg2"/>
                </a:solidFill>
              </a:defRPr>
            </a:lvl5pPr>
            <a:lvl6pPr>
              <a:defRPr sz="1637"/>
            </a:lvl6pPr>
            <a:lvl7pPr>
              <a:defRPr sz="1637"/>
            </a:lvl7pPr>
            <a:lvl8pPr>
              <a:defRPr sz="1637"/>
            </a:lvl8pPr>
            <a:lvl9pPr>
              <a:defRPr sz="1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6858000"/>
          </a:xfrm>
          <a:solidFill>
            <a:srgbClr val="1C4583">
              <a:alpha val="29804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92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6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67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8383" y="274638"/>
            <a:ext cx="6608419" cy="1143000"/>
          </a:xfrm>
          <a:noFill/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>
              <a:defRPr lang="en-US" sz="436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261" y="273050"/>
            <a:ext cx="1143000" cy="11445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0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46238"/>
            <a:ext cx="8229600" cy="4937125"/>
          </a:xfrm>
        </p:spPr>
        <p:txBody>
          <a:bodyPr>
            <a:noAutofit/>
          </a:bodyPr>
          <a:lstStyle>
            <a:lvl1pPr marL="403433" indent="-415657">
              <a:spcBef>
                <a:spcPts val="1637"/>
              </a:spcBef>
              <a:defRPr sz="1637" baseline="0">
                <a:solidFill>
                  <a:schemeClr val="tx1"/>
                </a:solidFill>
              </a:defRPr>
            </a:lvl1pPr>
            <a:lvl2pPr>
              <a:defRPr sz="2182"/>
            </a:lvl2pPr>
            <a:lvl3pPr>
              <a:defRPr sz="2182"/>
            </a:lvl3pPr>
            <a:lvl4pPr>
              <a:defRPr sz="2182"/>
            </a:lvl4pPr>
            <a:lvl5pPr>
              <a:defRPr sz="2182"/>
            </a:lvl5pPr>
          </a:lstStyle>
          <a:p>
            <a:pPr marL="457200"/>
            <a:r>
              <a:rPr lang="en-US" dirty="0" err="1"/>
              <a:t>Hanushek</a:t>
            </a:r>
            <a:r>
              <a:rPr lang="en-US" dirty="0"/>
              <a:t>, E. A., &amp; Haycock, K. (2010). An effective teacher in every classroom: A lofty goal, but how to do it? </a:t>
            </a:r>
            <a:r>
              <a:rPr lang="en-US" i="1" dirty="0"/>
              <a:t>Education Next, 10</a:t>
            </a:r>
            <a:r>
              <a:rPr lang="en-US" dirty="0"/>
              <a:t>(3), 47–52.</a:t>
            </a:r>
          </a:p>
          <a:p>
            <a:pPr marL="457200"/>
            <a:r>
              <a:rPr lang="en-US" dirty="0" err="1"/>
              <a:t>Hanushek</a:t>
            </a:r>
            <a:r>
              <a:rPr lang="en-US" dirty="0"/>
              <a:t>, E. A., &amp; </a:t>
            </a:r>
            <a:r>
              <a:rPr lang="en-US" dirty="0" err="1"/>
              <a:t>Rivkin</a:t>
            </a:r>
            <a:r>
              <a:rPr lang="en-US" dirty="0"/>
              <a:t>, S. G. (2010). Generalizations about using value-added measures of teacher quality. </a:t>
            </a:r>
            <a:r>
              <a:rPr lang="en-US" i="1" dirty="0"/>
              <a:t>American Economic Review, 100</a:t>
            </a:r>
            <a:r>
              <a:rPr lang="en-US" dirty="0"/>
              <a:t>(2), 267–271.</a:t>
            </a:r>
          </a:p>
          <a:p>
            <a:pPr marL="457200"/>
            <a:r>
              <a:rPr lang="en-US" dirty="0"/>
              <a:t>Kane, T. J., &amp; </a:t>
            </a:r>
            <a:r>
              <a:rPr lang="en-US" dirty="0" err="1"/>
              <a:t>Staiger</a:t>
            </a:r>
            <a:r>
              <a:rPr lang="en-US" dirty="0"/>
              <a:t>, D. O. (2008). </a:t>
            </a:r>
            <a:r>
              <a:rPr lang="en-US" i="1" dirty="0"/>
              <a:t>Estimating teacher impacts on student achievement: An experimental evaluation </a:t>
            </a:r>
            <a:r>
              <a:rPr lang="en-US" dirty="0"/>
              <a:t>(NBER Working Paper No. 14607). Cambridge, MA: National Bureau of Economic Research.</a:t>
            </a:r>
          </a:p>
          <a:p>
            <a:pPr marL="457200"/>
            <a:r>
              <a:rPr lang="en-US" dirty="0"/>
              <a:t>Rothstein, J. (2010). Teacher quality in educational production: Tracking, decay, and student achievement. </a:t>
            </a:r>
            <a:r>
              <a:rPr lang="en-US" i="1" dirty="0"/>
              <a:t>Quarterly Journal of Economics, 125</a:t>
            </a:r>
            <a:r>
              <a:rPr lang="en-US" dirty="0"/>
              <a:t>(1), 175–214.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ac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8" y="6063896"/>
            <a:ext cx="2521799" cy="6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40"/>
            <a:ext cx="8229600" cy="495264"/>
          </a:xfrm>
        </p:spPr>
        <p:txBody>
          <a:bodyPr anchor="t">
            <a:spAutoFit/>
          </a:bodyPr>
          <a:lstStyle>
            <a:lvl1pPr>
              <a:defRPr sz="290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1730" y="1030584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 hasCustomPrompt="1"/>
          </p:nvPr>
        </p:nvSpPr>
        <p:spPr>
          <a:xfrm>
            <a:off x="459981" y="2318079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23" hasCustomPrompt="1"/>
          </p:nvPr>
        </p:nvSpPr>
        <p:spPr>
          <a:xfrm>
            <a:off x="459981" y="2643192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47" name="Picture Placeholder 22"/>
          <p:cNvSpPr>
            <a:spLocks noGrp="1" noChangeAspect="1"/>
          </p:cNvSpPr>
          <p:nvPr>
            <p:ph type="pic" sz="quarter" idx="24"/>
          </p:nvPr>
        </p:nvSpPr>
        <p:spPr>
          <a:xfrm>
            <a:off x="2912717" y="102569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8" name="Text Placeholder 35"/>
          <p:cNvSpPr>
            <a:spLocks noGrp="1"/>
          </p:cNvSpPr>
          <p:nvPr>
            <p:ph type="body" sz="quarter" idx="25" hasCustomPrompt="1"/>
          </p:nvPr>
        </p:nvSpPr>
        <p:spPr>
          <a:xfrm>
            <a:off x="2600967" y="2313186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35"/>
          <p:cNvSpPr>
            <a:spLocks noGrp="1"/>
          </p:cNvSpPr>
          <p:nvPr>
            <p:ph type="body" sz="quarter" idx="26" hasCustomPrompt="1"/>
          </p:nvPr>
        </p:nvSpPr>
        <p:spPr>
          <a:xfrm>
            <a:off x="2600968" y="2638300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0" name="Picture Placeholder 22"/>
          <p:cNvSpPr>
            <a:spLocks noGrp="1" noChangeAspect="1"/>
          </p:cNvSpPr>
          <p:nvPr>
            <p:ph type="pic" sz="quarter" idx="27"/>
          </p:nvPr>
        </p:nvSpPr>
        <p:spPr>
          <a:xfrm>
            <a:off x="5053701" y="103198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1" name="Text Placeholder 3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951" y="2319477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4741952" y="2644591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3" name="Picture Placeholder 22"/>
          <p:cNvSpPr>
            <a:spLocks noGrp="1" noChangeAspect="1"/>
          </p:cNvSpPr>
          <p:nvPr>
            <p:ph type="pic" sz="quarter" idx="30"/>
          </p:nvPr>
        </p:nvSpPr>
        <p:spPr>
          <a:xfrm>
            <a:off x="7194687" y="1027089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4" name="Text Placeholder 35"/>
          <p:cNvSpPr>
            <a:spLocks noGrp="1"/>
          </p:cNvSpPr>
          <p:nvPr>
            <p:ph type="body" sz="quarter" idx="31" hasCustomPrompt="1"/>
          </p:nvPr>
        </p:nvSpPr>
        <p:spPr>
          <a:xfrm>
            <a:off x="6882937" y="231458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35"/>
          <p:cNvSpPr>
            <a:spLocks noGrp="1"/>
          </p:cNvSpPr>
          <p:nvPr>
            <p:ph type="body" sz="quarter" idx="32" hasCustomPrompt="1"/>
          </p:nvPr>
        </p:nvSpPr>
        <p:spPr>
          <a:xfrm>
            <a:off x="6882938" y="2639698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6" name="Picture Placeholder 22"/>
          <p:cNvSpPr>
            <a:spLocks noGrp="1" noChangeAspect="1"/>
          </p:cNvSpPr>
          <p:nvPr>
            <p:ph type="pic" sz="quarter" idx="33"/>
          </p:nvPr>
        </p:nvSpPr>
        <p:spPr>
          <a:xfrm>
            <a:off x="775621" y="363381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4" hasCustomPrompt="1"/>
          </p:nvPr>
        </p:nvSpPr>
        <p:spPr>
          <a:xfrm>
            <a:off x="463871" y="492130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8" name="Text Placeholder 35"/>
          <p:cNvSpPr>
            <a:spLocks noGrp="1"/>
          </p:cNvSpPr>
          <p:nvPr>
            <p:ph type="body" sz="quarter" idx="35" hasCustomPrompt="1"/>
          </p:nvPr>
        </p:nvSpPr>
        <p:spPr>
          <a:xfrm>
            <a:off x="463872" y="5246419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0" name="Picture Placeholder 22"/>
          <p:cNvSpPr>
            <a:spLocks noGrp="1" noChangeAspect="1"/>
          </p:cNvSpPr>
          <p:nvPr>
            <p:ph type="pic" sz="quarter" idx="36"/>
          </p:nvPr>
        </p:nvSpPr>
        <p:spPr>
          <a:xfrm>
            <a:off x="2916606" y="362891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2604856" y="4916413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8" hasCustomPrompt="1"/>
          </p:nvPr>
        </p:nvSpPr>
        <p:spPr>
          <a:xfrm>
            <a:off x="2604857" y="524152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3" name="Picture Placeholder 22"/>
          <p:cNvSpPr>
            <a:spLocks noGrp="1" noChangeAspect="1"/>
          </p:cNvSpPr>
          <p:nvPr>
            <p:ph type="pic" sz="quarter" idx="39"/>
          </p:nvPr>
        </p:nvSpPr>
        <p:spPr>
          <a:xfrm>
            <a:off x="5057590" y="363520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4" name="Text Placeholder 35"/>
          <p:cNvSpPr>
            <a:spLocks noGrp="1"/>
          </p:cNvSpPr>
          <p:nvPr>
            <p:ph type="body" sz="quarter" idx="40" hasCustomPrompt="1"/>
          </p:nvPr>
        </p:nvSpPr>
        <p:spPr>
          <a:xfrm>
            <a:off x="4745841" y="4922704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35"/>
          <p:cNvSpPr>
            <a:spLocks noGrp="1"/>
          </p:cNvSpPr>
          <p:nvPr>
            <p:ph type="body" sz="quarter" idx="41" hasCustomPrompt="1"/>
          </p:nvPr>
        </p:nvSpPr>
        <p:spPr>
          <a:xfrm>
            <a:off x="4745841" y="524781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6" name="Picture Placeholder 22"/>
          <p:cNvSpPr>
            <a:spLocks noGrp="1" noChangeAspect="1"/>
          </p:cNvSpPr>
          <p:nvPr>
            <p:ph type="pic" sz="quarter" idx="42"/>
          </p:nvPr>
        </p:nvSpPr>
        <p:spPr>
          <a:xfrm>
            <a:off x="7198577" y="3630317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7" name="Text Placeholder 35"/>
          <p:cNvSpPr>
            <a:spLocks noGrp="1"/>
          </p:cNvSpPr>
          <p:nvPr>
            <p:ph type="body" sz="quarter" idx="43" hasCustomPrompt="1"/>
          </p:nvPr>
        </p:nvSpPr>
        <p:spPr>
          <a:xfrm>
            <a:off x="6886828" y="4917812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35"/>
          <p:cNvSpPr>
            <a:spLocks noGrp="1"/>
          </p:cNvSpPr>
          <p:nvPr>
            <p:ph type="body" sz="quarter" idx="44" hasCustomPrompt="1"/>
          </p:nvPr>
        </p:nvSpPr>
        <p:spPr>
          <a:xfrm>
            <a:off x="6886829" y="5242925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133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/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3032956"/>
            <a:ext cx="8686800" cy="278766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268760"/>
            <a:ext cx="8686800" cy="1764196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sz="quarter" idx="15"/>
          </p:nvPr>
        </p:nvSpPr>
        <p:spPr>
          <a:xfrm>
            <a:off x="509557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Name Placeholder 1"/>
          <p:cNvSpPr>
            <a:spLocks noGrp="1"/>
          </p:cNvSpPr>
          <p:nvPr>
            <p:ph type="body" sz="quarter" idx="19" hasCustomPrompt="1"/>
          </p:nvPr>
        </p:nvSpPr>
        <p:spPr>
          <a:xfrm>
            <a:off x="449868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Bio Placeholder 1"/>
          <p:cNvSpPr>
            <a:spLocks noGrp="1"/>
          </p:cNvSpPr>
          <p:nvPr>
            <p:ph type="body" sz="quarter" idx="23" hasCustomPrompt="1"/>
          </p:nvPr>
        </p:nvSpPr>
        <p:spPr>
          <a:xfrm>
            <a:off x="449868" y="4306824"/>
            <a:ext cx="1765300" cy="1783080"/>
          </a:xfrm>
        </p:spPr>
        <p:txBody>
          <a:bodyPr>
            <a:noAutofit/>
          </a:bodyPr>
          <a:lstStyle>
            <a:lvl1pPr algn="ctr"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Biography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674658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Name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614969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Bio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4969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829723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Name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70033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Bio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70033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6973989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Name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914300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Bio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914300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Meet the presenters.</a:t>
            </a:r>
          </a:p>
        </p:txBody>
      </p:sp>
    </p:spTree>
    <p:extLst>
      <p:ext uri="{BB962C8B-B14F-4D97-AF65-F5344CB8AC3E}">
        <p14:creationId xmlns:p14="http://schemas.microsoft.com/office/powerpoint/2010/main" val="228480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5 x 10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5"/>
          </p:nvPr>
        </p:nvSpPr>
        <p:spPr>
          <a:xfrm>
            <a:off x="1176793" y="5921852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5.</a:t>
            </a:r>
          </a:p>
        </p:txBody>
      </p:sp>
      <p:sp>
        <p:nvSpPr>
          <p:cNvPr id="22" name="Rectangle 13"/>
          <p:cNvSpPr/>
          <p:nvPr userDrawn="1"/>
        </p:nvSpPr>
        <p:spPr>
          <a:xfrm>
            <a:off x="457200" y="5923518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9522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8109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2504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1746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9676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860926" y="63502"/>
            <a:ext cx="4283075" cy="6703060"/>
          </a:xfrm>
        </p:spPr>
        <p:txBody>
          <a:bodyPr tIns="91440" bIns="9144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</p:spTree>
    <p:extLst>
      <p:ext uri="{BB962C8B-B14F-4D97-AF65-F5344CB8AC3E}">
        <p14:creationId xmlns:p14="http://schemas.microsoft.com/office/powerpoint/2010/main" val="233750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/>
          </a:p>
        </p:txBody>
      </p:sp>
      <p:sp>
        <p:nvSpPr>
          <p:cNvPr id="8" name="Rectangle 7"/>
          <p:cNvSpPr/>
          <p:nvPr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/>
          </a:p>
        </p:txBody>
      </p:sp>
    </p:spTree>
    <p:extLst>
      <p:ext uri="{BB962C8B-B14F-4D97-AF65-F5344CB8AC3E}">
        <p14:creationId xmlns:p14="http://schemas.microsoft.com/office/powerpoint/2010/main" val="33859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8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4" r:id="rId17"/>
    <p:sldLayoutId id="2147483685" r:id="rId18"/>
  </p:sldLayoutIdLst>
  <p:txStyles>
    <p:titleStyle>
      <a:lvl1pPr algn="l" defTabSz="831314" rtl="0" eaLnBrk="1" latinLnBrk="0" hangingPunct="1">
        <a:lnSpc>
          <a:spcPct val="90000"/>
        </a:lnSpc>
        <a:spcBef>
          <a:spcPct val="0"/>
        </a:spcBef>
        <a:buNone/>
        <a:defRPr sz="290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31314" rtl="0" eaLnBrk="1" latinLnBrk="0" hangingPunct="1">
        <a:lnSpc>
          <a:spcPct val="90000"/>
        </a:lnSpc>
        <a:spcBef>
          <a:spcPts val="909"/>
        </a:spcBef>
        <a:buFont typeface="Arial" panose="020B0604020202020204" pitchFamily="34" charset="0"/>
        <a:buNone/>
        <a:defRPr sz="2546" kern="1200">
          <a:solidFill>
            <a:schemeClr val="tx1"/>
          </a:solidFill>
          <a:latin typeface="+mn-lt"/>
          <a:ea typeface="+mn-ea"/>
          <a:cs typeface="+mn-cs"/>
        </a:defRPr>
      </a:lvl1pPr>
      <a:lvl2pPr marL="623486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914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454801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870458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70177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3117430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533087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1565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83131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246972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66263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07828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49394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2909601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325258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6" y="314847"/>
            <a:ext cx="7789560" cy="1042416"/>
          </a:xfrm>
        </p:spPr>
        <p:txBody>
          <a:bodyPr>
            <a:noAutofit/>
          </a:bodyPr>
          <a:lstStyle/>
          <a:p>
            <a:r>
              <a:rPr lang="en-US" sz="3200" dirty="0"/>
              <a:t>Financial Transparency Logic Model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265E93-A78A-4415-9971-80ECE72FD72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8097" y="2060829"/>
            <a:ext cx="8479355" cy="4142027"/>
            <a:chOff x="318097" y="1777077"/>
            <a:chExt cx="8479355" cy="3911342"/>
          </a:xfrm>
        </p:grpSpPr>
        <p:sp>
          <p:nvSpPr>
            <p:cNvPr id="18" name="Arrow: Right 17"/>
            <p:cNvSpPr/>
            <p:nvPr/>
          </p:nvSpPr>
          <p:spPr>
            <a:xfrm>
              <a:off x="853163" y="1777077"/>
              <a:ext cx="7207451" cy="3911342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402689135"/>
                </p:ext>
              </p:extLst>
            </p:nvPr>
          </p:nvGraphicFramePr>
          <p:xfrm>
            <a:off x="318097" y="1777077"/>
            <a:ext cx="8479355" cy="39113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: Rounded Corners 6"/>
            <p:cNvSpPr/>
            <p:nvPr/>
          </p:nvSpPr>
          <p:spPr>
            <a:xfrm>
              <a:off x="1688497" y="2823319"/>
              <a:ext cx="1382994" cy="52180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Ins="73152" rtlCol="0" anchor="ctr"/>
            <a:lstStyle/>
            <a:p>
              <a:r>
                <a:rPr lang="en-US" sz="1000" dirty="0">
                  <a:solidFill>
                    <a:schemeClr val="bg1"/>
                  </a:solidFill>
                </a:rPr>
                <a:t>1) We do so accurately and completely</a:t>
              </a: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1688498" y="3357866"/>
              <a:ext cx="1382994" cy="52910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Ins="73152" rtlCol="0" anchor="ctr"/>
            <a:lstStyle/>
            <a:p>
              <a:r>
                <a:rPr lang="en-US" sz="1000" dirty="0">
                  <a:solidFill>
                    <a:schemeClr val="bg1"/>
                  </a:solidFill>
                </a:rPr>
                <a:t>2) We demonstrate the causes of variation in funding</a:t>
              </a: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1688497" y="3886972"/>
              <a:ext cx="1382994" cy="73253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Ins="73152" rtlCol="0" anchor="ctr"/>
            <a:lstStyle/>
            <a:p>
              <a:r>
                <a:rPr lang="en-US" sz="1000" dirty="0">
                  <a:solidFill>
                    <a:schemeClr val="bg1"/>
                  </a:solidFill>
                </a:rPr>
                <a:t>3) </a:t>
              </a:r>
              <a:r>
                <a:rPr lang="en-US" sz="1000" dirty="0"/>
                <a:t>We accompany spending equity metrics with other dimensions of resource equity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6338630"/>
            <a:ext cx="5257800" cy="29077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Parents, community members, teachers, principals, district staff, others?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732" y="1433947"/>
            <a:ext cx="703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What is the theory that greater transparency in funding at the school level leads to greater and excellence?</a:t>
            </a:r>
          </a:p>
        </p:txBody>
      </p:sp>
    </p:spTree>
    <p:extLst>
      <p:ext uri="{BB962C8B-B14F-4D97-AF65-F5344CB8AC3E}">
        <p14:creationId xmlns:p14="http://schemas.microsoft.com/office/powerpoint/2010/main" val="2467112216"/>
      </p:ext>
    </p:extLst>
  </p:cSld>
  <p:clrMapOvr>
    <a:masterClrMapping/>
  </p:clrMapOvr>
</p:sld>
</file>

<file path=ppt/theme/theme1.xml><?xml version="1.0" encoding="utf-8"?>
<a:theme xmlns:a="http://schemas.openxmlformats.org/drawingml/2006/main" name="State Support Network template with intro slides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e Support Network template with intro slides" id="{A0BEB33D-3214-6943-9448-14939D38FA57}" vid="{6FD17272-7689-8A4B-BE6E-764ECAF8F3C2}"/>
    </a:ext>
  </a:extLst>
</a:theme>
</file>

<file path=ppt/theme/theme2.xml><?xml version="1.0" encoding="utf-8"?>
<a:theme xmlns:a="http://schemas.openxmlformats.org/drawingml/2006/main" name="Office Theme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lideFragments xmlns="http://dynamo.documill.com/schemas/slidefragm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171A4C7C124439E2D0448EFA40483" ma:contentTypeVersion="0" ma:contentTypeDescription="Create a new document." ma:contentTypeScope="" ma:versionID="5bcd5c4c027ebf292e5a4007e8df51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0faa3b2a1833a790ca8f8110f575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73ED8-E474-44FB-A891-500FD4F599E0}">
  <ds:schemaRefs>
    <ds:schemaRef ds:uri="http://dynamo.documill.com/schemas/slidefragments"/>
  </ds:schemaRefs>
</ds:datastoreItem>
</file>

<file path=customXml/itemProps2.xml><?xml version="1.0" encoding="utf-8"?>
<ds:datastoreItem xmlns:ds="http://schemas.openxmlformats.org/officeDocument/2006/customXml" ds:itemID="{D592C97E-A995-4759-ACA0-F3F1FB3647B7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5677E8-520F-421A-8065-472E5F8FD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A06DCD1-6ECC-439F-BFB1-7434FD42D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Support Network template with intro slides.potx</Template>
  <TotalTime>15049</TotalTime>
  <Words>141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State Support Network template with intro slides</vt:lpstr>
      <vt:lpstr>Financial Transparency Logic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subject>PowerPoint Presentation</dc:subject>
  <dc:creator>Sarah Rand</dc:creator>
  <cp:lastModifiedBy>Renée Sullivan</cp:lastModifiedBy>
  <cp:revision>272</cp:revision>
  <cp:lastPrinted>2017-06-12T16:58:56Z</cp:lastPrinted>
  <dcterms:created xsi:type="dcterms:W3CDTF">2017-01-03T22:55:49Z</dcterms:created>
  <dcterms:modified xsi:type="dcterms:W3CDTF">2017-07-11T17:58:34Z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0x010100334171A4C7C124439E2D0448EFA40483</vt:lpwstr>
  </property>
  <property fmtid="{D5CDD505-2E9C-101B-9397-08002B2CF9AE}" pid="3" name="Order">
    <vt:r8>4800</vt:r8>
  </property>
  <property fmtid="{D5CDD505-2E9C-101B-9397-08002B2CF9AE}" pid="4" name="xd_ProgID">
    <vt:lpwstr/>
  </property>
  <property fmtid="{D5CDD505-2E9C-101B-9397-08002B2CF9AE}" pid="5" name="_CopySource">
    <vt:lpwstr>https://airspace.air.org/Collaboration/tansi/Task6/Communities of Practice Implementation (6.2)/CoP Kickoff Slides.pptx</vt:lpwstr>
  </property>
  <property fmtid="{D5CDD505-2E9C-101B-9397-08002B2CF9AE}" pid="6" name="TemplateUrl">
    <vt:lpwstr/>
  </property>
</Properties>
</file>