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265" r:id="rId3"/>
    <p:sldId id="258" r:id="rId4"/>
    <p:sldId id="259" r:id="rId5"/>
    <p:sldId id="279" r:id="rId6"/>
    <p:sldId id="266" r:id="rId7"/>
    <p:sldId id="277" r:id="rId8"/>
    <p:sldId id="287" r:id="rId9"/>
    <p:sldId id="278" r:id="rId10"/>
    <p:sldId id="267" r:id="rId11"/>
    <p:sldId id="268" r:id="rId12"/>
    <p:sldId id="280" r:id="rId13"/>
    <p:sldId id="281" r:id="rId14"/>
    <p:sldId id="292" r:id="rId15"/>
    <p:sldId id="269" r:id="rId16"/>
    <p:sldId id="290" r:id="rId17"/>
    <p:sldId id="293" r:id="rId18"/>
    <p:sldId id="270" r:id="rId19"/>
    <p:sldId id="282" r:id="rId20"/>
    <p:sldId id="294" r:id="rId21"/>
    <p:sldId id="295" r:id="rId22"/>
    <p:sldId id="296" r:id="rId23"/>
    <p:sldId id="271" r:id="rId24"/>
    <p:sldId id="272" r:id="rId25"/>
    <p:sldId id="273" r:id="rId26"/>
    <p:sldId id="284" r:id="rId27"/>
    <p:sldId id="285" r:id="rId28"/>
    <p:sldId id="286" r:id="rId29"/>
    <p:sldId id="274" r:id="rId30"/>
    <p:sldId id="275" r:id="rId31"/>
    <p:sldId id="288" r:id="rId32"/>
    <p:sldId id="289" r:id="rId33"/>
    <p:sldId id="291" r:id="rId34"/>
    <p:sldId id="276" r:id="rId35"/>
    <p:sldId id="297" r:id="rId36"/>
    <p:sldId id="264" r:id="rId37"/>
    <p:sldId id="263" r:id="rId38"/>
    <p:sldId id="26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aney Brown" initials="DB" lastIdx="2" clrIdx="0">
    <p:extLst/>
  </p:cmAuthor>
  <p:cmAuthor id="2" name="Hannah McIntos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524"/>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4660"/>
  </p:normalViewPr>
  <p:slideViewPr>
    <p:cSldViewPr>
      <p:cViewPr varScale="1">
        <p:scale>
          <a:sx n="74" d="100"/>
          <a:sy n="74" d="100"/>
        </p:scale>
        <p:origin x="11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4/20/2017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dirty="0"/>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chor="ctr" anchorCtr="1">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latin typeface="Arial" panose="020B0604020202020204" pitchFamily="34" charset="0"/>
                <a:cs typeface="Arial" panose="020B0604020202020204" pitchFamily="34" charset="0"/>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Date</a:t>
            </a:r>
          </a:p>
        </p:txBody>
      </p:sp>
    </p:spTree>
    <p:extLst>
      <p:ext uri="{BB962C8B-B14F-4D97-AF65-F5344CB8AC3E}">
        <p14:creationId xmlns:p14="http://schemas.microsoft.com/office/powerpoint/2010/main"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4597" y="3810000"/>
            <a:ext cx="7772400" cy="2209800"/>
          </a:xfrm>
        </p:spPr>
        <p:txBody>
          <a:bodyPr>
            <a:normAutofit/>
          </a:bodyPr>
          <a:lstStyle>
            <a:lvl1pPr algn="ctr">
              <a:defRPr sz="2800" baseline="0">
                <a:latin typeface="Georgia" panose="02040502050405020303" pitchFamily="18" charset="0"/>
              </a:defRPr>
            </a:lvl1pPr>
          </a:lstStyle>
          <a:p>
            <a:r>
              <a:rPr lang="en-US" dirty="0" smtClean="0"/>
              <a:t>Insert Presenter Name</a:t>
            </a:r>
            <a:br>
              <a:rPr lang="en-US" dirty="0" smtClean="0"/>
            </a:br>
            <a:r>
              <a:rPr lang="en-US" dirty="0" smtClean="0"/>
              <a:t>Title</a:t>
            </a:r>
            <a:br>
              <a:rPr lang="en-US" dirty="0" smtClean="0"/>
            </a:br>
            <a:r>
              <a:rPr lang="en-US" dirty="0" smtClean="0"/>
              <a:t>Team/Office/Division</a:t>
            </a:r>
            <a:br>
              <a:rPr lang="en-US" dirty="0" smtClean="0"/>
            </a:br>
            <a:r>
              <a:rPr lang="en-US" dirty="0" smtClean="0"/>
              <a:t>Email Address</a:t>
            </a:r>
            <a:br>
              <a:rPr lang="en-US" dirty="0" smtClean="0"/>
            </a:br>
            <a:r>
              <a:rPr lang="en-US" dirty="0" smtClean="0"/>
              <a:t>Phone Number</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4417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noAutofit/>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Arial" panose="020B0604020202020204" pitchFamily="34" charset="0"/>
                <a:ea typeface="Open Sans" panose="020B0606030504020204" pitchFamily="34" charset="0"/>
                <a:cs typeface="Arial" panose="020B0604020202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 y="5999375"/>
            <a:ext cx="3148295" cy="858625"/>
          </a:xfrm>
          <a:prstGeom prst="rect">
            <a:avLst/>
          </a:prstGeom>
        </p:spPr>
      </p:pic>
    </p:spTree>
    <p:extLst>
      <p:ext uri="{BB962C8B-B14F-4D97-AF65-F5344CB8AC3E}">
        <p14:creationId xmlns:p14="http://schemas.microsoft.com/office/powerpoint/2010/main" val="1202702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341437"/>
            <a:ext cx="4114800" cy="4525963"/>
          </a:xfrm>
        </p:spPr>
        <p:txBody>
          <a:bodyPr>
            <a:noAutofit/>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572000" y="1341437"/>
            <a:ext cx="4114800" cy="4525963"/>
          </a:xfrm>
        </p:spPr>
        <p:txBody>
          <a:bodyPr>
            <a:noAutofit/>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Arial" panose="020B0604020202020204" pitchFamily="34" charset="0"/>
                <a:ea typeface="Open Sans" panose="020B0606030504020204" pitchFamily="34" charset="0"/>
                <a:cs typeface="Arial" panose="020B0604020202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 y="5999375"/>
            <a:ext cx="3148295" cy="858625"/>
          </a:xfrm>
          <a:prstGeom prst="rect">
            <a:avLst/>
          </a:prstGeom>
        </p:spPr>
      </p:pic>
    </p:spTree>
    <p:extLst>
      <p:ext uri="{BB962C8B-B14F-4D97-AF65-F5344CB8AC3E}">
        <p14:creationId xmlns:p14="http://schemas.microsoft.com/office/powerpoint/2010/main" val="929592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40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Arial" panose="020B0604020202020204" pitchFamily="34" charset="0"/>
                <a:ea typeface="Open Sans" panose="020B0606030504020204" pitchFamily="34" charset="0"/>
                <a:cs typeface="Arial" panose="020B0604020202020204" pitchFamily="34" charset="0"/>
              </a:defRPr>
            </a:lvl1pPr>
          </a:lstStyle>
          <a:p>
            <a:fld id="{86D2451E-3285-438B-B188-C22B2A012BF6}"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 y="5999375"/>
            <a:ext cx="3148295" cy="858625"/>
          </a:xfrm>
          <a:prstGeom prst="rect">
            <a:avLst/>
          </a:prstGeom>
        </p:spPr>
      </p:pic>
    </p:spTree>
    <p:extLst>
      <p:ext uri="{BB962C8B-B14F-4D97-AF65-F5344CB8AC3E}">
        <p14:creationId xmlns:p14="http://schemas.microsoft.com/office/powerpoint/2010/main" val="143266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Arial" panose="020B0604020202020204" pitchFamily="34" charset="0"/>
                <a:ea typeface="Open Sans" panose="020B0606030504020204" pitchFamily="34" charset="0"/>
                <a:cs typeface="Arial" panose="020B0604020202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810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5" name="Rectangle 4"/>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09764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0"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875698" y="3898900"/>
            <a:ext cx="7392603"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2" r:id="rId4"/>
    <p:sldLayoutId id="2147483659" r:id="rId5"/>
    <p:sldLayoutId id="2147483655" r:id="rId6"/>
    <p:sldLayoutId id="2147483658" r:id="rId7"/>
    <p:sldLayoutId id="2147483660" r:id="rId8"/>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ace.nd.edu/enl/"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s://ace.nd.edu/enl/"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www2.ed.gov/policy/elsec/leg/essa/essassaegrantguid10212016.pdf" TargetMode="External"/><Relationship Id="rId3" Type="http://schemas.openxmlformats.org/officeDocument/2006/relationships/hyperlink" Target="https://www2.ed.gov/policy/elsec/leg/essa/essaguidance160477.pdf" TargetMode="External"/><Relationship Id="rId7" Type="http://schemas.openxmlformats.org/officeDocument/2006/relationships/hyperlink" Target="https://www2.ed.gov/policy/elsec/leg/essa/essatitleiiiguidenglishlearners92016.pdf" TargetMode="External"/><Relationship Id="rId2" Type="http://schemas.openxmlformats.org/officeDocument/2006/relationships/hyperlink" Target="https://www2.ed.gov/programs/titleiparta/ps/titleitoolkit.pdf" TargetMode="External"/><Relationship Id="rId1" Type="http://schemas.openxmlformats.org/officeDocument/2006/relationships/slideLayout" Target="../slideLayouts/slideLayout3.xml"/><Relationship Id="rId6" Type="http://schemas.openxmlformats.org/officeDocument/2006/relationships/hyperlink" Target="https://www2.ed.gov/policy/elsec/leg/essa/essatitleiipartaguidance.pdf" TargetMode="External"/><Relationship Id="rId5" Type="http://schemas.openxmlformats.org/officeDocument/2006/relationships/hyperlink" Target="http://www2.ed.gov/policy/elsec/guid/equitableserguidance.doc" TargetMode="External"/><Relationship Id="rId4" Type="http://schemas.openxmlformats.org/officeDocument/2006/relationships/hyperlink" Target="http://www.ed.gov/programs/titleiparta/psguidance.doc"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Equitable Services to </a:t>
            </a:r>
            <a:br>
              <a:rPr lang="en-US" dirty="0" smtClean="0"/>
            </a:br>
            <a:r>
              <a:rPr lang="en-US" dirty="0" smtClean="0"/>
              <a:t>Private Schools Series</a:t>
            </a:r>
            <a:endParaRPr lang="en-US" dirty="0"/>
          </a:p>
        </p:txBody>
      </p:sp>
      <p:sp>
        <p:nvSpPr>
          <p:cNvPr id="3" name="Subtitle 2"/>
          <p:cNvSpPr>
            <a:spLocks noGrp="1"/>
          </p:cNvSpPr>
          <p:nvPr>
            <p:ph type="subTitle" idx="1"/>
          </p:nvPr>
        </p:nvSpPr>
        <p:spPr/>
        <p:txBody>
          <a:bodyPr/>
          <a:lstStyle/>
          <a:p>
            <a:r>
              <a:rPr lang="en-US" dirty="0" smtClean="0"/>
              <a:t>Title III</a:t>
            </a:r>
            <a:endParaRPr lang="en-US" dirty="0"/>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432704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Consultation</a:t>
            </a:r>
            <a:endParaRPr lang="en-US" sz="3500" dirty="0"/>
          </a:p>
        </p:txBody>
      </p:sp>
    </p:spTree>
    <p:extLst>
      <p:ext uri="{BB962C8B-B14F-4D97-AF65-F5344CB8AC3E}">
        <p14:creationId xmlns:p14="http://schemas.microsoft.com/office/powerpoint/2010/main" val="1140631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Consultation with private school officials is an essential requirement for a district’s provision of Title III services for eligible private school ELs, their teachers, and other educational personnel.</a:t>
            </a:r>
          </a:p>
          <a:p>
            <a:r>
              <a:rPr lang="en-US" dirty="0" smtClean="0"/>
              <a:t>A district is required to consult in a timely and meaningful manner with private school officials during the design and development of the Title III services.</a:t>
            </a:r>
            <a:endParaRPr lang="en-US" dirty="0"/>
          </a:p>
        </p:txBody>
      </p:sp>
      <p:sp>
        <p:nvSpPr>
          <p:cNvPr id="3" name="Title 2"/>
          <p:cNvSpPr>
            <a:spLocks noGrp="1"/>
          </p:cNvSpPr>
          <p:nvPr>
            <p:ph type="title"/>
          </p:nvPr>
        </p:nvSpPr>
        <p:spPr/>
        <p:txBody>
          <a:bodyPr/>
          <a:lstStyle/>
          <a:p>
            <a:r>
              <a:rPr lang="en-US" dirty="0" smtClean="0"/>
              <a:t>Consultation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829289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Specifically, the district and private school officials should consult on issues such as:</a:t>
            </a:r>
          </a:p>
          <a:p>
            <a:pPr lvl="1"/>
            <a:r>
              <a:rPr lang="en-US" sz="2400" dirty="0"/>
              <a:t>h</a:t>
            </a:r>
            <a:r>
              <a:rPr lang="en-US" sz="2400" dirty="0" smtClean="0"/>
              <a:t>ow the children’s </a:t>
            </a:r>
            <a:r>
              <a:rPr lang="en-US" sz="2400" b="1" dirty="0" smtClean="0"/>
              <a:t>needs </a:t>
            </a:r>
            <a:r>
              <a:rPr lang="en-US" sz="2400" dirty="0" smtClean="0"/>
              <a:t>will be identified;</a:t>
            </a:r>
          </a:p>
          <a:p>
            <a:pPr lvl="1"/>
            <a:r>
              <a:rPr lang="en-US" sz="2400" dirty="0"/>
              <a:t>w</a:t>
            </a:r>
            <a:r>
              <a:rPr lang="en-US" sz="2400" dirty="0" smtClean="0"/>
              <a:t>hat </a:t>
            </a:r>
            <a:r>
              <a:rPr lang="en-US" sz="2400" b="1" dirty="0" smtClean="0"/>
              <a:t>services </a:t>
            </a:r>
            <a:r>
              <a:rPr lang="en-US" sz="2400" dirty="0" smtClean="0"/>
              <a:t>will be offered;</a:t>
            </a:r>
          </a:p>
          <a:p>
            <a:pPr lvl="1"/>
            <a:r>
              <a:rPr lang="en-US" sz="2400" b="1" dirty="0"/>
              <a:t>h</a:t>
            </a:r>
            <a:r>
              <a:rPr lang="en-US" sz="2400" b="1" dirty="0" smtClean="0"/>
              <a:t>ow and where </a:t>
            </a:r>
            <a:r>
              <a:rPr lang="en-US" sz="2400" dirty="0" smtClean="0"/>
              <a:t>the services will be provided; and</a:t>
            </a:r>
          </a:p>
          <a:p>
            <a:pPr lvl="1"/>
            <a:r>
              <a:rPr lang="en-US" sz="2400" dirty="0" smtClean="0"/>
              <a:t>how the services will be </a:t>
            </a:r>
            <a:r>
              <a:rPr lang="en-US" sz="2400" b="1" dirty="0" smtClean="0"/>
              <a:t>assessed </a:t>
            </a:r>
            <a:r>
              <a:rPr lang="en-US" sz="2400" dirty="0" smtClean="0"/>
              <a:t>and how the results of the assessment will be used to improve those services.</a:t>
            </a:r>
          </a:p>
          <a:p>
            <a:pPr lvl="1"/>
            <a:endParaRPr lang="en-US" sz="2400" dirty="0"/>
          </a:p>
        </p:txBody>
      </p:sp>
      <p:sp>
        <p:nvSpPr>
          <p:cNvPr id="3" name="Title 2"/>
          <p:cNvSpPr>
            <a:spLocks noGrp="1"/>
          </p:cNvSpPr>
          <p:nvPr>
            <p:ph type="title"/>
          </p:nvPr>
        </p:nvSpPr>
        <p:spPr/>
        <p:txBody>
          <a:bodyPr/>
          <a:lstStyle/>
          <a:p>
            <a:r>
              <a:rPr lang="en-US" dirty="0" smtClean="0"/>
              <a:t>Consultation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809914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Additionally, the district and private school officials should consult on other issues such as:</a:t>
            </a:r>
          </a:p>
          <a:p>
            <a:pPr lvl="1"/>
            <a:r>
              <a:rPr lang="en-US" dirty="0"/>
              <a:t>w</a:t>
            </a:r>
            <a:r>
              <a:rPr lang="en-US" dirty="0" smtClean="0"/>
              <a:t>hat </a:t>
            </a:r>
            <a:r>
              <a:rPr lang="en-US" b="1" dirty="0" smtClean="0"/>
              <a:t>service delivery mechanisms </a:t>
            </a:r>
            <a:r>
              <a:rPr lang="en-US" dirty="0" smtClean="0"/>
              <a:t>will be used to provide equitable services;</a:t>
            </a:r>
          </a:p>
          <a:p>
            <a:pPr lvl="1"/>
            <a:r>
              <a:rPr lang="en-US" dirty="0"/>
              <a:t>w</a:t>
            </a:r>
            <a:r>
              <a:rPr lang="en-US" dirty="0" smtClean="0"/>
              <a:t>ho will provide the services;</a:t>
            </a:r>
          </a:p>
          <a:p>
            <a:pPr lvl="1"/>
            <a:r>
              <a:rPr lang="en-US" dirty="0"/>
              <a:t>t</a:t>
            </a:r>
            <a:r>
              <a:rPr lang="en-US" dirty="0" smtClean="0"/>
              <a:t>he </a:t>
            </a:r>
            <a:r>
              <a:rPr lang="en-US" b="1" dirty="0" smtClean="0"/>
              <a:t>amount of funds </a:t>
            </a:r>
            <a:r>
              <a:rPr lang="en-US" dirty="0" smtClean="0"/>
              <a:t>available to serve private school students;</a:t>
            </a:r>
          </a:p>
          <a:p>
            <a:pPr lvl="1"/>
            <a:r>
              <a:rPr lang="en-US" dirty="0"/>
              <a:t>t</a:t>
            </a:r>
            <a:r>
              <a:rPr lang="en-US" dirty="0" smtClean="0"/>
              <a:t>he </a:t>
            </a:r>
            <a:r>
              <a:rPr lang="en-US" b="1" dirty="0" smtClean="0"/>
              <a:t>size and scope </a:t>
            </a:r>
            <a:r>
              <a:rPr lang="en-US" dirty="0" smtClean="0"/>
              <a:t>of the services to be provided;</a:t>
            </a:r>
          </a:p>
          <a:p>
            <a:pPr lvl="1"/>
            <a:r>
              <a:rPr lang="en-US" b="1" dirty="0"/>
              <a:t>h</a:t>
            </a:r>
            <a:r>
              <a:rPr lang="en-US" b="1" dirty="0" smtClean="0"/>
              <a:t>ow and when </a:t>
            </a:r>
            <a:r>
              <a:rPr lang="en-US" dirty="0" smtClean="0"/>
              <a:t>the agency will make decisions about the delivery of services; and</a:t>
            </a:r>
          </a:p>
          <a:p>
            <a:pPr lvl="1"/>
            <a:r>
              <a:rPr lang="en-US" dirty="0"/>
              <a:t>c</a:t>
            </a:r>
            <a:r>
              <a:rPr lang="en-US" dirty="0" smtClean="0"/>
              <a:t>onsideration of the views of the private school officials regarding use of third-party providers.</a:t>
            </a:r>
            <a:endParaRPr lang="en-US" dirty="0"/>
          </a:p>
        </p:txBody>
      </p:sp>
      <p:sp>
        <p:nvSpPr>
          <p:cNvPr id="3" name="Title 2"/>
          <p:cNvSpPr>
            <a:spLocks noGrp="1"/>
          </p:cNvSpPr>
          <p:nvPr>
            <p:ph type="title"/>
          </p:nvPr>
        </p:nvSpPr>
        <p:spPr/>
        <p:txBody>
          <a:bodyPr/>
          <a:lstStyle/>
          <a:p>
            <a:r>
              <a:rPr lang="en-US" dirty="0" smtClean="0"/>
              <a:t>Consultation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1756432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525963"/>
          </a:xfrm>
        </p:spPr>
        <p:txBody>
          <a:bodyPr/>
          <a:lstStyle/>
          <a:p>
            <a:r>
              <a:rPr lang="en-US" dirty="0" smtClean="0"/>
              <a:t>Topics subject to consultation have also been </a:t>
            </a:r>
            <a:r>
              <a:rPr lang="en-US" u="sng" dirty="0" smtClean="0"/>
              <a:t>expanded</a:t>
            </a:r>
            <a:r>
              <a:rPr lang="en-US" dirty="0" smtClean="0"/>
              <a:t> to include whether to provide equitable services to eligible private school participants:</a:t>
            </a:r>
          </a:p>
          <a:p>
            <a:pPr lvl="1"/>
            <a:r>
              <a:rPr lang="en-US" sz="2400" dirty="0" smtClean="0"/>
              <a:t>by creating a pool or pools of funds with all of the funds allocated under programs covered under § 8501(b), or</a:t>
            </a:r>
          </a:p>
          <a:p>
            <a:pPr lvl="1"/>
            <a:r>
              <a:rPr lang="en-US" sz="2400" dirty="0" smtClean="0"/>
              <a:t>on a school-by-school basis based on each the proportionate share of funds available to provide services in each school.</a:t>
            </a:r>
            <a:endParaRPr lang="en-US" sz="2400" dirty="0"/>
          </a:p>
        </p:txBody>
      </p:sp>
      <p:sp>
        <p:nvSpPr>
          <p:cNvPr id="3" name="Title 2"/>
          <p:cNvSpPr>
            <a:spLocks noGrp="1"/>
          </p:cNvSpPr>
          <p:nvPr>
            <p:ph type="title"/>
          </p:nvPr>
        </p:nvSpPr>
        <p:spPr/>
        <p:txBody>
          <a:bodyPr/>
          <a:lstStyle/>
          <a:p>
            <a:r>
              <a:rPr lang="en-US" dirty="0" smtClean="0"/>
              <a:t>Consultation Topics Expanded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361796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Fiscal Considerations</a:t>
            </a:r>
            <a:endParaRPr lang="en-US" sz="3500" dirty="0"/>
          </a:p>
        </p:txBody>
      </p:sp>
    </p:spTree>
    <p:extLst>
      <p:ext uri="{BB962C8B-B14F-4D97-AF65-F5344CB8AC3E}">
        <p14:creationId xmlns:p14="http://schemas.microsoft.com/office/powerpoint/2010/main" val="556997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district must always </a:t>
            </a:r>
            <a:r>
              <a:rPr lang="en-US" b="1" u="sng" dirty="0" smtClean="0"/>
              <a:t>maintain control </a:t>
            </a:r>
            <a:r>
              <a:rPr lang="en-US" dirty="0" smtClean="0"/>
              <a:t>of the program funds, as well as title to all materials, equipment, and property purchased with federal funds.</a:t>
            </a:r>
            <a:endParaRPr lang="en-US" b="1" u="sng" dirty="0" smtClean="0"/>
          </a:p>
          <a:p>
            <a:r>
              <a:rPr lang="en-US" b="1" u="sng" dirty="0" smtClean="0"/>
              <a:t>Only the district may obligate and expend</a:t>
            </a:r>
            <a:r>
              <a:rPr lang="en-US" dirty="0" smtClean="0"/>
              <a:t> federal funds on behalf of private school students and teachers.</a:t>
            </a:r>
            <a:endParaRPr lang="en-US" b="1" u="sng" dirty="0" smtClean="0"/>
          </a:p>
          <a:p>
            <a:r>
              <a:rPr lang="en-US" b="1" u="sng" dirty="0" smtClean="0"/>
              <a:t>Options for expending funds:</a:t>
            </a:r>
            <a:r>
              <a:rPr lang="en-US" b="1" dirty="0" smtClean="0"/>
              <a:t> </a:t>
            </a:r>
            <a:r>
              <a:rPr lang="en-US" dirty="0" smtClean="0"/>
              <a:t>At the request of private school officials, the district may pool funds for two or more private schools and teachers in those private schools.</a:t>
            </a:r>
          </a:p>
        </p:txBody>
      </p:sp>
      <p:sp>
        <p:nvSpPr>
          <p:cNvPr id="3" name="Title 2"/>
          <p:cNvSpPr>
            <a:spLocks noGrp="1"/>
          </p:cNvSpPr>
          <p:nvPr>
            <p:ph type="title"/>
          </p:nvPr>
        </p:nvSpPr>
        <p:spPr/>
        <p:txBody>
          <a:bodyPr>
            <a:normAutofit/>
          </a:bodyPr>
          <a:lstStyle/>
          <a:p>
            <a:r>
              <a:rPr lang="en-US" dirty="0" smtClean="0"/>
              <a:t>Fiscal Considerations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1898554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Funds allocated to a district </a:t>
            </a:r>
            <a:r>
              <a:rPr lang="en-US" dirty="0" smtClean="0"/>
              <a:t>for educational services and other benefits to eligible private school children, teachers and other educational personnel, and families must be obligated in the fiscal year for which the </a:t>
            </a:r>
            <a:r>
              <a:rPr lang="en-US" b="1" dirty="0" smtClean="0"/>
              <a:t>funds are received by the district.</a:t>
            </a:r>
          </a:p>
          <a:p>
            <a:pPr lvl="1"/>
            <a:r>
              <a:rPr lang="en-US" dirty="0" smtClean="0"/>
              <a:t>ESSA § 8501(a)(4)(B) </a:t>
            </a:r>
          </a:p>
          <a:p>
            <a:pPr lvl="1"/>
            <a:r>
              <a:rPr lang="en-US" dirty="0" smtClean="0"/>
              <a:t>Extenuating circumstances: funds not obligated are available for equitable services in the subsequent school year.</a:t>
            </a:r>
            <a:endParaRPr lang="en-US" dirty="0"/>
          </a:p>
        </p:txBody>
      </p:sp>
      <p:sp>
        <p:nvSpPr>
          <p:cNvPr id="3" name="Title 2"/>
          <p:cNvSpPr>
            <a:spLocks noGrp="1"/>
          </p:cNvSpPr>
          <p:nvPr>
            <p:ph type="title"/>
          </p:nvPr>
        </p:nvSpPr>
        <p:spPr/>
        <p:txBody>
          <a:bodyPr/>
          <a:lstStyle/>
          <a:p>
            <a:r>
              <a:rPr lang="en-US" dirty="0" smtClean="0"/>
              <a:t>Fiscal Considerations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3519568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Title III funds may not be used to finance the existing level of instruction in a private school. </a:t>
            </a:r>
            <a:r>
              <a:rPr lang="en-US" b="1" u="sng" dirty="0" smtClean="0"/>
              <a:t>Services must supplement, not supplant,</a:t>
            </a:r>
            <a:r>
              <a:rPr lang="en-US" dirty="0" smtClean="0"/>
              <a:t> </a:t>
            </a:r>
            <a:r>
              <a:rPr lang="en-US" b="1" dirty="0" smtClean="0"/>
              <a:t>the federal, state, or local funds </a:t>
            </a:r>
            <a:r>
              <a:rPr lang="en-US" dirty="0" smtClean="0"/>
              <a:t>the private school would otherwise offer absent the </a:t>
            </a:r>
            <a:r>
              <a:rPr lang="en-US" dirty="0"/>
              <a:t>T</a:t>
            </a:r>
            <a:r>
              <a:rPr lang="en-US" dirty="0" smtClean="0"/>
              <a:t>itle III program.</a:t>
            </a:r>
            <a:endParaRPr lang="en-US" dirty="0"/>
          </a:p>
        </p:txBody>
      </p:sp>
      <p:sp>
        <p:nvSpPr>
          <p:cNvPr id="3" name="Title 2"/>
          <p:cNvSpPr>
            <a:spLocks noGrp="1"/>
          </p:cNvSpPr>
          <p:nvPr>
            <p:ph type="title"/>
          </p:nvPr>
        </p:nvSpPr>
        <p:spPr/>
        <p:txBody>
          <a:bodyPr>
            <a:normAutofit/>
          </a:bodyPr>
          <a:lstStyle/>
          <a:p>
            <a:r>
              <a:rPr lang="en-US" dirty="0" smtClean="0"/>
              <a:t>Fiscal Considerations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238498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Complaints</a:t>
            </a:r>
            <a:endParaRPr lang="en-US" sz="3500" dirty="0"/>
          </a:p>
        </p:txBody>
      </p:sp>
    </p:spTree>
    <p:extLst>
      <p:ext uri="{BB962C8B-B14F-4D97-AF65-F5344CB8AC3E}">
        <p14:creationId xmlns:p14="http://schemas.microsoft.com/office/powerpoint/2010/main" val="3364665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0"/>
            <a:ext cx="8839200" cy="2209800"/>
          </a:xfrm>
        </p:spPr>
        <p:txBody>
          <a:bodyPr>
            <a:noAutofit/>
          </a:bodyPr>
          <a:lstStyle/>
          <a:p>
            <a:r>
              <a:rPr lang="en-US" dirty="0">
                <a:solidFill>
                  <a:srgbClr val="FFFFFF"/>
                </a:solidFill>
              </a:rPr>
              <a:t>Keith Woodruff</a:t>
            </a:r>
            <a:br>
              <a:rPr lang="en-US" dirty="0">
                <a:solidFill>
                  <a:srgbClr val="FFFFFF"/>
                </a:solidFill>
              </a:rPr>
            </a:br>
            <a:r>
              <a:rPr lang="en-US" sz="2200" dirty="0">
                <a:solidFill>
                  <a:srgbClr val="FFFFFF"/>
                </a:solidFill>
              </a:rPr>
              <a:t>Equitable Services and Charter Schools Coordinator</a:t>
            </a:r>
            <a:r>
              <a:rPr lang="en-US" dirty="0">
                <a:solidFill>
                  <a:srgbClr val="FFFFFF"/>
                </a:solidFill>
              </a:rPr>
              <a:t/>
            </a:r>
            <a:br>
              <a:rPr lang="en-US" dirty="0">
                <a:solidFill>
                  <a:srgbClr val="FFFFFF"/>
                </a:solidFill>
              </a:rPr>
            </a:br>
            <a:r>
              <a:rPr lang="en-US" dirty="0">
                <a:solidFill>
                  <a:srgbClr val="FFFFFF"/>
                </a:solidFill>
              </a:rPr>
              <a:t>Consolidated Planning &amp; Monitoring</a:t>
            </a:r>
            <a:br>
              <a:rPr lang="en-US" dirty="0">
                <a:solidFill>
                  <a:srgbClr val="FFFFFF"/>
                </a:solidFill>
              </a:rPr>
            </a:br>
            <a:r>
              <a:rPr lang="en-US" dirty="0">
                <a:solidFill>
                  <a:srgbClr val="FFFFFF"/>
                </a:solidFill>
              </a:rPr>
              <a:t>Keith.Woodruff@tn.gov</a:t>
            </a:r>
            <a:br>
              <a:rPr lang="en-US" dirty="0">
                <a:solidFill>
                  <a:srgbClr val="FFFFFF"/>
                </a:solidFill>
              </a:rPr>
            </a:br>
            <a:r>
              <a:rPr lang="en-US" dirty="0">
                <a:solidFill>
                  <a:srgbClr val="FFFFFF"/>
                </a:solidFill>
              </a:rPr>
              <a:t>(615) 741-3385</a:t>
            </a:r>
            <a:endParaRPr lang="en-US" sz="2400" dirty="0"/>
          </a:p>
        </p:txBody>
      </p:sp>
    </p:spTree>
    <p:extLst>
      <p:ext uri="{BB962C8B-B14F-4D97-AF65-F5344CB8AC3E}">
        <p14:creationId xmlns:p14="http://schemas.microsoft.com/office/powerpoint/2010/main" val="219715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If private school officials believe timely and meaningful consultation has not occurred, they should discuss this with the district, then if needed, with the SEA’s ombudsman.</a:t>
            </a:r>
          </a:p>
          <a:p>
            <a:r>
              <a:rPr lang="en-US" dirty="0" smtClean="0"/>
              <a:t>In the event the issue is unresolved, private school officials have the right to file a formal written complaint to the ombudsman.</a:t>
            </a:r>
          </a:p>
          <a:p>
            <a:r>
              <a:rPr lang="en-US" dirty="0" smtClean="0"/>
              <a:t>A formal complaint must include: a statement that a violation of the equitable services requirement has taken place, the facts on which the statement is based, and the signature of the complainant.</a:t>
            </a:r>
            <a:endParaRPr lang="en-US" dirty="0"/>
          </a:p>
        </p:txBody>
      </p:sp>
      <p:sp>
        <p:nvSpPr>
          <p:cNvPr id="4" name="Title 3"/>
          <p:cNvSpPr>
            <a:spLocks noGrp="1"/>
          </p:cNvSpPr>
          <p:nvPr>
            <p:ph type="title"/>
          </p:nvPr>
        </p:nvSpPr>
        <p:spPr/>
        <p:txBody>
          <a:bodyPr/>
          <a:lstStyle/>
          <a:p>
            <a:r>
              <a:rPr lang="en-US" dirty="0" smtClean="0"/>
              <a:t>Complaints </a:t>
            </a:r>
            <a:endParaRPr lang="en-US" dirty="0"/>
          </a:p>
        </p:txBody>
      </p:sp>
    </p:spTree>
    <p:extLst>
      <p:ext uri="{BB962C8B-B14F-4D97-AF65-F5344CB8AC3E}">
        <p14:creationId xmlns:p14="http://schemas.microsoft.com/office/powerpoint/2010/main" val="1053613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Non-public schools </a:t>
            </a:r>
            <a:r>
              <a:rPr lang="en-US" dirty="0" smtClean="0"/>
              <a:t>may file </a:t>
            </a:r>
            <a:r>
              <a:rPr lang="en-US" dirty="0"/>
              <a:t>a complaint </a:t>
            </a:r>
            <a:r>
              <a:rPr lang="en-US" dirty="0" smtClean="0"/>
              <a:t>with the state’s ombudsman if they believe that: </a:t>
            </a:r>
            <a:endParaRPr lang="en-US" dirty="0"/>
          </a:p>
          <a:p>
            <a:pPr lvl="1"/>
            <a:r>
              <a:rPr lang="en-US" sz="2400" dirty="0" smtClean="0"/>
              <a:t>timely </a:t>
            </a:r>
            <a:r>
              <a:rPr lang="en-US" sz="2400" dirty="0"/>
              <a:t>and meaningful consultation did not occur; </a:t>
            </a:r>
          </a:p>
          <a:p>
            <a:pPr lvl="1"/>
            <a:r>
              <a:rPr lang="en-US" sz="2400" dirty="0" smtClean="0"/>
              <a:t>the </a:t>
            </a:r>
            <a:r>
              <a:rPr lang="en-US" sz="2400" dirty="0"/>
              <a:t>district did not give due consideration to the views of the non-public school officials; or </a:t>
            </a:r>
          </a:p>
          <a:p>
            <a:pPr lvl="1"/>
            <a:r>
              <a:rPr lang="en-US" sz="2400" dirty="0" smtClean="0"/>
              <a:t>the </a:t>
            </a:r>
            <a:r>
              <a:rPr lang="en-US" sz="2400" dirty="0"/>
              <a:t>funds generated or services to be provided are not equitable. </a:t>
            </a:r>
            <a:endParaRPr lang="en-US" sz="2400" dirty="0" smtClean="0"/>
          </a:p>
        </p:txBody>
      </p:sp>
      <p:sp>
        <p:nvSpPr>
          <p:cNvPr id="3" name="Title 2"/>
          <p:cNvSpPr>
            <a:spLocks noGrp="1"/>
          </p:cNvSpPr>
          <p:nvPr>
            <p:ph type="title"/>
          </p:nvPr>
        </p:nvSpPr>
        <p:spPr/>
        <p:txBody>
          <a:bodyPr/>
          <a:lstStyle/>
          <a:p>
            <a:r>
              <a:rPr lang="en-US" dirty="0"/>
              <a:t>Complaints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3802003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sample complaint form will be available on </a:t>
            </a:r>
            <a:r>
              <a:rPr lang="en-US" dirty="0" smtClean="0"/>
              <a:t>ePlan</a:t>
            </a:r>
            <a:r>
              <a:rPr lang="en-US" dirty="0" smtClean="0"/>
              <a:t> under “TDOE Resources” and on the department’s website.</a:t>
            </a:r>
          </a:p>
          <a:p>
            <a:r>
              <a:rPr lang="en-US" dirty="0" smtClean="0"/>
              <a:t>Private schools must send the complaint to the district and the SEA.</a:t>
            </a:r>
          </a:p>
          <a:p>
            <a:r>
              <a:rPr lang="en-US" dirty="0" smtClean="0"/>
              <a:t>The district must upload to </a:t>
            </a:r>
            <a:r>
              <a:rPr lang="en-US" dirty="0" smtClean="0"/>
              <a:t>ePlan</a:t>
            </a:r>
            <a:r>
              <a:rPr lang="en-US" dirty="0" smtClean="0"/>
              <a:t> the complaint concerning equitable </a:t>
            </a:r>
            <a:r>
              <a:rPr lang="en-US" dirty="0"/>
              <a:t>services </a:t>
            </a:r>
            <a:r>
              <a:rPr lang="en-US" dirty="0" smtClean="0"/>
              <a:t>and all documents they want to be considered by the ombudsman.</a:t>
            </a:r>
          </a:p>
          <a:p>
            <a:r>
              <a:rPr lang="en-US" dirty="0" smtClean="0"/>
              <a:t>The timeframe for the ombudsman’s response is 45 days.</a:t>
            </a:r>
            <a:endParaRPr lang="en-US" dirty="0"/>
          </a:p>
        </p:txBody>
      </p:sp>
      <p:sp>
        <p:nvSpPr>
          <p:cNvPr id="3" name="Title 2"/>
          <p:cNvSpPr>
            <a:spLocks noGrp="1"/>
          </p:cNvSpPr>
          <p:nvPr>
            <p:ph type="title"/>
          </p:nvPr>
        </p:nvSpPr>
        <p:spPr/>
        <p:txBody>
          <a:bodyPr/>
          <a:lstStyle/>
          <a:p>
            <a:r>
              <a:rPr lang="en-US" dirty="0"/>
              <a:t>Complaints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3144298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Eligible Activities</a:t>
            </a:r>
            <a:endParaRPr lang="en-US" sz="3500" dirty="0"/>
          </a:p>
        </p:txBody>
      </p:sp>
    </p:spTree>
    <p:extLst>
      <p:ext uri="{BB962C8B-B14F-4D97-AF65-F5344CB8AC3E}">
        <p14:creationId xmlns:p14="http://schemas.microsoft.com/office/powerpoint/2010/main" val="1759327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examples of the Title III services that a district may provide to private school ELs, their teachers, and other educational personnel include:</a:t>
            </a:r>
          </a:p>
          <a:p>
            <a:pPr lvl="1"/>
            <a:r>
              <a:rPr lang="en-US" sz="2400" dirty="0"/>
              <a:t>a</a:t>
            </a:r>
            <a:r>
              <a:rPr lang="en-US" sz="2400" dirty="0" smtClean="0"/>
              <a:t>dministration of an English language proficiency (ELP) assessment for identification and/or for the purpose of evaluating the effectiveness of services:</a:t>
            </a:r>
          </a:p>
          <a:p>
            <a:pPr lvl="2"/>
            <a:r>
              <a:rPr lang="en-US" dirty="0" smtClean="0"/>
              <a:t>test booklets</a:t>
            </a:r>
          </a:p>
          <a:p>
            <a:pPr lvl="2"/>
            <a:r>
              <a:rPr lang="en-US" dirty="0" smtClean="0"/>
              <a:t>teacher training</a:t>
            </a:r>
          </a:p>
          <a:p>
            <a:pPr lvl="2"/>
            <a:r>
              <a:rPr lang="en-US" dirty="0" smtClean="0"/>
              <a:t>stipends to teachers to administer assessments</a:t>
            </a:r>
            <a:endParaRPr lang="en-US" dirty="0"/>
          </a:p>
          <a:p>
            <a:pPr lvl="1"/>
            <a:r>
              <a:rPr lang="en-US" sz="2400" dirty="0"/>
              <a:t>participation in district-sponsored professional </a:t>
            </a:r>
            <a:r>
              <a:rPr lang="en-US" sz="2400" dirty="0" smtClean="0"/>
              <a:t>development</a:t>
            </a:r>
            <a:endParaRPr lang="en-US" dirty="0" smtClean="0"/>
          </a:p>
          <a:p>
            <a:pPr marL="457200" lvl="1" indent="0">
              <a:buNone/>
            </a:pPr>
            <a:endParaRPr lang="en-US" dirty="0" smtClean="0"/>
          </a:p>
        </p:txBody>
      </p:sp>
      <p:sp>
        <p:nvSpPr>
          <p:cNvPr id="3" name="Title 2"/>
          <p:cNvSpPr>
            <a:spLocks noGrp="1"/>
          </p:cNvSpPr>
          <p:nvPr>
            <p:ph type="title"/>
          </p:nvPr>
        </p:nvSpPr>
        <p:spPr/>
        <p:txBody>
          <a:bodyPr/>
          <a:lstStyle/>
          <a:p>
            <a:r>
              <a:rPr lang="en-US" dirty="0" smtClean="0"/>
              <a:t>Eligible Activities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746669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Additional examples are:</a:t>
            </a:r>
          </a:p>
          <a:p>
            <a:pPr lvl="1"/>
            <a:r>
              <a:rPr lang="en-US" sz="2400" dirty="0"/>
              <a:t>participation in </a:t>
            </a:r>
            <a:r>
              <a:rPr lang="en-US" sz="2400" dirty="0" smtClean="0"/>
              <a:t>professional development organized </a:t>
            </a:r>
            <a:r>
              <a:rPr lang="en-US" sz="2400" dirty="0"/>
              <a:t>specifically to meet the needs of the private school </a:t>
            </a:r>
            <a:r>
              <a:rPr lang="en-US" sz="2400" dirty="0" smtClean="0"/>
              <a:t>teachers;</a:t>
            </a:r>
            <a:endParaRPr lang="en-US" sz="2400" dirty="0"/>
          </a:p>
          <a:p>
            <a:pPr lvl="1"/>
            <a:r>
              <a:rPr lang="en-US" sz="2400" dirty="0"/>
              <a:t>t</a:t>
            </a:r>
            <a:r>
              <a:rPr lang="en-US" sz="2400" dirty="0" smtClean="0"/>
              <a:t>utoring for students before, during, or after school hours;</a:t>
            </a:r>
          </a:p>
          <a:p>
            <a:pPr lvl="1"/>
            <a:r>
              <a:rPr lang="en-US" sz="2400" dirty="0" smtClean="0"/>
              <a:t>participation of private school ELs in summer school;</a:t>
            </a:r>
          </a:p>
          <a:p>
            <a:pPr lvl="1"/>
            <a:r>
              <a:rPr lang="en-US" sz="2400" dirty="0" smtClean="0"/>
              <a:t>participation of students in a weekend program; and </a:t>
            </a:r>
          </a:p>
          <a:p>
            <a:pPr lvl="1"/>
            <a:r>
              <a:rPr lang="en-US" sz="2400" dirty="0" smtClean="0"/>
              <a:t>purchase of supplemental instructional materials and supplies.</a:t>
            </a:r>
          </a:p>
          <a:p>
            <a:pPr lvl="1"/>
            <a:endParaRPr lang="en-US" dirty="0"/>
          </a:p>
        </p:txBody>
      </p:sp>
      <p:sp>
        <p:nvSpPr>
          <p:cNvPr id="3" name="Title 2"/>
          <p:cNvSpPr>
            <a:spLocks noGrp="1"/>
          </p:cNvSpPr>
          <p:nvPr>
            <p:ph type="title"/>
          </p:nvPr>
        </p:nvSpPr>
        <p:spPr/>
        <p:txBody>
          <a:bodyPr/>
          <a:lstStyle/>
          <a:p>
            <a:r>
              <a:rPr lang="en-US" dirty="0" smtClean="0"/>
              <a:t>Eligible Activities Continued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spTree>
    <p:extLst>
      <p:ext uri="{BB962C8B-B14F-4D97-AF65-F5344CB8AC3E}">
        <p14:creationId xmlns:p14="http://schemas.microsoft.com/office/powerpoint/2010/main" val="2768377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Title III does </a:t>
            </a:r>
            <a:r>
              <a:rPr lang="en-US" b="1" u="sng" dirty="0" smtClean="0"/>
              <a:t>not</a:t>
            </a:r>
            <a:r>
              <a:rPr lang="en-US" b="1" dirty="0" smtClean="0"/>
              <a:t> </a:t>
            </a:r>
            <a:r>
              <a:rPr lang="en-US" dirty="0" smtClean="0"/>
              <a:t>require districts to administer their </a:t>
            </a:r>
            <a:r>
              <a:rPr lang="en-US" dirty="0"/>
              <a:t>s</a:t>
            </a:r>
            <a:r>
              <a:rPr lang="en-US" dirty="0" smtClean="0"/>
              <a:t>tate’s annual EL assessments for identified ELs in private schools. districts are required under Title VIII to consult with the private school officials regarding:</a:t>
            </a:r>
          </a:p>
          <a:p>
            <a:pPr lvl="1"/>
            <a:r>
              <a:rPr lang="en-US" sz="2400" dirty="0"/>
              <a:t>h</a:t>
            </a:r>
            <a:r>
              <a:rPr lang="en-US" sz="2400" dirty="0" smtClean="0"/>
              <a:t>ow the Title III services provided to private schools and teachers will be assessed; and</a:t>
            </a:r>
          </a:p>
          <a:p>
            <a:pPr lvl="1"/>
            <a:r>
              <a:rPr lang="en-US" sz="2400" dirty="0" smtClean="0"/>
              <a:t>how the results of the assessment will be used to improve those services.</a:t>
            </a:r>
          </a:p>
          <a:p>
            <a:pPr lvl="1"/>
            <a:endParaRPr lang="en-US" sz="2400" b="1" u="sng" dirty="0"/>
          </a:p>
        </p:txBody>
      </p:sp>
      <p:sp>
        <p:nvSpPr>
          <p:cNvPr id="3" name="Title 2"/>
          <p:cNvSpPr>
            <a:spLocks noGrp="1"/>
          </p:cNvSpPr>
          <p:nvPr>
            <p:ph type="title"/>
          </p:nvPr>
        </p:nvSpPr>
        <p:spPr>
          <a:xfrm>
            <a:off x="304800" y="228600"/>
            <a:ext cx="8686800" cy="914400"/>
          </a:xfrm>
        </p:spPr>
        <p:txBody>
          <a:bodyPr>
            <a:normAutofit fontScale="90000"/>
          </a:bodyPr>
          <a:lstStyle/>
          <a:p>
            <a:r>
              <a:rPr lang="en-US" dirty="0" smtClean="0"/>
              <a:t>Eligible Activities: Assessment Clarification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3033608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district may use Title III funds to pay for initial EL assessments for private school students in cases where the use of funds would not supplant other federal, state, and/or local funds that may be used for such purposes.</a:t>
            </a:r>
          </a:p>
          <a:p>
            <a:r>
              <a:rPr lang="en-US" dirty="0" smtClean="0"/>
              <a:t>Use of any assessments should be determined through timely and meaningful consultation.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sp>
        <p:nvSpPr>
          <p:cNvPr id="7" name="Title 2"/>
          <p:cNvSpPr>
            <a:spLocks noGrp="1"/>
          </p:cNvSpPr>
          <p:nvPr>
            <p:ph type="title"/>
          </p:nvPr>
        </p:nvSpPr>
        <p:spPr>
          <a:xfrm>
            <a:off x="304800" y="228600"/>
            <a:ext cx="8686800" cy="914400"/>
          </a:xfrm>
        </p:spPr>
        <p:txBody>
          <a:bodyPr>
            <a:normAutofit fontScale="90000"/>
          </a:bodyPr>
          <a:lstStyle/>
          <a:p>
            <a:r>
              <a:rPr lang="en-US" dirty="0" smtClean="0"/>
              <a:t>Eligible Activities: Assessment Clarification</a:t>
            </a:r>
            <a:endParaRPr lang="en-US" dirty="0"/>
          </a:p>
        </p:txBody>
      </p:sp>
    </p:spTree>
    <p:extLst>
      <p:ext uri="{BB962C8B-B14F-4D97-AF65-F5344CB8AC3E}">
        <p14:creationId xmlns:p14="http://schemas.microsoft.com/office/powerpoint/2010/main" val="10471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district is ultimately responsible for covering the cost of administering these assessments. The district and private school officials are advised to ensure that EL assessment (s) are:</a:t>
            </a:r>
          </a:p>
          <a:p>
            <a:pPr lvl="1"/>
            <a:r>
              <a:rPr lang="en-US" sz="2400" dirty="0"/>
              <a:t>t</a:t>
            </a:r>
            <a:r>
              <a:rPr lang="en-US" sz="2400" dirty="0" smtClean="0"/>
              <a:t>he most appropriate instrument(s) to administer to the target students and</a:t>
            </a:r>
          </a:p>
          <a:p>
            <a:pPr lvl="1"/>
            <a:r>
              <a:rPr lang="en-US" sz="2400" dirty="0"/>
              <a:t>v</a:t>
            </a:r>
            <a:r>
              <a:rPr lang="en-US" sz="2400" dirty="0" smtClean="0"/>
              <a:t>alid and reliable for these students.</a:t>
            </a:r>
          </a:p>
          <a:p>
            <a:pPr marL="457200" lvl="1" indent="0">
              <a:buNone/>
            </a:pPr>
            <a:endParaRPr lang="en-US" sz="24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
        <p:nvSpPr>
          <p:cNvPr id="7" name="Title 2"/>
          <p:cNvSpPr>
            <a:spLocks noGrp="1"/>
          </p:cNvSpPr>
          <p:nvPr>
            <p:ph type="title"/>
          </p:nvPr>
        </p:nvSpPr>
        <p:spPr>
          <a:xfrm>
            <a:off x="304800" y="228600"/>
            <a:ext cx="8686800" cy="914400"/>
          </a:xfrm>
        </p:spPr>
        <p:txBody>
          <a:bodyPr>
            <a:normAutofit fontScale="90000"/>
          </a:bodyPr>
          <a:lstStyle/>
          <a:p>
            <a:r>
              <a:rPr lang="en-US" dirty="0" smtClean="0"/>
              <a:t>Eligible Activities: Assessment Clarification</a:t>
            </a:r>
            <a:endParaRPr lang="en-US" dirty="0"/>
          </a:p>
        </p:txBody>
      </p:sp>
    </p:spTree>
    <p:extLst>
      <p:ext uri="{BB962C8B-B14F-4D97-AF65-F5344CB8AC3E}">
        <p14:creationId xmlns:p14="http://schemas.microsoft.com/office/powerpoint/2010/main" val="1303980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Frequently Asked Questions (FAQs)</a:t>
            </a:r>
            <a:endParaRPr lang="en-US" sz="3500" dirty="0"/>
          </a:p>
        </p:txBody>
      </p:sp>
    </p:spTree>
    <p:extLst>
      <p:ext uri="{BB962C8B-B14F-4D97-AF65-F5344CB8AC3E}">
        <p14:creationId xmlns:p14="http://schemas.microsoft.com/office/powerpoint/2010/main" val="47937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Agenda</a:t>
            </a:r>
            <a:endParaRPr lang="en-US" sz="3500" dirty="0"/>
          </a:p>
        </p:txBody>
      </p:sp>
    </p:spTree>
    <p:extLst>
      <p:ext uri="{BB962C8B-B14F-4D97-AF65-F5344CB8AC3E}">
        <p14:creationId xmlns:p14="http://schemas.microsoft.com/office/powerpoint/2010/main" val="903051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Is the citizenship, immigration status, or residency of a student enrolled in a private school relevant to whether the student is eligible to receive Title III services?</a:t>
            </a:r>
          </a:p>
          <a:p>
            <a:pPr marL="0" indent="0">
              <a:buNone/>
            </a:pPr>
            <a:endParaRPr lang="en-US" i="1" dirty="0"/>
          </a:p>
          <a:p>
            <a:pPr marL="0" indent="0">
              <a:buNone/>
            </a:pPr>
            <a:r>
              <a:rPr lang="en-US" b="1" i="1" dirty="0" smtClean="0">
                <a:solidFill>
                  <a:srgbClr val="EE3524"/>
                </a:solidFill>
              </a:rPr>
              <a:t>No</a:t>
            </a:r>
            <a:r>
              <a:rPr lang="en-US" i="1" dirty="0" smtClean="0"/>
              <a:t>. A student’s citizenship, immigration status, or residency are not relevant to determining eligibility for Title III services.</a:t>
            </a:r>
            <a:endParaRPr lang="en-US" i="1" dirty="0"/>
          </a:p>
        </p:txBody>
      </p:sp>
      <p:sp>
        <p:nvSpPr>
          <p:cNvPr id="3" name="Title 2"/>
          <p:cNvSpPr>
            <a:spLocks noGrp="1"/>
          </p:cNvSpPr>
          <p:nvPr>
            <p:ph type="title"/>
          </p:nvPr>
        </p:nvSpPr>
        <p:spPr/>
        <p:txBody>
          <a:bodyPr/>
          <a:lstStyle/>
          <a:p>
            <a:r>
              <a:rPr lang="en-US" dirty="0" smtClean="0"/>
              <a:t>FAQs for Title III, 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dirty="0"/>
          </a:p>
        </p:txBody>
      </p:sp>
    </p:spTree>
    <p:extLst>
      <p:ext uri="{BB962C8B-B14F-4D97-AF65-F5344CB8AC3E}">
        <p14:creationId xmlns:p14="http://schemas.microsoft.com/office/powerpoint/2010/main" val="2735491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If a district contracts with a third party to provide Title III services to ELs enrolled in a private school, must a teacher who is employed by this third party meet the language fluency requirements in ESEA?</a:t>
            </a:r>
          </a:p>
          <a:p>
            <a:pPr marL="0" indent="0">
              <a:buNone/>
            </a:pPr>
            <a:endParaRPr lang="en-US" dirty="0"/>
          </a:p>
          <a:p>
            <a:pPr marL="0" indent="0">
              <a:buNone/>
            </a:pPr>
            <a:r>
              <a:rPr lang="en-US" b="1" i="1" dirty="0" smtClean="0">
                <a:solidFill>
                  <a:srgbClr val="EE3524"/>
                </a:solidFill>
              </a:rPr>
              <a:t>No</a:t>
            </a:r>
            <a:r>
              <a:rPr lang="en-US" i="1" dirty="0" smtClean="0"/>
              <a:t>.</a:t>
            </a:r>
            <a:r>
              <a:rPr lang="en-US" i="1" dirty="0" smtClean="0">
                <a:solidFill>
                  <a:srgbClr val="EE3524"/>
                </a:solidFill>
              </a:rPr>
              <a:t> </a:t>
            </a:r>
            <a:r>
              <a:rPr lang="en-US" i="1" dirty="0" smtClean="0"/>
              <a:t>The Title III teacher language proficiency requirement only applies to a teacher directly employed to serve private school ELs, the district must follow state </a:t>
            </a:r>
            <a:r>
              <a:rPr lang="en-US" i="1" dirty="0"/>
              <a:t>l</a:t>
            </a:r>
            <a:r>
              <a:rPr lang="en-US" i="1" dirty="0" smtClean="0"/>
              <a:t>aw in determining the applicable state licensure and certification requirements for its employee contracts.</a:t>
            </a:r>
            <a:endParaRPr lang="en-US" i="1" dirty="0"/>
          </a:p>
        </p:txBody>
      </p:sp>
      <p:sp>
        <p:nvSpPr>
          <p:cNvPr id="3" name="Title 2"/>
          <p:cNvSpPr>
            <a:spLocks noGrp="1"/>
          </p:cNvSpPr>
          <p:nvPr>
            <p:ph type="title"/>
          </p:nvPr>
        </p:nvSpPr>
        <p:spPr/>
        <p:txBody>
          <a:bodyPr/>
          <a:lstStyle/>
          <a:p>
            <a:r>
              <a:rPr lang="en-US" dirty="0" smtClean="0"/>
              <a:t>FAQs for Title III, 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31</a:t>
            </a:fld>
            <a:endParaRPr lang="en-US" dirty="0"/>
          </a:p>
        </p:txBody>
      </p:sp>
    </p:spTree>
    <p:extLst>
      <p:ext uri="{BB962C8B-B14F-4D97-AF65-F5344CB8AC3E}">
        <p14:creationId xmlns:p14="http://schemas.microsoft.com/office/powerpoint/2010/main" val="4010857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86800" cy="4525963"/>
          </a:xfrm>
        </p:spPr>
        <p:txBody>
          <a:bodyPr/>
          <a:lstStyle/>
          <a:p>
            <a:pPr marL="0" indent="0">
              <a:spcBef>
                <a:spcPts val="400"/>
              </a:spcBef>
              <a:buNone/>
            </a:pPr>
            <a:r>
              <a:rPr lang="en-US" b="1" dirty="0"/>
              <a:t>Can </a:t>
            </a:r>
            <a:r>
              <a:rPr lang="en-US" b="1" dirty="0" smtClean="0"/>
              <a:t>a district use Title </a:t>
            </a:r>
            <a:r>
              <a:rPr lang="en-US" b="1" dirty="0"/>
              <a:t>III funds to pay for a non-public school teacher’s tuition leading to certification? The non-public school </a:t>
            </a:r>
            <a:r>
              <a:rPr lang="en-US" b="1" dirty="0" smtClean="0"/>
              <a:t>would </a:t>
            </a:r>
            <a:r>
              <a:rPr lang="en-US" b="1" dirty="0"/>
              <a:t>like to </a:t>
            </a:r>
            <a:r>
              <a:rPr lang="en-US" b="1" dirty="0" smtClean="0"/>
              <a:t>use </a:t>
            </a:r>
            <a:r>
              <a:rPr lang="en-US" b="1" dirty="0"/>
              <a:t>program funds to defray the cost of a teacher gaining </a:t>
            </a:r>
            <a:r>
              <a:rPr lang="en-US" b="1" u="sng" dirty="0" smtClean="0">
                <a:hlinkClick r:id="rId2"/>
              </a:rPr>
              <a:t>ESL certification</a:t>
            </a:r>
            <a:r>
              <a:rPr lang="en-US" b="1" dirty="0" smtClean="0"/>
              <a:t>.</a:t>
            </a:r>
          </a:p>
          <a:p>
            <a:pPr marL="0" indent="0">
              <a:spcBef>
                <a:spcPts val="400"/>
              </a:spcBef>
              <a:buNone/>
            </a:pPr>
            <a:endParaRPr lang="en-US" i="1" dirty="0" smtClean="0"/>
          </a:p>
          <a:p>
            <a:pPr marL="0" indent="0">
              <a:spcBef>
                <a:spcPts val="400"/>
              </a:spcBef>
              <a:buNone/>
            </a:pPr>
            <a:r>
              <a:rPr lang="en-US" i="1" dirty="0" smtClean="0"/>
              <a:t>A district should, </a:t>
            </a:r>
            <a:r>
              <a:rPr lang="en-US" i="1" dirty="0"/>
              <a:t>in carrying out its responsibility to provide equitable services to private school teachers, establish policies that, for reasons of effectiveness, quality, cost, and other relevant factors, favor certain kinds of courses or </a:t>
            </a:r>
            <a:r>
              <a:rPr lang="en-US" i="1" dirty="0" smtClean="0"/>
              <a:t>professional </a:t>
            </a:r>
            <a:r>
              <a:rPr lang="en-US" i="1" dirty="0"/>
              <a:t>development </a:t>
            </a:r>
            <a:r>
              <a:rPr lang="en-US" i="1" dirty="0" smtClean="0"/>
              <a:t>over </a:t>
            </a:r>
            <a:r>
              <a:rPr lang="en-US" i="1" dirty="0"/>
              <a:t>others. </a:t>
            </a:r>
            <a:r>
              <a:rPr lang="en-US" i="1" dirty="0" smtClean="0"/>
              <a:t>A </a:t>
            </a:r>
            <a:r>
              <a:rPr lang="en-US" i="1" dirty="0"/>
              <a:t>district </a:t>
            </a:r>
            <a:r>
              <a:rPr lang="en-US" i="1" dirty="0" smtClean="0"/>
              <a:t>cannot make </a:t>
            </a:r>
            <a:r>
              <a:rPr lang="en-US" i="1" dirty="0"/>
              <a:t>a blanket rule that forbids private school teachers from receiving certain forms of PD</a:t>
            </a:r>
            <a:r>
              <a:rPr lang="en-US" i="1" dirty="0" smtClean="0"/>
              <a:t>.</a:t>
            </a:r>
            <a:r>
              <a:rPr lang="en-US" i="1" dirty="0"/>
              <a:t> </a:t>
            </a:r>
          </a:p>
        </p:txBody>
      </p:sp>
      <p:sp>
        <p:nvSpPr>
          <p:cNvPr id="3" name="Title 2"/>
          <p:cNvSpPr>
            <a:spLocks noGrp="1"/>
          </p:cNvSpPr>
          <p:nvPr>
            <p:ph type="title"/>
          </p:nvPr>
        </p:nvSpPr>
        <p:spPr/>
        <p:txBody>
          <a:bodyPr/>
          <a:lstStyle/>
          <a:p>
            <a:r>
              <a:rPr lang="en-US" dirty="0" smtClean="0"/>
              <a:t>FAQs for Title III, 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32</a:t>
            </a:fld>
            <a:endParaRPr lang="en-US" dirty="0"/>
          </a:p>
        </p:txBody>
      </p:sp>
    </p:spTree>
    <p:extLst>
      <p:ext uri="{BB962C8B-B14F-4D97-AF65-F5344CB8AC3E}">
        <p14:creationId xmlns:p14="http://schemas.microsoft.com/office/powerpoint/2010/main" val="2161551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86800" cy="4525963"/>
          </a:xfrm>
        </p:spPr>
        <p:txBody>
          <a:bodyPr/>
          <a:lstStyle/>
          <a:p>
            <a:pPr marL="0" indent="0">
              <a:spcBef>
                <a:spcPts val="400"/>
              </a:spcBef>
              <a:buNone/>
            </a:pPr>
            <a:r>
              <a:rPr lang="en-US" b="1" dirty="0"/>
              <a:t>Can </a:t>
            </a:r>
            <a:r>
              <a:rPr lang="en-US" b="1" dirty="0" smtClean="0"/>
              <a:t>a district use Title </a:t>
            </a:r>
            <a:r>
              <a:rPr lang="en-US" b="1" dirty="0"/>
              <a:t>III funds to pay for a non-public school teacher’s tuition leading to certification? The non-public school </a:t>
            </a:r>
            <a:r>
              <a:rPr lang="en-US" b="1" dirty="0" smtClean="0"/>
              <a:t>would </a:t>
            </a:r>
            <a:r>
              <a:rPr lang="en-US" b="1" dirty="0"/>
              <a:t>like to </a:t>
            </a:r>
            <a:r>
              <a:rPr lang="en-US" b="1" dirty="0" smtClean="0"/>
              <a:t>use </a:t>
            </a:r>
            <a:r>
              <a:rPr lang="en-US" b="1" dirty="0"/>
              <a:t>program funds to defray the cost of a teacher gaining </a:t>
            </a:r>
            <a:r>
              <a:rPr lang="en-US" b="1" u="sng" dirty="0" smtClean="0">
                <a:hlinkClick r:id="rId2"/>
              </a:rPr>
              <a:t>ESL certification</a:t>
            </a:r>
            <a:r>
              <a:rPr lang="en-US" b="1" dirty="0" smtClean="0"/>
              <a:t>.</a:t>
            </a:r>
          </a:p>
          <a:p>
            <a:pPr marL="0" indent="0">
              <a:spcBef>
                <a:spcPts val="400"/>
              </a:spcBef>
              <a:buNone/>
            </a:pPr>
            <a:endParaRPr lang="en-US" i="1" dirty="0" smtClean="0"/>
          </a:p>
          <a:p>
            <a:pPr marL="0" indent="0">
              <a:spcBef>
                <a:spcPts val="400"/>
              </a:spcBef>
              <a:buNone/>
            </a:pPr>
            <a:r>
              <a:rPr lang="en-US" b="1" i="1" dirty="0" smtClean="0"/>
              <a:t>Answer continued:</a:t>
            </a:r>
            <a:endParaRPr lang="en-US" b="1" i="1" dirty="0"/>
          </a:p>
          <a:p>
            <a:pPr marL="0" indent="0">
              <a:spcBef>
                <a:spcPts val="400"/>
              </a:spcBef>
              <a:buNone/>
            </a:pPr>
            <a:r>
              <a:rPr lang="en-US" i="1" dirty="0" smtClean="0"/>
              <a:t>If </a:t>
            </a:r>
            <a:r>
              <a:rPr lang="en-US" i="1" dirty="0"/>
              <a:t>it is determined funds would best be spent certifying a teacher, then it may be prudent to extend the discussion. The guidance speaks to services and supports vs actual </a:t>
            </a:r>
            <a:r>
              <a:rPr lang="en-US" i="1" dirty="0" smtClean="0"/>
              <a:t>certification. The district will need to consider whether this is reasonable and necessary.</a:t>
            </a:r>
            <a:endParaRPr lang="en-US" i="1" dirty="0"/>
          </a:p>
        </p:txBody>
      </p:sp>
      <p:sp>
        <p:nvSpPr>
          <p:cNvPr id="3" name="Title 2"/>
          <p:cNvSpPr>
            <a:spLocks noGrp="1"/>
          </p:cNvSpPr>
          <p:nvPr>
            <p:ph type="title"/>
          </p:nvPr>
        </p:nvSpPr>
        <p:spPr/>
        <p:txBody>
          <a:bodyPr/>
          <a:lstStyle/>
          <a:p>
            <a:r>
              <a:rPr lang="en-US" dirty="0" smtClean="0"/>
              <a:t>FAQs for Title III, 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33</a:t>
            </a:fld>
            <a:endParaRPr lang="en-US" dirty="0"/>
          </a:p>
        </p:txBody>
      </p:sp>
    </p:spTree>
    <p:extLst>
      <p:ext uri="{BB962C8B-B14F-4D97-AF65-F5344CB8AC3E}">
        <p14:creationId xmlns:p14="http://schemas.microsoft.com/office/powerpoint/2010/main" val="539258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Resources</a:t>
            </a:r>
            <a:endParaRPr lang="en-US" sz="3500" dirty="0"/>
          </a:p>
        </p:txBody>
      </p:sp>
    </p:spTree>
    <p:extLst>
      <p:ext uri="{BB962C8B-B14F-4D97-AF65-F5344CB8AC3E}">
        <p14:creationId xmlns:p14="http://schemas.microsoft.com/office/powerpoint/2010/main" val="157535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4525963"/>
          </a:xfrm>
        </p:spPr>
        <p:txBody>
          <a:bodyPr>
            <a:normAutofit fontScale="92500" lnSpcReduction="10000"/>
          </a:bodyPr>
          <a:lstStyle/>
          <a:p>
            <a:r>
              <a:rPr lang="en-US" dirty="0"/>
              <a:t>United States Department of Education Non-Regulatory </a:t>
            </a:r>
            <a:r>
              <a:rPr lang="en-US" dirty="0" smtClean="0"/>
              <a:t>Guidance and Resources</a:t>
            </a:r>
          </a:p>
          <a:p>
            <a:pPr lvl="1"/>
            <a:r>
              <a:rPr lang="en-US" dirty="0" smtClean="0">
                <a:hlinkClick r:id="rId2"/>
              </a:rPr>
              <a:t>ESEA Ensuring Equitable Services Title I Toolkit</a:t>
            </a:r>
            <a:endParaRPr lang="en-US" dirty="0" smtClean="0"/>
          </a:p>
          <a:p>
            <a:pPr lvl="1"/>
            <a:r>
              <a:rPr lang="en-US" dirty="0" smtClean="0">
                <a:hlinkClick r:id="rId3"/>
              </a:rPr>
              <a:t>ESSA </a:t>
            </a:r>
            <a:r>
              <a:rPr lang="en-US" dirty="0">
                <a:hlinkClick r:id="rId3"/>
              </a:rPr>
              <a:t>Non-Regulatory Guidance: Fiscal Changes &amp; Equitable </a:t>
            </a:r>
            <a:r>
              <a:rPr lang="en-US" dirty="0" smtClean="0">
                <a:hlinkClick r:id="rId3"/>
              </a:rPr>
              <a:t>Services</a:t>
            </a:r>
            <a:endParaRPr lang="en-US" dirty="0"/>
          </a:p>
          <a:p>
            <a:pPr lvl="1"/>
            <a:r>
              <a:rPr lang="en-US" dirty="0" smtClean="0">
                <a:hlinkClick r:id="rId4"/>
              </a:rPr>
              <a:t>ESEA </a:t>
            </a:r>
            <a:r>
              <a:rPr lang="en-US" dirty="0">
                <a:hlinkClick r:id="rId4"/>
              </a:rPr>
              <a:t>Non-Regulatory Guidance: Title I - Equitable Services for Eligible Private School </a:t>
            </a:r>
            <a:r>
              <a:rPr lang="en-US" dirty="0" smtClean="0">
                <a:hlinkClick r:id="rId4"/>
              </a:rPr>
              <a:t>Students</a:t>
            </a:r>
            <a:endParaRPr lang="en-US" dirty="0"/>
          </a:p>
          <a:p>
            <a:pPr lvl="1"/>
            <a:r>
              <a:rPr lang="en-US" dirty="0" smtClean="0">
                <a:hlinkClick r:id="rId5"/>
              </a:rPr>
              <a:t>ESEA </a:t>
            </a:r>
            <a:r>
              <a:rPr lang="en-US" dirty="0">
                <a:hlinkClick r:id="rId5"/>
              </a:rPr>
              <a:t>Non-Regulatory Guidance: Title IX (ESSA Title VIII) - Equitable Services for Eligible Private School </a:t>
            </a:r>
            <a:r>
              <a:rPr lang="en-US" dirty="0" smtClean="0">
                <a:hlinkClick r:id="rId5"/>
              </a:rPr>
              <a:t>Students/Teachers</a:t>
            </a:r>
            <a:endParaRPr lang="en-US" dirty="0"/>
          </a:p>
          <a:p>
            <a:pPr lvl="1"/>
            <a:r>
              <a:rPr lang="en-US" dirty="0" smtClean="0">
                <a:hlinkClick r:id="rId6"/>
              </a:rPr>
              <a:t>ESSA Non-Regulatory Guidance: Title II, Part A - Building Systems of Support for Excellent Teaching and Leading</a:t>
            </a:r>
            <a:endParaRPr lang="en-US" dirty="0"/>
          </a:p>
          <a:p>
            <a:pPr lvl="1"/>
            <a:r>
              <a:rPr lang="en-US" dirty="0" smtClean="0">
                <a:hlinkClick r:id="rId7"/>
              </a:rPr>
              <a:t>ESSA </a:t>
            </a:r>
            <a:r>
              <a:rPr lang="en-US" dirty="0">
                <a:hlinkClick r:id="rId7"/>
              </a:rPr>
              <a:t>Non-Regulatory Guidance: Title III – English </a:t>
            </a:r>
            <a:r>
              <a:rPr lang="en-US" dirty="0" smtClean="0">
                <a:hlinkClick r:id="rId7"/>
              </a:rPr>
              <a:t>Learners</a:t>
            </a:r>
            <a:endParaRPr lang="en-US" dirty="0"/>
          </a:p>
          <a:p>
            <a:pPr lvl="1"/>
            <a:r>
              <a:rPr lang="en-US" dirty="0" smtClean="0">
                <a:hlinkClick r:id="rId8"/>
              </a:rPr>
              <a:t>ESSA </a:t>
            </a:r>
            <a:r>
              <a:rPr lang="en-US" dirty="0">
                <a:hlinkClick r:id="rId8"/>
              </a:rPr>
              <a:t>Non-Regulatory Guidance: Title IV, Part A – Student Support and Academic Enrichment </a:t>
            </a:r>
            <a:r>
              <a:rPr lang="en-US" dirty="0" smtClean="0">
                <a:hlinkClick r:id="rId8"/>
              </a:rPr>
              <a:t>Program</a:t>
            </a:r>
            <a:endParaRPr lang="en-US" dirty="0"/>
          </a:p>
        </p:txBody>
      </p:sp>
      <p:sp>
        <p:nvSpPr>
          <p:cNvPr id="3" name="Title 2"/>
          <p:cNvSpPr>
            <a:spLocks noGrp="1"/>
          </p:cNvSpPr>
          <p:nvPr>
            <p:ph type="title"/>
          </p:nvPr>
        </p:nvSpPr>
        <p:spPr/>
        <p:txBody>
          <a:bodyPr/>
          <a:lstStyle/>
          <a:p>
            <a:r>
              <a:rPr lang="en-US" dirty="0" smtClean="0"/>
              <a:t>Resources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35</a:t>
            </a:fld>
            <a:endParaRPr lang="en-US" dirty="0"/>
          </a:p>
        </p:txBody>
      </p:sp>
    </p:spTree>
    <p:extLst>
      <p:ext uri="{BB962C8B-B14F-4D97-AF65-F5344CB8AC3E}">
        <p14:creationId xmlns:p14="http://schemas.microsoft.com/office/powerpoint/2010/main" val="1009398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36</a:t>
            </a:fld>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1514" y="1894889"/>
            <a:ext cx="3428571" cy="3326984"/>
          </a:xfrm>
        </p:spPr>
      </p:pic>
    </p:spTree>
    <p:extLst>
      <p:ext uri="{BB962C8B-B14F-4D97-AF65-F5344CB8AC3E}">
        <p14:creationId xmlns:p14="http://schemas.microsoft.com/office/powerpoint/2010/main" val="2966042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3383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382000" cy="4373563"/>
          </a:xfrm>
        </p:spPr>
        <p:txBody>
          <a:bodyPr>
            <a:normAutofit fontScale="92500" lnSpcReduction="20000"/>
          </a:bodyPr>
          <a:lstStyle/>
          <a:p>
            <a:pPr marL="0" indent="0" algn="ctr">
              <a:buNone/>
            </a:pPr>
            <a:r>
              <a:rPr lang="en-US" dirty="0">
                <a:solidFill>
                  <a:sysClr val="windowText" lastClr="000000"/>
                </a:solidFill>
                <a:latin typeface="+mn-lt"/>
                <a:cs typeface="Arial" panose="020B0604020202020204" pitchFamily="34" charset="0"/>
              </a:rPr>
              <a:t>Citizens and agencies are encouraged to report fraud, waste, or abuse in State and Local government.</a:t>
            </a:r>
          </a:p>
          <a:p>
            <a:pPr algn="ctr"/>
            <a:endParaRPr lang="en-US" dirty="0">
              <a:solidFill>
                <a:sysClr val="windowText" lastClr="000000"/>
              </a:solidFill>
              <a:latin typeface="+mn-lt"/>
              <a:cs typeface="Arial" panose="020B0604020202020204" pitchFamily="34" charset="0"/>
            </a:endParaRPr>
          </a:p>
          <a:p>
            <a:pPr marL="0" indent="0" algn="ctr">
              <a:buNone/>
            </a:pPr>
            <a:r>
              <a:rPr lang="en-US" u="sng" dirty="0">
                <a:solidFill>
                  <a:sysClr val="windowText" lastClr="000000"/>
                </a:solidFill>
                <a:latin typeface="+mn-lt"/>
                <a:cs typeface="Arial" panose="020B0604020202020204" pitchFamily="34" charset="0"/>
              </a:rPr>
              <a:t>NOTICE:</a:t>
            </a:r>
            <a:r>
              <a:rPr lang="en-US" dirty="0">
                <a:solidFill>
                  <a:sysClr val="windowText" lastClr="000000"/>
                </a:solidFill>
                <a:latin typeface="+mn-lt"/>
                <a:cs typeface="Arial" panose="020B0604020202020204" pitchFamily="34" charset="0"/>
              </a:rPr>
              <a:t> This agency is a recipient of taxpayer funding. If you observe an agency director or employee engaging in any activity which you consider to be illegal, improper or wasteful, please call the state Comptroller’s toll-free Hotline:</a:t>
            </a:r>
          </a:p>
          <a:p>
            <a:pPr algn="ctr"/>
            <a:endParaRPr lang="en-US" b="1" u="sng" dirty="0">
              <a:solidFill>
                <a:sysClr val="windowText" lastClr="000000"/>
              </a:solidFill>
              <a:latin typeface="+mn-lt"/>
              <a:cs typeface="Arial" panose="020B0604020202020204" pitchFamily="34" charset="0"/>
            </a:endParaRPr>
          </a:p>
          <a:p>
            <a:pPr marL="0" indent="0" algn="ctr">
              <a:buNone/>
            </a:pPr>
            <a:r>
              <a:rPr lang="en-US" sz="3600" b="1" dirty="0">
                <a:solidFill>
                  <a:sysClr val="windowText" lastClr="000000"/>
                </a:solidFill>
                <a:latin typeface="+mn-lt"/>
                <a:cs typeface="Arial" panose="020B0604020202020204" pitchFamily="34" charset="0"/>
              </a:rPr>
              <a:t>1-800-232-5454</a:t>
            </a:r>
            <a:endParaRPr lang="en-US" sz="3600" dirty="0">
              <a:solidFill>
                <a:sysClr val="windowText" lastClr="000000"/>
              </a:solidFill>
              <a:latin typeface="+mn-lt"/>
              <a:cs typeface="Arial" panose="020B0604020202020204" pitchFamily="34" charset="0"/>
            </a:endParaRPr>
          </a:p>
          <a:p>
            <a:pPr algn="ctr"/>
            <a:endParaRPr lang="en-US" b="1" dirty="0">
              <a:solidFill>
                <a:sysClr val="windowText" lastClr="000000"/>
              </a:solidFill>
              <a:latin typeface="+mn-lt"/>
              <a:cs typeface="Arial" panose="020B0604020202020204" pitchFamily="34" charset="0"/>
            </a:endParaRPr>
          </a:p>
          <a:p>
            <a:pPr marL="0" indent="0" algn="ctr">
              <a:buNone/>
            </a:pPr>
            <a:r>
              <a:rPr lang="en-US" dirty="0">
                <a:solidFill>
                  <a:sysClr val="windowText" lastClr="000000"/>
                </a:solidFill>
                <a:latin typeface="+mn-lt"/>
                <a:cs typeface="Arial" panose="020B0604020202020204" pitchFamily="34" charset="0"/>
              </a:rPr>
              <a:t>Notifications can also be submitted electronically at:</a:t>
            </a:r>
          </a:p>
          <a:p>
            <a:pPr algn="ctr"/>
            <a:endParaRPr lang="en-US" dirty="0">
              <a:solidFill>
                <a:sysClr val="windowText" lastClr="000000"/>
              </a:solidFill>
              <a:latin typeface="+mn-lt"/>
              <a:cs typeface="Arial" panose="020B0604020202020204" pitchFamily="34" charset="0"/>
            </a:endParaRPr>
          </a:p>
          <a:p>
            <a:pPr marL="0" indent="0" algn="ctr">
              <a:buNone/>
            </a:pPr>
            <a:r>
              <a:rPr lang="en-US" sz="2800" b="1" dirty="0">
                <a:solidFill>
                  <a:sysClr val="windowText" lastClr="000000"/>
                </a:solidFill>
                <a:latin typeface="+mn-lt"/>
                <a:cs typeface="Arial" panose="020B0604020202020204" pitchFamily="34" charset="0"/>
              </a:rPr>
              <a:t>http://www.comptroller.tn.gov/hotline</a:t>
            </a:r>
          </a:p>
          <a:p>
            <a:pPr marL="0" indent="0">
              <a:buNone/>
            </a:pPr>
            <a:endParaRPr lang="en-US" dirty="0"/>
          </a:p>
        </p:txBody>
      </p:sp>
      <p:sp>
        <p:nvSpPr>
          <p:cNvPr id="3" name="Title 2"/>
          <p:cNvSpPr>
            <a:spLocks noGrp="1"/>
          </p:cNvSpPr>
          <p:nvPr>
            <p:ph type="title"/>
          </p:nvPr>
        </p:nvSpPr>
        <p:spPr/>
        <p:txBody>
          <a:bodyPr/>
          <a:lstStyle/>
          <a:p>
            <a:pPr algn="ctr"/>
            <a:r>
              <a:rPr lang="en-US" dirty="0"/>
              <a:t>FRAUD, WASTE, or ABUSE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38</a:t>
            </a:fld>
            <a:endParaRPr lang="en-US" dirty="0"/>
          </a:p>
        </p:txBody>
      </p:sp>
    </p:spTree>
    <p:extLst>
      <p:ext uri="{BB962C8B-B14F-4D97-AF65-F5344CB8AC3E}">
        <p14:creationId xmlns:p14="http://schemas.microsoft.com/office/powerpoint/2010/main" val="1083486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Equitable Services</a:t>
            </a:r>
          </a:p>
          <a:p>
            <a:r>
              <a:rPr lang="en-US" dirty="0" smtClean="0"/>
              <a:t>Consultation</a:t>
            </a:r>
          </a:p>
          <a:p>
            <a:r>
              <a:rPr lang="en-US" dirty="0" smtClean="0"/>
              <a:t>Fiscal Considerations</a:t>
            </a:r>
          </a:p>
          <a:p>
            <a:r>
              <a:rPr lang="en-US" dirty="0" smtClean="0"/>
              <a:t>Complaints</a:t>
            </a:r>
          </a:p>
          <a:p>
            <a:r>
              <a:rPr lang="en-US" dirty="0" smtClean="0"/>
              <a:t>Eligible Activities</a:t>
            </a:r>
          </a:p>
          <a:p>
            <a:r>
              <a:rPr lang="en-US" dirty="0" smtClean="0"/>
              <a:t>Frequently Asked Questions</a:t>
            </a:r>
          </a:p>
          <a:p>
            <a:r>
              <a:rPr lang="en-US" dirty="0" smtClean="0"/>
              <a:t>Scenarios</a:t>
            </a:r>
          </a:p>
          <a:p>
            <a:r>
              <a:rPr lang="en-US" dirty="0" smtClean="0"/>
              <a:t>Resources</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80021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Equitable Services: </a:t>
            </a:r>
            <a:br>
              <a:rPr lang="en-US" sz="3500" dirty="0" smtClean="0"/>
            </a:br>
            <a:r>
              <a:rPr lang="en-US" sz="3500" dirty="0" smtClean="0"/>
              <a:t>Title III</a:t>
            </a:r>
            <a:endParaRPr lang="en-US" sz="3500" dirty="0"/>
          </a:p>
        </p:txBody>
      </p:sp>
    </p:spTree>
    <p:extLst>
      <p:ext uri="{BB962C8B-B14F-4D97-AF65-F5344CB8AC3E}">
        <p14:creationId xmlns:p14="http://schemas.microsoft.com/office/powerpoint/2010/main" val="2673272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Under the Elementary and Secondary Education Act (ESEA), as authorized by the </a:t>
            </a:r>
            <a:r>
              <a:rPr lang="en-US" dirty="0" smtClean="0"/>
              <a:t>Every Student Succeeds Act (ESSA), </a:t>
            </a:r>
            <a:r>
              <a:rPr lang="en-US" dirty="0"/>
              <a:t>there are a number of programs that require equitable participation of private school students and teachers</a:t>
            </a:r>
            <a:r>
              <a:rPr lang="en-US" dirty="0" smtClean="0"/>
              <a:t>.</a:t>
            </a:r>
            <a:endParaRPr lang="en-US" dirty="0"/>
          </a:p>
        </p:txBody>
      </p:sp>
      <p:sp>
        <p:nvSpPr>
          <p:cNvPr id="3" name="Title 2"/>
          <p:cNvSpPr>
            <a:spLocks noGrp="1"/>
          </p:cNvSpPr>
          <p:nvPr>
            <p:ph type="title"/>
          </p:nvPr>
        </p:nvSpPr>
        <p:spPr/>
        <p:txBody>
          <a:bodyPr/>
          <a:lstStyle/>
          <a:p>
            <a:r>
              <a:rPr lang="en-US" dirty="0" smtClean="0"/>
              <a:t>Equitable Services: Title III</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4201012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Services under these programs are provided to private school students, their teachers, and other education personnel. </a:t>
            </a:r>
          </a:p>
          <a:p>
            <a:r>
              <a:rPr lang="en-US" dirty="0" smtClean="0"/>
              <a:t>These services are considered assistance to students and teachers rather than private schools themselves. </a:t>
            </a:r>
          </a:p>
          <a:p>
            <a:r>
              <a:rPr lang="en-US" dirty="0" smtClean="0"/>
              <a:t>Title III, A - Language Instruction For English Learners and Immigrant Students is one of the programs that requires equitable participation by private school students, teachers, and other educational personnel.</a:t>
            </a:r>
            <a:endParaRPr lang="en-US" dirty="0"/>
          </a:p>
        </p:txBody>
      </p:sp>
      <p:sp>
        <p:nvSpPr>
          <p:cNvPr id="6" name="Title 5"/>
          <p:cNvSpPr>
            <a:spLocks noGrp="1"/>
          </p:cNvSpPr>
          <p:nvPr>
            <p:ph type="title"/>
          </p:nvPr>
        </p:nvSpPr>
        <p:spPr/>
        <p:txBody>
          <a:bodyPr/>
          <a:lstStyle/>
          <a:p>
            <a:r>
              <a:rPr lang="en-US" dirty="0" smtClean="0"/>
              <a:t>Equitable Services: Title III</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135586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should be noted that the provision for Title III includes services and benefits, </a:t>
            </a:r>
            <a:r>
              <a:rPr lang="en-US" b="1" u="sng" dirty="0" smtClean="0">
                <a:solidFill>
                  <a:srgbClr val="000000"/>
                </a:solidFill>
              </a:rPr>
              <a:t>not funds</a:t>
            </a:r>
            <a:r>
              <a:rPr lang="en-US" dirty="0" smtClean="0"/>
              <a:t>, designed and implemented by the district in consultation with private school officials, to meet the needs of teachers and private school students.</a:t>
            </a:r>
            <a:endParaRPr lang="en-US" dirty="0"/>
          </a:p>
        </p:txBody>
      </p:sp>
      <p:sp>
        <p:nvSpPr>
          <p:cNvPr id="3" name="Title 2"/>
          <p:cNvSpPr>
            <a:spLocks noGrp="1"/>
          </p:cNvSpPr>
          <p:nvPr>
            <p:ph type="title"/>
          </p:nvPr>
        </p:nvSpPr>
        <p:spPr/>
        <p:txBody>
          <a:bodyPr/>
          <a:lstStyle/>
          <a:p>
            <a:r>
              <a:rPr lang="en-US" dirty="0" smtClean="0"/>
              <a:t>Equitable Services: Title III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050136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Title III, A program (Title III) is subject to the equitable services requirements in the Title VIII Uniform Provisions of the ESEA. These requirements apply to districts awarded subgrants under the Title III English Learner State </a:t>
            </a:r>
            <a:r>
              <a:rPr lang="en-US" dirty="0"/>
              <a:t>G</a:t>
            </a:r>
            <a:r>
              <a:rPr lang="en-US" dirty="0" smtClean="0"/>
              <a:t>rants.</a:t>
            </a:r>
            <a:endParaRPr lang="en-US" dirty="0"/>
          </a:p>
        </p:txBody>
      </p:sp>
      <p:sp>
        <p:nvSpPr>
          <p:cNvPr id="3" name="Title 2"/>
          <p:cNvSpPr>
            <a:spLocks noGrp="1"/>
          </p:cNvSpPr>
          <p:nvPr>
            <p:ph type="title"/>
          </p:nvPr>
        </p:nvSpPr>
        <p:spPr/>
        <p:txBody>
          <a:bodyPr/>
          <a:lstStyle/>
          <a:p>
            <a:r>
              <a:rPr lang="en-US" dirty="0" smtClean="0"/>
              <a:t>Equitable Services: Title III</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3606089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DOE Template 3">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 PowerPoint Template - Red Accent</Template>
  <TotalTime>477</TotalTime>
  <Words>1807</Words>
  <Application>Microsoft Office PowerPoint</Application>
  <PresentationFormat>On-screen Show (4:3)</PresentationFormat>
  <Paragraphs>163</Paragraphs>
  <Slides>38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Courier New</vt:lpstr>
      <vt:lpstr>Georgia</vt:lpstr>
      <vt:lpstr>Open Sans</vt:lpstr>
      <vt:lpstr>PermianSlabSerifTypeface</vt:lpstr>
      <vt:lpstr>Wingdings</vt:lpstr>
      <vt:lpstr>TDOE Template 3</vt:lpstr>
      <vt:lpstr>Equitable Services to  Private Schools Series</vt:lpstr>
      <vt:lpstr>Keith Woodruff Equitable Services and Charter Schools Coordinator Consolidated Planning &amp; Monitoring Keith.Woodruff@tn.gov (615) 741-3385</vt:lpstr>
      <vt:lpstr>Agenda</vt:lpstr>
      <vt:lpstr>Agenda</vt:lpstr>
      <vt:lpstr>Equitable Services:  Title III</vt:lpstr>
      <vt:lpstr>Equitable Services: Title III</vt:lpstr>
      <vt:lpstr>Equitable Services: Title III</vt:lpstr>
      <vt:lpstr>Equitable Services: Title III </vt:lpstr>
      <vt:lpstr>Equitable Services: Title III</vt:lpstr>
      <vt:lpstr>Consultation</vt:lpstr>
      <vt:lpstr>Consultation</vt:lpstr>
      <vt:lpstr>Consultation</vt:lpstr>
      <vt:lpstr>Consultation</vt:lpstr>
      <vt:lpstr>Consultation Topics Expanded</vt:lpstr>
      <vt:lpstr>Fiscal Considerations</vt:lpstr>
      <vt:lpstr>Fiscal Considerations</vt:lpstr>
      <vt:lpstr>Fiscal Considerations</vt:lpstr>
      <vt:lpstr>Fiscal Considerations</vt:lpstr>
      <vt:lpstr>Complaints</vt:lpstr>
      <vt:lpstr>Complaints </vt:lpstr>
      <vt:lpstr>Complaints</vt:lpstr>
      <vt:lpstr>Complaints</vt:lpstr>
      <vt:lpstr>Eligible Activities</vt:lpstr>
      <vt:lpstr>Eligible Activities</vt:lpstr>
      <vt:lpstr>Eligible Activities Continued</vt:lpstr>
      <vt:lpstr>Eligible Activities: Assessment Clarification</vt:lpstr>
      <vt:lpstr>Eligible Activities: Assessment Clarification</vt:lpstr>
      <vt:lpstr>Eligible Activities: Assessment Clarification</vt:lpstr>
      <vt:lpstr>Frequently Asked Questions (FAQs)</vt:lpstr>
      <vt:lpstr>FAQs for Title III, Equitable Services</vt:lpstr>
      <vt:lpstr>FAQs for Title III, Equitable Services</vt:lpstr>
      <vt:lpstr>FAQs for Title III, Equitable Services</vt:lpstr>
      <vt:lpstr>FAQs for Title III, Equitable Services</vt:lpstr>
      <vt:lpstr>Resources</vt:lpstr>
      <vt:lpstr>Resources</vt:lpstr>
      <vt:lpstr>Questions</vt:lpstr>
      <vt:lpstr>PowerPoint Presentation</vt:lpstr>
      <vt:lpstr>FRAUD, WASTE, or ABUSE</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Janine Whited</dc:creator>
  <cp:lastModifiedBy>Keith Woodruff</cp:lastModifiedBy>
  <cp:revision>43</cp:revision>
  <dcterms:created xsi:type="dcterms:W3CDTF">2016-01-23T14:09:42Z</dcterms:created>
  <dcterms:modified xsi:type="dcterms:W3CDTF">2017-04-20T13:50:29Z</dcterms:modified>
</cp:coreProperties>
</file>