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1"/>
  </p:notesMasterIdLst>
  <p:sldIdLst>
    <p:sldId id="256" r:id="rId2"/>
    <p:sldId id="265" r:id="rId3"/>
    <p:sldId id="258" r:id="rId4"/>
    <p:sldId id="259" r:id="rId5"/>
    <p:sldId id="314" r:id="rId6"/>
    <p:sldId id="266" r:id="rId7"/>
    <p:sldId id="282" r:id="rId8"/>
    <p:sldId id="286" r:id="rId9"/>
    <p:sldId id="287" r:id="rId10"/>
    <p:sldId id="288" r:id="rId11"/>
    <p:sldId id="289" r:id="rId12"/>
    <p:sldId id="290" r:id="rId13"/>
    <p:sldId id="316" r:id="rId14"/>
    <p:sldId id="267" r:id="rId15"/>
    <p:sldId id="292" r:id="rId16"/>
    <p:sldId id="293" r:id="rId17"/>
    <p:sldId id="317" r:id="rId18"/>
    <p:sldId id="294" r:id="rId19"/>
    <p:sldId id="295" r:id="rId20"/>
    <p:sldId id="296" r:id="rId21"/>
    <p:sldId id="269" r:id="rId22"/>
    <p:sldId id="318" r:id="rId23"/>
    <p:sldId id="315" r:id="rId24"/>
    <p:sldId id="319" r:id="rId25"/>
    <p:sldId id="271" r:id="rId26"/>
    <p:sldId id="298" r:id="rId27"/>
    <p:sldId id="299" r:id="rId28"/>
    <p:sldId id="302" r:id="rId29"/>
    <p:sldId id="303" r:id="rId30"/>
    <p:sldId id="300" r:id="rId31"/>
    <p:sldId id="301" r:id="rId32"/>
    <p:sldId id="273" r:id="rId33"/>
    <p:sldId id="322" r:id="rId34"/>
    <p:sldId id="323" r:id="rId35"/>
    <p:sldId id="325" r:id="rId36"/>
    <p:sldId id="320" r:id="rId37"/>
    <p:sldId id="321" r:id="rId38"/>
    <p:sldId id="308" r:id="rId39"/>
    <p:sldId id="275" r:id="rId40"/>
    <p:sldId id="276" r:id="rId41"/>
    <p:sldId id="309" r:id="rId42"/>
    <p:sldId id="310" r:id="rId43"/>
    <p:sldId id="311" r:id="rId44"/>
    <p:sldId id="312" r:id="rId45"/>
    <p:sldId id="281" r:id="rId46"/>
    <p:sldId id="313" r:id="rId47"/>
    <p:sldId id="264" r:id="rId48"/>
    <p:sldId id="263" r:id="rId49"/>
    <p:sldId id="26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eva Taylor" initials="GT" lastIdx="4" clrIdx="0">
    <p:extLst/>
  </p:cmAuthor>
  <p:cmAuthor id="2" name="Jonathan Bolding" initials="JB" lastIdx="2" clrIdx="1">
    <p:extLst/>
  </p:cmAuthor>
  <p:cmAuthor id="3" name="Delaney Brown" initials="DB" lastIdx="4" clrIdx="2">
    <p:extLst/>
  </p:cmAuthor>
  <p:cmAuthor id="4" name="Hannah McIntosh" initial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524"/>
    <a:srgbClr val="1B365D"/>
    <a:srgbClr val="000000"/>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83164" autoAdjust="0"/>
  </p:normalViewPr>
  <p:slideViewPr>
    <p:cSldViewPr>
      <p:cViewPr varScale="1">
        <p:scale>
          <a:sx n="62" d="100"/>
          <a:sy n="62" d="100"/>
        </p:scale>
        <p:origin x="104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4A1CE4-E235-4C9B-A5A9-3A10C34D3BC3}" type="slidenum">
              <a:rPr lang="en-US" smtClean="0"/>
              <a:t>11</a:t>
            </a:fld>
            <a:endParaRPr lang="en-US" dirty="0"/>
          </a:p>
        </p:txBody>
      </p:sp>
    </p:spTree>
    <p:extLst>
      <p:ext uri="{BB962C8B-B14F-4D97-AF65-F5344CB8AC3E}">
        <p14:creationId xmlns:p14="http://schemas.microsoft.com/office/powerpoint/2010/main" val="16656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CD4A1CE4-E235-4C9B-A5A9-3A10C34D3BC3}" type="slidenum">
              <a:rPr lang="en-US" smtClean="0"/>
              <a:t>12</a:t>
            </a:fld>
            <a:endParaRPr lang="en-US" dirty="0"/>
          </a:p>
        </p:txBody>
      </p:sp>
    </p:spTree>
    <p:extLst>
      <p:ext uri="{BB962C8B-B14F-4D97-AF65-F5344CB8AC3E}">
        <p14:creationId xmlns:p14="http://schemas.microsoft.com/office/powerpoint/2010/main" val="1013608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chor="ctr" anchorCtr="1">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latin typeface="Arial" panose="020B0604020202020204" pitchFamily="34" charset="0"/>
                <a:cs typeface="Arial" panose="020B0604020202020204" pitchFamily="34" charset="0"/>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Date</a:t>
            </a:r>
          </a:p>
        </p:txBody>
      </p:sp>
    </p:spTree>
    <p:extLst>
      <p:ext uri="{BB962C8B-B14F-4D97-AF65-F5344CB8AC3E}">
        <p14:creationId xmlns:p14="http://schemas.microsoft.com/office/powerpoint/2010/main"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2209800"/>
          </a:xfrm>
        </p:spPr>
        <p:txBody>
          <a:bodyPr>
            <a:normAutofit/>
          </a:bodyPr>
          <a:lstStyle>
            <a:lvl1pPr algn="ctr">
              <a:defRPr sz="2800" baseline="0">
                <a:latin typeface="Georgia" panose="02040502050405020303" pitchFamily="18" charset="0"/>
              </a:defRPr>
            </a:lvl1pPr>
          </a:lstStyle>
          <a:p>
            <a:r>
              <a:rPr lang="en-US" dirty="0" smtClean="0"/>
              <a:t>Insert Presenter Name</a:t>
            </a:r>
            <a:br>
              <a:rPr lang="en-US" dirty="0" smtClean="0"/>
            </a:br>
            <a:r>
              <a:rPr lang="en-US" dirty="0" smtClean="0"/>
              <a:t>Title</a:t>
            </a:r>
            <a:br>
              <a:rPr lang="en-US" dirty="0" smtClean="0"/>
            </a:br>
            <a:r>
              <a:rPr lang="en-US" dirty="0" smtClean="0"/>
              <a:t>Team/Office/Division</a:t>
            </a:r>
            <a:br>
              <a:rPr lang="en-US" dirty="0" smtClean="0"/>
            </a:br>
            <a:r>
              <a:rPr lang="en-US" dirty="0" smtClean="0"/>
              <a:t>Email Address</a:t>
            </a:r>
            <a:br>
              <a:rPr lang="en-US" dirty="0" smtClean="0"/>
            </a:br>
            <a:r>
              <a:rPr lang="en-US" dirty="0" smtClean="0"/>
              <a:t>Phone Number</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4417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noAutofit/>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120270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341437"/>
            <a:ext cx="4114800" cy="4525963"/>
          </a:xfrm>
        </p:spPr>
        <p:txBody>
          <a:bodyPr>
            <a:noAutofit/>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341437"/>
            <a:ext cx="4114800" cy="4525963"/>
          </a:xfrm>
        </p:spPr>
        <p:txBody>
          <a:bodyPr>
            <a:noAutofit/>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92959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40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99" y="5999375"/>
            <a:ext cx="3148295" cy="858625"/>
          </a:xfrm>
          <a:prstGeom prst="rect">
            <a:avLst/>
          </a:prstGeom>
        </p:spPr>
      </p:pic>
    </p:spTree>
    <p:extLst>
      <p:ext uri="{BB962C8B-B14F-4D97-AF65-F5344CB8AC3E}">
        <p14:creationId xmlns:p14="http://schemas.microsoft.com/office/powerpoint/2010/main" val="143266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810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5" name="Rectangle 4"/>
          <p:cNvSpPr/>
          <p:nvPr userDrawn="1"/>
        </p:nvSpPr>
        <p:spPr>
          <a:xfrm>
            <a:off x="0" y="1143000"/>
            <a:ext cx="9144000" cy="76200"/>
          </a:xfrm>
          <a:prstGeom prst="rect">
            <a:avLst/>
          </a:prstGeom>
          <a:solidFill>
            <a:srgbClr val="EE3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976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685800" y="3898900"/>
            <a:ext cx="76962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2" r:id="rId4"/>
    <p:sldLayoutId id="2147483659" r:id="rId5"/>
    <p:sldLayoutId id="2147483655" r:id="rId6"/>
    <p:sldLayoutId id="2147483658" r:id="rId7"/>
    <p:sldLayoutId id="2147483660"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8" Type="http://schemas.openxmlformats.org/officeDocument/2006/relationships/hyperlink" Target="https://www2.ed.gov/policy/elsec/leg/essa/essassaegrantguid10212016.pdf" TargetMode="External"/><Relationship Id="rId3" Type="http://schemas.openxmlformats.org/officeDocument/2006/relationships/hyperlink" Target="https://www2.ed.gov/policy/elsec/leg/essa/essaguidance160477.pdf" TargetMode="External"/><Relationship Id="rId7" Type="http://schemas.openxmlformats.org/officeDocument/2006/relationships/hyperlink" Target="https://www2.ed.gov/policy/elsec/leg/essa/essatitleiiiguidenglishlearners92016.pdf" TargetMode="External"/><Relationship Id="rId2" Type="http://schemas.openxmlformats.org/officeDocument/2006/relationships/hyperlink" Target="https://www2.ed.gov/programs/titleiparta/ps/titleitoolkit.pdf" TargetMode="External"/><Relationship Id="rId1" Type="http://schemas.openxmlformats.org/officeDocument/2006/relationships/slideLayout" Target="../slideLayouts/slideLayout3.xml"/><Relationship Id="rId6" Type="http://schemas.openxmlformats.org/officeDocument/2006/relationships/hyperlink" Target="https://www2.ed.gov/policy/elsec/leg/essa/essatitleiipartaguidance.pdf" TargetMode="External"/><Relationship Id="rId5" Type="http://schemas.openxmlformats.org/officeDocument/2006/relationships/hyperlink" Target="http://www2.ed.gov/policy/elsec/guid/equitableserguidance.doc" TargetMode="External"/><Relationship Id="rId4" Type="http://schemas.openxmlformats.org/officeDocument/2006/relationships/hyperlink" Target="http://www.ed.gov/programs/titleiparta/psguidance.doc"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Equitable Services to </a:t>
            </a:r>
            <a:r>
              <a:rPr lang="en-US" dirty="0"/>
              <a:t/>
            </a:r>
            <a:br>
              <a:rPr lang="en-US" dirty="0"/>
            </a:br>
            <a:r>
              <a:rPr lang="en-US" dirty="0" smtClean="0"/>
              <a:t>Private Schools Series</a:t>
            </a:r>
            <a:endParaRPr lang="en-US" dirty="0"/>
          </a:p>
        </p:txBody>
      </p:sp>
      <p:sp>
        <p:nvSpPr>
          <p:cNvPr id="3" name="Subtitle 2"/>
          <p:cNvSpPr>
            <a:spLocks noGrp="1"/>
          </p:cNvSpPr>
          <p:nvPr>
            <p:ph type="subTitle" idx="1"/>
          </p:nvPr>
        </p:nvSpPr>
        <p:spPr/>
        <p:txBody>
          <a:bodyPr/>
          <a:lstStyle/>
          <a:p>
            <a:r>
              <a:rPr lang="en-US" sz="2800" dirty="0" smtClean="0"/>
              <a:t>Title I</a:t>
            </a:r>
            <a:endParaRPr lang="en-US" sz="2800" dirty="0"/>
          </a:p>
        </p:txBody>
      </p:sp>
      <p:sp>
        <p:nvSpPr>
          <p:cNvPr id="4" name="Text Placeholder 3"/>
          <p:cNvSpPr>
            <a:spLocks noGrp="1"/>
          </p:cNvSpPr>
          <p:nvPr>
            <p:ph type="body" sz="quarter" idx="10"/>
          </p:nvPr>
        </p:nvSpPr>
        <p:spPr/>
        <p:txBody>
          <a:bodyPr/>
          <a:lstStyle/>
          <a:p>
            <a:r>
              <a:rPr lang="en-US" dirty="0" smtClean="0"/>
              <a:t>April 2017</a:t>
            </a:r>
            <a:endParaRPr lang="en-US" dirty="0"/>
          </a:p>
        </p:txBody>
      </p:sp>
    </p:spTree>
    <p:extLst>
      <p:ext uri="{BB962C8B-B14F-4D97-AF65-F5344CB8AC3E}">
        <p14:creationId xmlns:p14="http://schemas.microsoft.com/office/powerpoint/2010/main" val="3432704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buClr>
                <a:srgbClr val="C82630"/>
              </a:buClr>
            </a:pPr>
            <a:r>
              <a:rPr lang="en-US" dirty="0" smtClean="0">
                <a:cs typeface="Times New Roman" pitchFamily="18" charset="0"/>
              </a:rPr>
              <a:t>Services are equitable when districts:</a:t>
            </a:r>
          </a:p>
          <a:p>
            <a:pPr lvl="1">
              <a:spcBef>
                <a:spcPts val="0"/>
              </a:spcBef>
              <a:buClr>
                <a:srgbClr val="C82630"/>
              </a:buClr>
            </a:pPr>
            <a:r>
              <a:rPr lang="en-US" sz="2400" dirty="0" smtClean="0">
                <a:cs typeface="Times New Roman" pitchFamily="18" charset="0"/>
              </a:rPr>
              <a:t>assess</a:t>
            </a:r>
            <a:r>
              <a:rPr lang="en-US" sz="2400" dirty="0">
                <a:cs typeface="Times New Roman" pitchFamily="18" charset="0"/>
              </a:rPr>
              <a:t>, address, and evaluate the needs of non-public school students, teachers, and </a:t>
            </a:r>
            <a:r>
              <a:rPr lang="en-US" sz="2400" dirty="0" smtClean="0">
                <a:cs typeface="Times New Roman" pitchFamily="18" charset="0"/>
              </a:rPr>
              <a:t>parents;</a:t>
            </a:r>
          </a:p>
          <a:p>
            <a:pPr lvl="1">
              <a:spcBef>
                <a:spcPts val="0"/>
              </a:spcBef>
              <a:buClr>
                <a:srgbClr val="C82630"/>
              </a:buClr>
            </a:pPr>
            <a:r>
              <a:rPr lang="en-US" sz="2400" dirty="0" smtClean="0">
                <a:cs typeface="Times New Roman" pitchFamily="18" charset="0"/>
              </a:rPr>
              <a:t>provide </a:t>
            </a:r>
            <a:r>
              <a:rPr lang="en-US" sz="2400" dirty="0">
                <a:cs typeface="Times New Roman" pitchFamily="18" charset="0"/>
              </a:rPr>
              <a:t>non-public school students and teachers with an opportunity to participate in activities equivalent to the opportunity provided to public school students and </a:t>
            </a:r>
            <a:r>
              <a:rPr lang="en-US" sz="2400" dirty="0" smtClean="0">
                <a:cs typeface="Times New Roman" pitchFamily="18" charset="0"/>
              </a:rPr>
              <a:t>teachers; and</a:t>
            </a:r>
          </a:p>
          <a:p>
            <a:pPr lvl="1">
              <a:spcBef>
                <a:spcPts val="0"/>
              </a:spcBef>
              <a:buClr>
                <a:srgbClr val="C82630"/>
              </a:buClr>
            </a:pPr>
            <a:r>
              <a:rPr lang="en-US" sz="2400" dirty="0" smtClean="0">
                <a:cs typeface="Times New Roman" pitchFamily="18" charset="0"/>
              </a:rPr>
              <a:t>begin </a:t>
            </a:r>
            <a:r>
              <a:rPr lang="en-US" sz="2400" dirty="0">
                <a:cs typeface="Times New Roman" pitchFamily="18" charset="0"/>
              </a:rPr>
              <a:t>services with non-public school students at the same time as public school students.</a:t>
            </a:r>
            <a:endParaRPr lang="en-US" sz="2400" dirty="0"/>
          </a:p>
        </p:txBody>
      </p:sp>
      <p:sp>
        <p:nvSpPr>
          <p:cNvPr id="3" name="Title 2"/>
          <p:cNvSpPr>
            <a:spLocks noGrp="1"/>
          </p:cNvSpPr>
          <p:nvPr>
            <p:ph type="title"/>
          </p:nvPr>
        </p:nvSpPr>
        <p:spPr/>
        <p:txBody>
          <a:bodyPr>
            <a:normAutofit/>
          </a:bodyPr>
          <a:lstStyle/>
          <a:p>
            <a:r>
              <a:rPr lang="en-US" dirty="0" smtClean="0"/>
              <a:t>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364643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a:bodyPr>
          <a:lstStyle/>
          <a:p>
            <a:pPr>
              <a:buClr>
                <a:srgbClr val="C82630"/>
              </a:buClr>
            </a:pPr>
            <a:r>
              <a:rPr lang="en-US" altLang="en-US" dirty="0" smtClean="0"/>
              <a:t>The </a:t>
            </a:r>
            <a:r>
              <a:rPr lang="en-US" altLang="en-US" dirty="0"/>
              <a:t>total amount expended by the </a:t>
            </a:r>
            <a:r>
              <a:rPr lang="en-US" altLang="en-US" dirty="0" smtClean="0"/>
              <a:t>district </a:t>
            </a:r>
            <a:r>
              <a:rPr lang="en-US" altLang="en-US" dirty="0"/>
              <a:t>for services to eligible private school children must be </a:t>
            </a:r>
            <a:r>
              <a:rPr lang="en-US" altLang="en-US" dirty="0" smtClean="0"/>
              <a:t>proportionate to </a:t>
            </a:r>
            <a:r>
              <a:rPr lang="en-US" altLang="en-US" dirty="0"/>
              <a:t>the amount of funds generated by private school students</a:t>
            </a:r>
            <a:r>
              <a:rPr lang="en-US" altLang="en-US" dirty="0" smtClean="0"/>
              <a:t>.</a:t>
            </a:r>
          </a:p>
          <a:p>
            <a:pPr>
              <a:buClr>
                <a:srgbClr val="C82630"/>
              </a:buClr>
            </a:pPr>
            <a:r>
              <a:rPr lang="en-US" altLang="en-US" dirty="0" smtClean="0"/>
              <a:t>Private </a:t>
            </a:r>
            <a:r>
              <a:rPr lang="en-US" altLang="en-US" dirty="0"/>
              <a:t>school students generally must receive an equitable amount </a:t>
            </a:r>
            <a:r>
              <a:rPr lang="en-US" altLang="en-US" dirty="0" smtClean="0"/>
              <a:t>off the top of the Title I allocation before calculating funds for public school students.</a:t>
            </a:r>
            <a:endParaRPr lang="en-US" altLang="en-US" dirty="0"/>
          </a:p>
        </p:txBody>
      </p:sp>
      <p:sp>
        <p:nvSpPr>
          <p:cNvPr id="10242" name="Rectangle 2"/>
          <p:cNvSpPr>
            <a:spLocks noGrp="1" noChangeArrowheads="1"/>
          </p:cNvSpPr>
          <p:nvPr>
            <p:ph type="title"/>
          </p:nvPr>
        </p:nvSpPr>
        <p:spPr/>
        <p:txBody>
          <a:bodyPr>
            <a:normAutofit/>
          </a:bodyPr>
          <a:lstStyle/>
          <a:p>
            <a:r>
              <a:rPr lang="en-US" altLang="en-US" dirty="0"/>
              <a:t>Equitable Funding for Students</a:t>
            </a:r>
          </a:p>
        </p:txBody>
      </p:sp>
    </p:spTree>
    <p:extLst>
      <p:ext uri="{BB962C8B-B14F-4D97-AF65-F5344CB8AC3E}">
        <p14:creationId xmlns:p14="http://schemas.microsoft.com/office/powerpoint/2010/main" val="1295640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58200" cy="4525963"/>
          </a:xfrm>
        </p:spPr>
        <p:txBody>
          <a:bodyPr>
            <a:noAutofit/>
          </a:bodyPr>
          <a:lstStyle/>
          <a:p>
            <a:r>
              <a:rPr lang="en-US" dirty="0" smtClean="0"/>
              <a:t>Districts are required to calculate funds based on their total Title </a:t>
            </a:r>
            <a:r>
              <a:rPr lang="en-US" dirty="0"/>
              <a:t>I allocation to carry out required </a:t>
            </a:r>
            <a:r>
              <a:rPr lang="en-US" dirty="0" smtClean="0"/>
              <a:t>parental </a:t>
            </a:r>
            <a:r>
              <a:rPr lang="en-US" dirty="0"/>
              <a:t>involvement </a:t>
            </a:r>
            <a:r>
              <a:rPr lang="en-US" dirty="0" smtClean="0"/>
              <a:t>activities.</a:t>
            </a:r>
            <a:r>
              <a:rPr lang="en-US" baseline="30000" dirty="0" smtClean="0"/>
              <a:t>1</a:t>
            </a:r>
          </a:p>
          <a:p>
            <a:r>
              <a:rPr lang="en-US" dirty="0" smtClean="0"/>
              <a:t>Districts are required to reserve the calculated funds for </a:t>
            </a:r>
            <a:r>
              <a:rPr lang="en-US" dirty="0"/>
              <a:t>parental involvement activities from the </a:t>
            </a:r>
            <a:r>
              <a:rPr lang="en-US" dirty="0" smtClean="0"/>
              <a:t>private school portion allocated for Title I.</a:t>
            </a:r>
            <a:r>
              <a:rPr lang="en-US" baseline="30000" dirty="0" smtClean="0"/>
              <a:t> 2</a:t>
            </a:r>
            <a:endParaRPr lang="en-US" dirty="0"/>
          </a:p>
          <a:p>
            <a:pPr marL="0" indent="0">
              <a:buNone/>
            </a:pPr>
            <a:endParaRPr lang="en-US" sz="2800" dirty="0" smtClean="0"/>
          </a:p>
          <a:p>
            <a:pPr marL="0" indent="0">
              <a:buNone/>
            </a:pPr>
            <a:endParaRPr lang="en-US" sz="2800" dirty="0" smtClean="0"/>
          </a:p>
          <a:p>
            <a:pPr marL="0" indent="0">
              <a:buNone/>
            </a:pPr>
            <a:r>
              <a:rPr lang="en-US" sz="1800" baseline="30000" dirty="0" smtClean="0"/>
              <a:t>1 </a:t>
            </a:r>
            <a:r>
              <a:rPr lang="en-US" sz="1800" dirty="0" smtClean="0"/>
              <a:t>Title I § 1118   	</a:t>
            </a:r>
            <a:r>
              <a:rPr lang="en-US" sz="1800" baseline="30000" dirty="0" smtClean="0"/>
              <a:t>2</a:t>
            </a:r>
            <a:r>
              <a:rPr lang="en-US" sz="1800" dirty="0" smtClean="0"/>
              <a:t> Title I § 200.65</a:t>
            </a:r>
            <a:endParaRPr lang="en-US" sz="1800" dirty="0"/>
          </a:p>
        </p:txBody>
      </p:sp>
      <p:sp>
        <p:nvSpPr>
          <p:cNvPr id="2" name="Title 1"/>
          <p:cNvSpPr>
            <a:spLocks noGrp="1"/>
          </p:cNvSpPr>
          <p:nvPr>
            <p:ph type="title"/>
          </p:nvPr>
        </p:nvSpPr>
        <p:spPr/>
        <p:txBody>
          <a:bodyPr>
            <a:noAutofit/>
          </a:bodyPr>
          <a:lstStyle/>
          <a:p>
            <a:r>
              <a:rPr lang="en-US" dirty="0" smtClean="0"/>
              <a:t>Equitable Services for Families</a:t>
            </a:r>
            <a:endParaRPr lang="en-US" dirty="0"/>
          </a:p>
        </p:txBody>
      </p:sp>
    </p:spTree>
    <p:extLst>
      <p:ext uri="{BB962C8B-B14F-4D97-AF65-F5344CB8AC3E}">
        <p14:creationId xmlns:p14="http://schemas.microsoft.com/office/powerpoint/2010/main" val="816123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86800" cy="4525963"/>
          </a:xfrm>
        </p:spPr>
        <p:txBody>
          <a:bodyPr/>
          <a:lstStyle/>
          <a:p>
            <a:r>
              <a:rPr lang="en-US" dirty="0" smtClean="0"/>
              <a:t>The district is not required to match their supports and services with Title I to supports in non-public program(s). </a:t>
            </a:r>
          </a:p>
          <a:p>
            <a:pPr lvl="1"/>
            <a:r>
              <a:rPr lang="en-US" sz="2400" dirty="0" smtClean="0"/>
              <a:t>For example, if public schools are focusing Title I services in grades K–2 (in a K–8 school), the non-public schools are not restricted to only serve grades K–2. The non-public school could serve additional grade spans if determined through consultation and collaboration.</a:t>
            </a:r>
            <a:endParaRPr lang="en-US" sz="2400" dirty="0"/>
          </a:p>
        </p:txBody>
      </p:sp>
      <p:sp>
        <p:nvSpPr>
          <p:cNvPr id="3" name="Title 2"/>
          <p:cNvSpPr>
            <a:spLocks noGrp="1"/>
          </p:cNvSpPr>
          <p:nvPr>
            <p:ph type="title"/>
          </p:nvPr>
        </p:nvSpPr>
        <p:spPr/>
        <p:txBody>
          <a:bodyPr/>
          <a:lstStyle/>
          <a:p>
            <a:r>
              <a:rPr lang="en-US" dirty="0" smtClean="0"/>
              <a:t>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624126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Consultation</a:t>
            </a:r>
            <a:endParaRPr lang="en-US" sz="3500" dirty="0"/>
          </a:p>
        </p:txBody>
      </p:sp>
    </p:spTree>
    <p:extLst>
      <p:ext uri="{BB962C8B-B14F-4D97-AF65-F5344CB8AC3E}">
        <p14:creationId xmlns:p14="http://schemas.microsoft.com/office/powerpoint/2010/main" val="451217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Title </a:t>
            </a:r>
            <a:r>
              <a:rPr lang="en-US" dirty="0"/>
              <a:t>I </a:t>
            </a:r>
            <a:r>
              <a:rPr lang="en-US" dirty="0" smtClean="0"/>
              <a:t>requires timely </a:t>
            </a:r>
            <a:r>
              <a:rPr lang="en-US" dirty="0"/>
              <a:t>and meaningful consultation </a:t>
            </a:r>
            <a:r>
              <a:rPr lang="en-US" dirty="0" smtClean="0"/>
              <a:t>between </a:t>
            </a:r>
            <a:r>
              <a:rPr lang="en-US" dirty="0"/>
              <a:t>the </a:t>
            </a:r>
            <a:r>
              <a:rPr lang="en-US" dirty="0" smtClean="0"/>
              <a:t>district </a:t>
            </a:r>
            <a:r>
              <a:rPr lang="en-US" dirty="0"/>
              <a:t>and private school officials prior to any decision that affects the opportunities of eligible private school children, </a:t>
            </a:r>
            <a:r>
              <a:rPr lang="en-US" dirty="0" smtClean="0"/>
              <a:t>families, and teachers to participate </a:t>
            </a:r>
            <a:r>
              <a:rPr lang="en-US" dirty="0"/>
              <a:t>in Title I programs, and shall continue throughout the implementation and assessment of activities</a:t>
            </a:r>
            <a:r>
              <a:rPr lang="en-US" dirty="0" smtClean="0"/>
              <a:t>.</a:t>
            </a:r>
          </a:p>
          <a:p>
            <a:pPr marL="0" indent="0">
              <a:buNone/>
            </a:pPr>
            <a:endParaRPr lang="en-US" dirty="0"/>
          </a:p>
          <a:p>
            <a:pPr marL="457200" lvl="1" indent="0">
              <a:buNone/>
            </a:pPr>
            <a:endParaRPr lang="en-US" sz="1600" dirty="0" smtClean="0">
              <a:latin typeface="+mn-lt"/>
            </a:endParaRPr>
          </a:p>
          <a:p>
            <a:pPr marL="457200" lvl="1" indent="0">
              <a:buNone/>
            </a:pPr>
            <a:endParaRPr lang="en-US" sz="1600" dirty="0">
              <a:latin typeface="+mn-lt"/>
            </a:endParaRPr>
          </a:p>
          <a:p>
            <a:pPr marL="457200" lvl="1" indent="0">
              <a:buNone/>
            </a:pPr>
            <a:endParaRPr lang="en-US" sz="1600" dirty="0" smtClean="0">
              <a:latin typeface="+mn-lt"/>
            </a:endParaRPr>
          </a:p>
          <a:p>
            <a:pPr marL="457200" lvl="1" indent="0">
              <a:buNone/>
            </a:pPr>
            <a:endParaRPr lang="en-US" sz="1600" dirty="0">
              <a:latin typeface="+mn-lt"/>
            </a:endParaRPr>
          </a:p>
          <a:p>
            <a:pPr marL="457200" lvl="1" indent="0">
              <a:buNone/>
            </a:pPr>
            <a:r>
              <a:rPr lang="en-US" sz="1600" dirty="0" smtClean="0"/>
              <a:t>Title I § 1117 and § 200.63</a:t>
            </a:r>
            <a:endParaRPr lang="en-US" sz="1600" dirty="0"/>
          </a:p>
        </p:txBody>
      </p:sp>
      <p:sp>
        <p:nvSpPr>
          <p:cNvPr id="3" name="Title 2"/>
          <p:cNvSpPr>
            <a:spLocks noGrp="1"/>
          </p:cNvSpPr>
          <p:nvPr>
            <p:ph type="title"/>
          </p:nvPr>
        </p:nvSpPr>
        <p:spPr/>
        <p:txBody>
          <a:bodyPr>
            <a:normAutofit fontScale="90000"/>
          </a:bodyPr>
          <a:lstStyle/>
          <a:p>
            <a:r>
              <a:rPr lang="en-US" dirty="0"/>
              <a:t>Regulatory Requirements of Consultation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4025523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525963"/>
          </a:xfrm>
        </p:spPr>
        <p:txBody>
          <a:bodyPr>
            <a:normAutofit/>
          </a:bodyPr>
          <a:lstStyle/>
          <a:p>
            <a:r>
              <a:rPr lang="en-US" dirty="0" smtClean="0"/>
              <a:t>Consultations must </a:t>
            </a:r>
            <a:r>
              <a:rPr lang="en-US" dirty="0"/>
              <a:t>address the </a:t>
            </a:r>
            <a:r>
              <a:rPr lang="en-US" dirty="0" smtClean="0"/>
              <a:t>following for eligible private school children:</a:t>
            </a:r>
            <a:endParaRPr lang="en-US" dirty="0"/>
          </a:p>
          <a:p>
            <a:pPr lvl="1"/>
            <a:r>
              <a:rPr lang="en-US" dirty="0" smtClean="0"/>
              <a:t>How districts </a:t>
            </a:r>
            <a:r>
              <a:rPr lang="en-US" dirty="0"/>
              <a:t>will identify </a:t>
            </a:r>
            <a:r>
              <a:rPr lang="en-US" dirty="0" smtClean="0"/>
              <a:t>needs; </a:t>
            </a:r>
          </a:p>
          <a:p>
            <a:pPr lvl="1"/>
            <a:r>
              <a:rPr lang="en-US" dirty="0"/>
              <a:t>w</a:t>
            </a:r>
            <a:r>
              <a:rPr lang="en-US" dirty="0" smtClean="0"/>
              <a:t>hat </a:t>
            </a:r>
            <a:r>
              <a:rPr lang="en-US" dirty="0"/>
              <a:t>services </a:t>
            </a:r>
            <a:r>
              <a:rPr lang="en-US" dirty="0" smtClean="0"/>
              <a:t>districts </a:t>
            </a:r>
            <a:r>
              <a:rPr lang="en-US" dirty="0"/>
              <a:t>will </a:t>
            </a:r>
            <a:r>
              <a:rPr lang="en-US" dirty="0" smtClean="0"/>
              <a:t>offer;</a:t>
            </a:r>
          </a:p>
          <a:p>
            <a:pPr lvl="1"/>
            <a:r>
              <a:rPr lang="en-US" dirty="0"/>
              <a:t>h</a:t>
            </a:r>
            <a:r>
              <a:rPr lang="en-US" dirty="0" smtClean="0"/>
              <a:t>ow </a:t>
            </a:r>
            <a:r>
              <a:rPr lang="en-US" dirty="0"/>
              <a:t>and when </a:t>
            </a:r>
            <a:r>
              <a:rPr lang="en-US" dirty="0" smtClean="0"/>
              <a:t>districts make </a:t>
            </a:r>
            <a:r>
              <a:rPr lang="en-US" dirty="0"/>
              <a:t>decisions about the delivery of </a:t>
            </a:r>
            <a:r>
              <a:rPr lang="en-US" dirty="0" smtClean="0"/>
              <a:t>services;</a:t>
            </a:r>
          </a:p>
          <a:p>
            <a:pPr lvl="1"/>
            <a:r>
              <a:rPr lang="en-US" dirty="0"/>
              <a:t>h</a:t>
            </a:r>
            <a:r>
              <a:rPr lang="en-US" dirty="0" smtClean="0"/>
              <a:t>ow</a:t>
            </a:r>
            <a:r>
              <a:rPr lang="en-US" dirty="0"/>
              <a:t>, where, and by whom </a:t>
            </a:r>
            <a:r>
              <a:rPr lang="en-US" dirty="0" smtClean="0"/>
              <a:t>districts </a:t>
            </a:r>
            <a:r>
              <a:rPr lang="en-US" dirty="0"/>
              <a:t>will provide </a:t>
            </a:r>
            <a:r>
              <a:rPr lang="en-US" dirty="0" smtClean="0"/>
              <a:t>services; and</a:t>
            </a:r>
          </a:p>
          <a:p>
            <a:pPr lvl="1"/>
            <a:r>
              <a:rPr lang="en-US" dirty="0"/>
              <a:t>h</a:t>
            </a:r>
            <a:r>
              <a:rPr lang="en-US" dirty="0" smtClean="0"/>
              <a:t>ow districts assess the academic services </a:t>
            </a:r>
            <a:r>
              <a:rPr lang="en-US" dirty="0"/>
              <a:t>to private school </a:t>
            </a:r>
            <a:r>
              <a:rPr lang="en-US" dirty="0" smtClean="0"/>
              <a:t>children, </a:t>
            </a:r>
            <a:r>
              <a:rPr lang="en-US" dirty="0"/>
              <a:t>and how </a:t>
            </a:r>
            <a:r>
              <a:rPr lang="en-US" dirty="0" smtClean="0"/>
              <a:t>districts use </a:t>
            </a:r>
            <a:r>
              <a:rPr lang="en-US" dirty="0"/>
              <a:t>the results </a:t>
            </a:r>
            <a:r>
              <a:rPr lang="en-US" dirty="0" smtClean="0"/>
              <a:t>to </a:t>
            </a:r>
            <a:r>
              <a:rPr lang="en-US" dirty="0"/>
              <a:t>improve Title I </a:t>
            </a:r>
            <a:r>
              <a:rPr lang="en-US" dirty="0" smtClean="0"/>
              <a:t>services.</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a:t>Regulatory Requirements of Consultation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1660363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525963"/>
          </a:xfrm>
        </p:spPr>
        <p:txBody>
          <a:bodyPr>
            <a:normAutofit lnSpcReduction="10000"/>
          </a:bodyPr>
          <a:lstStyle/>
          <a:p>
            <a:r>
              <a:rPr lang="en-US" dirty="0" smtClean="0"/>
              <a:t>Consultations must also address </a:t>
            </a:r>
            <a:r>
              <a:rPr lang="en-US" dirty="0"/>
              <a:t>the </a:t>
            </a:r>
            <a:r>
              <a:rPr lang="en-US" dirty="0" smtClean="0"/>
              <a:t>following for eligible private school children:</a:t>
            </a:r>
            <a:endParaRPr lang="en-US" dirty="0"/>
          </a:p>
          <a:p>
            <a:pPr lvl="1"/>
            <a:r>
              <a:rPr lang="en-US" dirty="0" smtClean="0"/>
              <a:t>how </a:t>
            </a:r>
            <a:r>
              <a:rPr lang="en-US" dirty="0"/>
              <a:t>the proportion of funds allocated for equitable services is determined.</a:t>
            </a:r>
          </a:p>
          <a:p>
            <a:pPr lvl="1"/>
            <a:r>
              <a:rPr lang="en-US" dirty="0" smtClean="0"/>
              <a:t>whether </a:t>
            </a:r>
            <a:r>
              <a:rPr lang="en-US" dirty="0"/>
              <a:t>the </a:t>
            </a:r>
            <a:r>
              <a:rPr lang="en-US" dirty="0" smtClean="0"/>
              <a:t>district </a:t>
            </a:r>
            <a:r>
              <a:rPr lang="en-US" dirty="0"/>
              <a:t>will provide services directly or through a separate </a:t>
            </a:r>
            <a:r>
              <a:rPr lang="en-US" dirty="0" smtClean="0"/>
              <a:t>district </a:t>
            </a:r>
            <a:r>
              <a:rPr lang="en-US" dirty="0"/>
              <a:t>or third-party contractor.</a:t>
            </a:r>
          </a:p>
          <a:p>
            <a:pPr lvl="1"/>
            <a:r>
              <a:rPr lang="en-US" dirty="0" smtClean="0"/>
              <a:t>when</a:t>
            </a:r>
            <a:r>
              <a:rPr lang="en-US" dirty="0"/>
              <a:t>, including the approximate time of day, services will be provided</a:t>
            </a:r>
            <a:r>
              <a:rPr lang="en-US" dirty="0" smtClean="0"/>
              <a:t>.</a:t>
            </a:r>
          </a:p>
          <a:p>
            <a:pPr lvl="1"/>
            <a:r>
              <a:rPr lang="en-US" dirty="0" smtClean="0"/>
              <a:t>whether </a:t>
            </a:r>
            <a:r>
              <a:rPr lang="en-US" dirty="0"/>
              <a:t>to provide equitable services to eligible private school children by pooling funds or on a school-by-school basis</a:t>
            </a:r>
            <a:r>
              <a:rPr lang="en-US" dirty="0" smtClean="0"/>
              <a:t>.</a:t>
            </a:r>
          </a:p>
          <a:p>
            <a:pPr lvl="1"/>
            <a:r>
              <a:rPr lang="en-US" dirty="0" smtClean="0"/>
              <a:t>whether </a:t>
            </a:r>
            <a:r>
              <a:rPr lang="en-US" dirty="0"/>
              <a:t>to consolidate and use funds available for Title I equitable services with funds available for equitable services under programs covered under § 8501(b</a:t>
            </a:r>
            <a:r>
              <a:rPr lang="en-US" dirty="0" smtClean="0"/>
              <a:t>).</a:t>
            </a:r>
            <a:endParaRPr lang="en-US" dirty="0"/>
          </a:p>
          <a:p>
            <a:pPr lvl="1"/>
            <a:endParaRPr lang="en-US" dirty="0" smtClean="0"/>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dirty="0"/>
              <a:t>Regulatory Requirements of Consultation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1225189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4267200" cy="4525963"/>
          </a:xfrm>
        </p:spPr>
        <p:txBody>
          <a:bodyPr/>
          <a:lstStyle/>
          <a:p>
            <a:r>
              <a:rPr lang="en-US" dirty="0" smtClean="0"/>
              <a:t>The consultation process between public and private school officials regarding Title I program services should result in a </a:t>
            </a:r>
            <a:r>
              <a:rPr lang="en-US" dirty="0"/>
              <a:t>Title I program </a:t>
            </a:r>
            <a:r>
              <a:rPr lang="en-US" dirty="0" smtClean="0"/>
              <a:t>designed to </a:t>
            </a:r>
            <a:r>
              <a:rPr lang="en-US" dirty="0"/>
              <a:t>meet the </a:t>
            </a:r>
            <a:r>
              <a:rPr lang="en-US" dirty="0" smtClean="0"/>
              <a:t>educational </a:t>
            </a:r>
            <a:r>
              <a:rPr lang="en-US" dirty="0"/>
              <a:t>needs of eligible </a:t>
            </a:r>
            <a:r>
              <a:rPr lang="en-US" dirty="0" smtClean="0"/>
              <a:t>private school </a:t>
            </a:r>
            <a:r>
              <a:rPr lang="en-US" dirty="0"/>
              <a:t>children.</a:t>
            </a:r>
          </a:p>
        </p:txBody>
      </p:sp>
      <p:sp>
        <p:nvSpPr>
          <p:cNvPr id="3" name="Title 2"/>
          <p:cNvSpPr>
            <a:spLocks noGrp="1"/>
          </p:cNvSpPr>
          <p:nvPr>
            <p:ph type="title"/>
          </p:nvPr>
        </p:nvSpPr>
        <p:spPr/>
        <p:txBody>
          <a:bodyPr>
            <a:normAutofit/>
          </a:bodyPr>
          <a:lstStyle/>
          <a:p>
            <a:r>
              <a:rPr lang="en-US" dirty="0"/>
              <a:t>Goal of the Consultation Process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629" y="1828800"/>
            <a:ext cx="3428571" cy="3326984"/>
          </a:xfrm>
          <a:prstGeom prst="rect">
            <a:avLst/>
          </a:prstGeom>
        </p:spPr>
      </p:pic>
    </p:spTree>
    <p:extLst>
      <p:ext uri="{BB962C8B-B14F-4D97-AF65-F5344CB8AC3E}">
        <p14:creationId xmlns:p14="http://schemas.microsoft.com/office/powerpoint/2010/main" val="214632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525963"/>
          </a:xfrm>
        </p:spPr>
        <p:txBody>
          <a:bodyPr>
            <a:noAutofit/>
          </a:bodyPr>
          <a:lstStyle/>
          <a:p>
            <a:r>
              <a:rPr lang="en-US" dirty="0"/>
              <a:t>Well-constructed meeting agendas provide road maps for well-run and focused consultation meetings</a:t>
            </a:r>
            <a:r>
              <a:rPr lang="en-US" dirty="0" smtClean="0"/>
              <a:t>.</a:t>
            </a:r>
          </a:p>
          <a:p>
            <a:endParaRPr lang="en-US" dirty="0" smtClean="0"/>
          </a:p>
          <a:p>
            <a:r>
              <a:rPr lang="en-US" dirty="0" smtClean="0"/>
              <a:t>To </a:t>
            </a:r>
            <a:r>
              <a:rPr lang="en-US" dirty="0"/>
              <a:t>the extent possible, envisioning the consultation needs for the school year </a:t>
            </a:r>
            <a:r>
              <a:rPr lang="en-US" i="1" dirty="0"/>
              <a:t>prior </a:t>
            </a:r>
            <a:r>
              <a:rPr lang="en-US" dirty="0"/>
              <a:t>to the first consultation meeting will determine what subjects should be covered in order to effectively pace the consultation process</a:t>
            </a:r>
            <a:r>
              <a:rPr lang="en-US" dirty="0" smtClean="0"/>
              <a:t>.</a:t>
            </a:r>
          </a:p>
          <a:p>
            <a:endParaRPr lang="en-US" dirty="0" smtClean="0"/>
          </a:p>
          <a:p>
            <a:r>
              <a:rPr lang="en-US" dirty="0" smtClean="0"/>
              <a:t>The </a:t>
            </a:r>
            <a:r>
              <a:rPr lang="en-US" dirty="0"/>
              <a:t>agenda items and timing of the meetings should follow the decisions made and the timeline </a:t>
            </a:r>
            <a:r>
              <a:rPr lang="en-US" dirty="0" smtClean="0"/>
              <a:t>established, respectively, </a:t>
            </a:r>
            <a:r>
              <a:rPr lang="en-US" dirty="0"/>
              <a:t>at the first consultation meeting.</a:t>
            </a:r>
          </a:p>
        </p:txBody>
      </p:sp>
      <p:sp>
        <p:nvSpPr>
          <p:cNvPr id="3" name="Title 2"/>
          <p:cNvSpPr>
            <a:spLocks noGrp="1"/>
          </p:cNvSpPr>
          <p:nvPr>
            <p:ph type="title"/>
          </p:nvPr>
        </p:nvSpPr>
        <p:spPr>
          <a:xfrm>
            <a:off x="304800" y="228600"/>
            <a:ext cx="8686800" cy="914400"/>
          </a:xfrm>
        </p:spPr>
        <p:txBody>
          <a:bodyPr>
            <a:noAutofit/>
          </a:bodyPr>
          <a:lstStyle/>
          <a:p>
            <a:r>
              <a:rPr lang="en-US" dirty="0"/>
              <a:t>Consultation </a:t>
            </a:r>
            <a:r>
              <a:rPr lang="en-US" dirty="0" smtClean="0"/>
              <a:t>Process: Meeting Agendas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872093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733800"/>
            <a:ext cx="8991600" cy="2209800"/>
          </a:xfrm>
        </p:spPr>
        <p:txBody>
          <a:bodyPr>
            <a:noAutofit/>
          </a:bodyPr>
          <a:lstStyle/>
          <a:p>
            <a:r>
              <a:rPr lang="en-US" dirty="0">
                <a:solidFill>
                  <a:srgbClr val="FFFFFF"/>
                </a:solidFill>
              </a:rPr>
              <a:t>Keith Woodruff</a:t>
            </a:r>
            <a:br>
              <a:rPr lang="en-US" dirty="0">
                <a:solidFill>
                  <a:srgbClr val="FFFFFF"/>
                </a:solidFill>
              </a:rPr>
            </a:br>
            <a:r>
              <a:rPr lang="en-US" sz="2200" dirty="0">
                <a:solidFill>
                  <a:srgbClr val="FFFFFF"/>
                </a:solidFill>
              </a:rPr>
              <a:t>Equitable Services and Charter Schools Coordinator</a:t>
            </a:r>
            <a:r>
              <a:rPr lang="en-US" dirty="0">
                <a:solidFill>
                  <a:srgbClr val="FFFFFF"/>
                </a:solidFill>
              </a:rPr>
              <a:t/>
            </a:r>
            <a:br>
              <a:rPr lang="en-US" dirty="0">
                <a:solidFill>
                  <a:srgbClr val="FFFFFF"/>
                </a:solidFill>
              </a:rPr>
            </a:br>
            <a:r>
              <a:rPr lang="en-US" dirty="0">
                <a:solidFill>
                  <a:srgbClr val="FFFFFF"/>
                </a:solidFill>
              </a:rPr>
              <a:t>Consolidated Planning &amp; Monitoring</a:t>
            </a:r>
            <a:br>
              <a:rPr lang="en-US" dirty="0">
                <a:solidFill>
                  <a:srgbClr val="FFFFFF"/>
                </a:solidFill>
              </a:rPr>
            </a:br>
            <a:r>
              <a:rPr lang="en-US" dirty="0">
                <a:solidFill>
                  <a:srgbClr val="FFFFFF"/>
                </a:solidFill>
              </a:rPr>
              <a:t>Keith.Woodruff@tn.gov</a:t>
            </a:r>
            <a:br>
              <a:rPr lang="en-US" dirty="0">
                <a:solidFill>
                  <a:srgbClr val="FFFFFF"/>
                </a:solidFill>
              </a:rPr>
            </a:br>
            <a:r>
              <a:rPr lang="en-US" dirty="0">
                <a:solidFill>
                  <a:srgbClr val="FFFFFF"/>
                </a:solidFill>
              </a:rPr>
              <a:t>(615) 741-3385</a:t>
            </a:r>
            <a:endParaRPr lang="en-US" sz="2400" dirty="0"/>
          </a:p>
        </p:txBody>
      </p:sp>
    </p:spTree>
    <p:extLst>
      <p:ext uri="{BB962C8B-B14F-4D97-AF65-F5344CB8AC3E}">
        <p14:creationId xmlns:p14="http://schemas.microsoft.com/office/powerpoint/2010/main" val="2197150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400"/>
              </a:spcBef>
            </a:pPr>
            <a:r>
              <a:rPr lang="en-US" dirty="0" smtClean="0"/>
              <a:t>Title I requires that each district </a:t>
            </a:r>
            <a:r>
              <a:rPr lang="en-US" dirty="0"/>
              <a:t>must obtain a written affirmation signed by the official of each participating private </a:t>
            </a:r>
            <a:r>
              <a:rPr lang="en-US" dirty="0" smtClean="0"/>
              <a:t>school, or </a:t>
            </a:r>
            <a:r>
              <a:rPr lang="en-US" dirty="0"/>
              <a:t>a representative of those schools, that </a:t>
            </a:r>
            <a:r>
              <a:rPr lang="en-US" dirty="0" smtClean="0"/>
              <a:t>the required </a:t>
            </a:r>
            <a:r>
              <a:rPr lang="en-US" dirty="0"/>
              <a:t>consultation process has occurred. </a:t>
            </a:r>
            <a:endParaRPr lang="en-US" dirty="0" smtClean="0"/>
          </a:p>
          <a:p>
            <a:pPr>
              <a:spcBef>
                <a:spcPts val="400"/>
              </a:spcBef>
            </a:pPr>
            <a:endParaRPr lang="en-US" dirty="0" smtClean="0"/>
          </a:p>
          <a:p>
            <a:pPr>
              <a:spcBef>
                <a:spcPts val="400"/>
              </a:spcBef>
            </a:pPr>
            <a:r>
              <a:rPr lang="en-US" dirty="0" smtClean="0"/>
              <a:t>A signature on </a:t>
            </a:r>
            <a:r>
              <a:rPr lang="en-US" dirty="0"/>
              <a:t>an affirmation form signifies that the private school official is satisfied that an equitable program has been designed to meet student needs and has a reasonable promise of being effectively implemented.</a:t>
            </a:r>
          </a:p>
        </p:txBody>
      </p:sp>
      <p:sp>
        <p:nvSpPr>
          <p:cNvPr id="3" name="Title 2"/>
          <p:cNvSpPr>
            <a:spLocks noGrp="1"/>
          </p:cNvSpPr>
          <p:nvPr>
            <p:ph type="title"/>
          </p:nvPr>
        </p:nvSpPr>
        <p:spPr/>
        <p:txBody>
          <a:bodyPr/>
          <a:lstStyle/>
          <a:p>
            <a:pPr>
              <a:spcBef>
                <a:spcPts val="400"/>
              </a:spcBef>
            </a:pPr>
            <a:r>
              <a:rPr lang="en-US" dirty="0"/>
              <a:t>Statement of Affirmation</a:t>
            </a:r>
          </a:p>
        </p:txBody>
      </p:sp>
      <p:sp>
        <p:nvSpPr>
          <p:cNvPr id="4" name="Slide Number Placeholder 3"/>
          <p:cNvSpPr>
            <a:spLocks noGrp="1"/>
          </p:cNvSpPr>
          <p:nvPr>
            <p:ph type="sldNum" sz="quarter" idx="12"/>
          </p:nvPr>
        </p:nvSpPr>
        <p:spPr/>
        <p:txBody>
          <a:bodyPr/>
          <a:lstStyle/>
          <a:p>
            <a:pPr>
              <a:spcBef>
                <a:spcPts val="400"/>
              </a:spcBef>
            </a:pPr>
            <a:fld id="{86D2451E-3285-438B-B188-C22B2A012BF6}" type="slidenum">
              <a:rPr lang="en-US" smtClean="0"/>
              <a:pPr>
                <a:spcBef>
                  <a:spcPts val="400"/>
                </a:spcBef>
              </a:pPr>
              <a:t>20</a:t>
            </a:fld>
            <a:endParaRPr lang="en-US" dirty="0"/>
          </a:p>
        </p:txBody>
      </p:sp>
    </p:spTree>
    <p:extLst>
      <p:ext uri="{BB962C8B-B14F-4D97-AF65-F5344CB8AC3E}">
        <p14:creationId xmlns:p14="http://schemas.microsoft.com/office/powerpoint/2010/main" val="1157948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Complaints</a:t>
            </a:r>
            <a:endParaRPr lang="en-US" sz="3500" dirty="0"/>
          </a:p>
        </p:txBody>
      </p:sp>
    </p:spTree>
    <p:extLst>
      <p:ext uri="{BB962C8B-B14F-4D97-AF65-F5344CB8AC3E}">
        <p14:creationId xmlns:p14="http://schemas.microsoft.com/office/powerpoint/2010/main" val="4182891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Non-public schools </a:t>
            </a:r>
            <a:r>
              <a:rPr lang="en-US" dirty="0" smtClean="0"/>
              <a:t>may file </a:t>
            </a:r>
            <a:r>
              <a:rPr lang="en-US" dirty="0"/>
              <a:t>a complaint </a:t>
            </a:r>
            <a:r>
              <a:rPr lang="en-US" dirty="0" smtClean="0"/>
              <a:t>with the state’s ombudsman if they believe that: </a:t>
            </a:r>
            <a:endParaRPr lang="en-US" dirty="0"/>
          </a:p>
          <a:p>
            <a:pPr lvl="1"/>
            <a:r>
              <a:rPr lang="en-US" sz="2400" dirty="0" smtClean="0"/>
              <a:t>timely </a:t>
            </a:r>
            <a:r>
              <a:rPr lang="en-US" sz="2400" dirty="0"/>
              <a:t>and meaningful consultation did not occur; </a:t>
            </a:r>
          </a:p>
          <a:p>
            <a:pPr lvl="1"/>
            <a:r>
              <a:rPr lang="en-US" sz="2400" dirty="0" smtClean="0"/>
              <a:t>the </a:t>
            </a:r>
            <a:r>
              <a:rPr lang="en-US" sz="2400" dirty="0"/>
              <a:t>district did not give due consideration to the views of the non-public school officials; or </a:t>
            </a:r>
          </a:p>
          <a:p>
            <a:pPr lvl="1"/>
            <a:r>
              <a:rPr lang="en-US" sz="2400" dirty="0" smtClean="0"/>
              <a:t>the </a:t>
            </a:r>
            <a:r>
              <a:rPr lang="en-US" sz="2400" dirty="0"/>
              <a:t>funds generated or services to be provided are not equitable. </a:t>
            </a:r>
            <a:endParaRPr lang="en-US" sz="2400" dirty="0" smtClean="0"/>
          </a:p>
        </p:txBody>
      </p:sp>
      <p:sp>
        <p:nvSpPr>
          <p:cNvPr id="3" name="Title 2"/>
          <p:cNvSpPr>
            <a:spLocks noGrp="1"/>
          </p:cNvSpPr>
          <p:nvPr>
            <p:ph type="title"/>
          </p:nvPr>
        </p:nvSpPr>
        <p:spPr/>
        <p:txBody>
          <a:bodyPr/>
          <a:lstStyle/>
          <a:p>
            <a:r>
              <a:rPr lang="en-US" dirty="0" smtClean="0"/>
              <a:t>Right to File a Complaint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3145440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formal written complaint must include:</a:t>
            </a:r>
          </a:p>
          <a:p>
            <a:pPr lvl="1"/>
            <a:r>
              <a:rPr lang="en-US" dirty="0" smtClean="0"/>
              <a:t>a </a:t>
            </a:r>
            <a:r>
              <a:rPr lang="en-US" dirty="0"/>
              <a:t>statement that the SEA, </a:t>
            </a:r>
            <a:r>
              <a:rPr lang="en-US" dirty="0" smtClean="0"/>
              <a:t>district, </a:t>
            </a:r>
            <a:r>
              <a:rPr lang="en-US" dirty="0"/>
              <a:t>or other entity receiving financial assistance has violated a requirement of a federal statute or regulation that applies to a program requiring equitable </a:t>
            </a:r>
            <a:r>
              <a:rPr lang="en-US" dirty="0" smtClean="0"/>
              <a:t>participation; </a:t>
            </a:r>
            <a:endParaRPr lang="en-US" dirty="0"/>
          </a:p>
          <a:p>
            <a:pPr lvl="1"/>
            <a:r>
              <a:rPr lang="en-US" dirty="0" smtClean="0"/>
              <a:t>the </a:t>
            </a:r>
            <a:r>
              <a:rPr lang="en-US" dirty="0"/>
              <a:t>facts on which the statement is based and the specific statutory or regulatory requirements allegedly </a:t>
            </a:r>
            <a:r>
              <a:rPr lang="en-US" dirty="0" smtClean="0"/>
              <a:t>violated</a:t>
            </a:r>
            <a:r>
              <a:rPr lang="en-US" dirty="0"/>
              <a:t>;</a:t>
            </a:r>
            <a:r>
              <a:rPr lang="en-US" dirty="0" smtClean="0"/>
              <a:t> and</a:t>
            </a:r>
            <a:endParaRPr lang="en-US" dirty="0"/>
          </a:p>
          <a:p>
            <a:pPr lvl="1"/>
            <a:r>
              <a:rPr lang="en-US" dirty="0" smtClean="0"/>
              <a:t>the </a:t>
            </a:r>
            <a:r>
              <a:rPr lang="en-US" dirty="0"/>
              <a:t>signature of the complainant.</a:t>
            </a:r>
          </a:p>
          <a:p>
            <a:endParaRPr lang="en-US" dirty="0"/>
          </a:p>
        </p:txBody>
      </p:sp>
      <p:sp>
        <p:nvSpPr>
          <p:cNvPr id="3" name="Title 2"/>
          <p:cNvSpPr>
            <a:spLocks noGrp="1"/>
          </p:cNvSpPr>
          <p:nvPr>
            <p:ph type="title"/>
          </p:nvPr>
        </p:nvSpPr>
        <p:spPr/>
        <p:txBody>
          <a:bodyPr/>
          <a:lstStyle/>
          <a:p>
            <a:r>
              <a:rPr lang="en-US" dirty="0"/>
              <a:t>Right to File a Complaint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12529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sample complaint form will be available on ePlan under “TDOE Resources.”</a:t>
            </a:r>
          </a:p>
          <a:p>
            <a:endParaRPr lang="en-US" dirty="0" smtClean="0"/>
          </a:p>
          <a:p>
            <a:r>
              <a:rPr lang="en-US" dirty="0" smtClean="0"/>
              <a:t>Private schools must send the complaint to the district and the SEA.</a:t>
            </a:r>
          </a:p>
          <a:p>
            <a:endParaRPr lang="en-US" dirty="0" smtClean="0"/>
          </a:p>
          <a:p>
            <a:r>
              <a:rPr lang="en-US" dirty="0" smtClean="0"/>
              <a:t>The district must upload to ePlan the complaint concerning equitable </a:t>
            </a:r>
            <a:r>
              <a:rPr lang="en-US" dirty="0"/>
              <a:t>services </a:t>
            </a:r>
            <a:r>
              <a:rPr lang="en-US" dirty="0" smtClean="0"/>
              <a:t>and all documents they want to be considered by the ombudsman.</a:t>
            </a:r>
          </a:p>
          <a:p>
            <a:endParaRPr lang="en-US" dirty="0" smtClean="0"/>
          </a:p>
          <a:p>
            <a:r>
              <a:rPr lang="en-US" dirty="0" smtClean="0"/>
              <a:t>Timeframe for SEA response is 45 days.</a:t>
            </a:r>
            <a:endParaRPr lang="en-US" dirty="0"/>
          </a:p>
        </p:txBody>
      </p:sp>
      <p:sp>
        <p:nvSpPr>
          <p:cNvPr id="3" name="Title 2"/>
          <p:cNvSpPr>
            <a:spLocks noGrp="1"/>
          </p:cNvSpPr>
          <p:nvPr>
            <p:ph type="title"/>
          </p:nvPr>
        </p:nvSpPr>
        <p:spPr/>
        <p:txBody>
          <a:bodyPr/>
          <a:lstStyle/>
          <a:p>
            <a:r>
              <a:rPr lang="en-US" dirty="0" smtClean="0"/>
              <a:t>Right to File a Complaint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413532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Eligible Activities</a:t>
            </a:r>
            <a:endParaRPr lang="en-US" sz="3500" dirty="0"/>
          </a:p>
        </p:txBody>
      </p:sp>
    </p:spTree>
    <p:extLst>
      <p:ext uri="{BB962C8B-B14F-4D97-AF65-F5344CB8AC3E}">
        <p14:creationId xmlns:p14="http://schemas.microsoft.com/office/powerpoint/2010/main" val="4026818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Services to eligible private school students include:</a:t>
            </a:r>
          </a:p>
          <a:p>
            <a:pPr lvl="1"/>
            <a:r>
              <a:rPr lang="en-US" dirty="0" smtClean="0"/>
              <a:t>instruction outside the regular classroom,</a:t>
            </a:r>
          </a:p>
          <a:p>
            <a:pPr lvl="1"/>
            <a:r>
              <a:rPr lang="en-US" dirty="0" smtClean="0"/>
              <a:t>extended learning time (before and after school and in the summer),</a:t>
            </a:r>
          </a:p>
          <a:p>
            <a:pPr lvl="1"/>
            <a:r>
              <a:rPr lang="en-US" dirty="0" smtClean="0"/>
              <a:t>family literacy programs,</a:t>
            </a:r>
          </a:p>
          <a:p>
            <a:pPr lvl="1"/>
            <a:r>
              <a:rPr lang="en-US" dirty="0"/>
              <a:t>e</a:t>
            </a:r>
            <a:r>
              <a:rPr lang="en-US" dirty="0" smtClean="0"/>
              <a:t>arly childhood education programs,</a:t>
            </a:r>
          </a:p>
          <a:p>
            <a:pPr lvl="1"/>
            <a:r>
              <a:rPr lang="en-US" dirty="0"/>
              <a:t>c</a:t>
            </a:r>
            <a:r>
              <a:rPr lang="en-US" dirty="0" smtClean="0"/>
              <a:t>ounseling</a:t>
            </a:r>
            <a:r>
              <a:rPr lang="en-US" dirty="0"/>
              <a:t>,</a:t>
            </a:r>
            <a:endParaRPr lang="en-US" dirty="0" smtClean="0"/>
          </a:p>
          <a:p>
            <a:pPr lvl="1"/>
            <a:r>
              <a:rPr lang="en-US" dirty="0" smtClean="0"/>
              <a:t>home tutoring,</a:t>
            </a:r>
          </a:p>
          <a:p>
            <a:pPr lvl="1"/>
            <a:r>
              <a:rPr lang="en-US" dirty="0"/>
              <a:t>i</a:t>
            </a:r>
            <a:r>
              <a:rPr lang="en-US" dirty="0" smtClean="0"/>
              <a:t>nstruction using take-home computers,</a:t>
            </a:r>
          </a:p>
          <a:p>
            <a:pPr lvl="1"/>
            <a:r>
              <a:rPr lang="en-US" dirty="0" smtClean="0"/>
              <a:t>computer-assisted instruction, and </a:t>
            </a:r>
          </a:p>
          <a:p>
            <a:pPr lvl="1"/>
            <a:r>
              <a:rPr lang="en-US" dirty="0" smtClean="0"/>
              <a:t>combinations of services listed above.</a:t>
            </a:r>
          </a:p>
        </p:txBody>
      </p:sp>
      <p:sp>
        <p:nvSpPr>
          <p:cNvPr id="3" name="Title 2"/>
          <p:cNvSpPr>
            <a:spLocks noGrp="1"/>
          </p:cNvSpPr>
          <p:nvPr>
            <p:ph type="title"/>
          </p:nvPr>
        </p:nvSpPr>
        <p:spPr>
          <a:xfrm>
            <a:off x="304800" y="228600"/>
            <a:ext cx="8763000" cy="914400"/>
          </a:xfrm>
        </p:spPr>
        <p:txBody>
          <a:bodyPr>
            <a:noAutofit/>
          </a:bodyPr>
          <a:lstStyle/>
          <a:p>
            <a:r>
              <a:rPr lang="en-US" dirty="0" smtClean="0"/>
              <a:t>Services to Eligible Private School Students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1864867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lstStyle/>
          <a:p>
            <a:r>
              <a:rPr lang="en-US" dirty="0" smtClean="0"/>
              <a:t>Title I places considerable emphasis on parent involvement. </a:t>
            </a:r>
          </a:p>
          <a:p>
            <a:pPr lvl="1"/>
            <a:r>
              <a:rPr lang="en-US" sz="2400" dirty="0" smtClean="0"/>
              <a:t>Research shows that parent involvement in the education of children is a critical factor in improving academic achievement.  </a:t>
            </a:r>
          </a:p>
          <a:p>
            <a:pPr lvl="1"/>
            <a:r>
              <a:rPr lang="en-US" sz="2400" dirty="0" smtClean="0"/>
              <a:t>If students are to attain and maintain grade-level proficiency and achieve high academic standards, parents must support their children’s learning.</a:t>
            </a:r>
            <a:endParaRPr lang="en-US" sz="2400" dirty="0"/>
          </a:p>
        </p:txBody>
      </p:sp>
      <p:sp>
        <p:nvSpPr>
          <p:cNvPr id="3" name="Title 2"/>
          <p:cNvSpPr>
            <a:spLocks noGrp="1"/>
          </p:cNvSpPr>
          <p:nvPr>
            <p:ph type="title"/>
          </p:nvPr>
        </p:nvSpPr>
        <p:spPr/>
        <p:txBody>
          <a:bodyPr>
            <a:normAutofit/>
          </a:bodyPr>
          <a:lstStyle/>
          <a:p>
            <a:r>
              <a:rPr lang="en-US" dirty="0" smtClean="0"/>
              <a:t>Parent Involvement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2650192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district must provide equitable services to parents of private school participants from the funds set aside for this purpose.  </a:t>
            </a:r>
          </a:p>
          <a:p>
            <a:r>
              <a:rPr lang="en-US" dirty="0" smtClean="0"/>
              <a:t>Activities for the parents of private school participants must be planned and implemented after meaningful consultation with private school officials and parents.</a:t>
            </a:r>
          </a:p>
          <a:p>
            <a:endParaRPr lang="en-US" sz="2800" dirty="0"/>
          </a:p>
        </p:txBody>
      </p:sp>
      <p:sp>
        <p:nvSpPr>
          <p:cNvPr id="3" name="Title 2"/>
          <p:cNvSpPr>
            <a:spLocks noGrp="1"/>
          </p:cNvSpPr>
          <p:nvPr>
            <p:ph type="title"/>
          </p:nvPr>
        </p:nvSpPr>
        <p:spPr/>
        <p:txBody>
          <a:bodyPr>
            <a:normAutofit/>
          </a:bodyPr>
          <a:lstStyle/>
          <a:p>
            <a:r>
              <a:rPr lang="en-US" dirty="0" smtClean="0"/>
              <a:t>Parent Involvement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268880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lstStyle/>
          <a:p>
            <a:r>
              <a:rPr lang="en-US" dirty="0" smtClean="0"/>
              <a:t>For activities that districts can provide parents that will assist private school students in achieving high academic standards, include a written agreement between the district and parents of private school participants regarding the responsibilities of the district and parents in:</a:t>
            </a:r>
          </a:p>
          <a:p>
            <a:pPr lvl="1"/>
            <a:r>
              <a:rPr lang="en-US" dirty="0"/>
              <a:t>t</a:t>
            </a:r>
            <a:r>
              <a:rPr lang="en-US" dirty="0" smtClean="0"/>
              <a:t>he Title I program,</a:t>
            </a:r>
          </a:p>
          <a:p>
            <a:pPr lvl="1"/>
            <a:r>
              <a:rPr lang="en-US" dirty="0"/>
              <a:t>p</a:t>
            </a:r>
            <a:r>
              <a:rPr lang="en-US" dirty="0" smtClean="0"/>
              <a:t>arent meetings,</a:t>
            </a:r>
          </a:p>
          <a:p>
            <a:pPr lvl="1"/>
            <a:r>
              <a:rPr lang="en-US" dirty="0"/>
              <a:t>s</a:t>
            </a:r>
            <a:r>
              <a:rPr lang="en-US" dirty="0" smtClean="0"/>
              <a:t>tudent academic progress,</a:t>
            </a:r>
          </a:p>
          <a:p>
            <a:pPr lvl="1"/>
            <a:r>
              <a:rPr lang="en-US" dirty="0"/>
              <a:t>p</a:t>
            </a:r>
            <a:r>
              <a:rPr lang="en-US" dirty="0" smtClean="0"/>
              <a:t>arent teacher conferences, and </a:t>
            </a:r>
          </a:p>
          <a:p>
            <a:pPr lvl="1"/>
            <a:r>
              <a:rPr lang="en-US" dirty="0"/>
              <a:t>p</a:t>
            </a:r>
            <a:r>
              <a:rPr lang="en-US" dirty="0" smtClean="0"/>
              <a:t>arent education.</a:t>
            </a:r>
          </a:p>
        </p:txBody>
      </p:sp>
      <p:sp>
        <p:nvSpPr>
          <p:cNvPr id="3" name="Title 2"/>
          <p:cNvSpPr>
            <a:spLocks noGrp="1"/>
          </p:cNvSpPr>
          <p:nvPr>
            <p:ph type="title"/>
          </p:nvPr>
        </p:nvSpPr>
        <p:spPr/>
        <p:txBody>
          <a:bodyPr/>
          <a:lstStyle/>
          <a:p>
            <a:r>
              <a:rPr lang="en-US" dirty="0" smtClean="0"/>
              <a:t>Parent Involvement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dirty="0"/>
          </a:p>
        </p:txBody>
      </p:sp>
    </p:spTree>
    <p:extLst>
      <p:ext uri="{BB962C8B-B14F-4D97-AF65-F5344CB8AC3E}">
        <p14:creationId xmlns:p14="http://schemas.microsoft.com/office/powerpoint/2010/main" val="2247174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smtClean="0"/>
              <a:t>Agenda</a:t>
            </a:r>
            <a:endParaRPr lang="en-US" sz="3500" dirty="0"/>
          </a:p>
        </p:txBody>
      </p:sp>
    </p:spTree>
    <p:extLst>
      <p:ext uri="{BB962C8B-B14F-4D97-AF65-F5344CB8AC3E}">
        <p14:creationId xmlns:p14="http://schemas.microsoft.com/office/powerpoint/2010/main" val="903051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Professional development is another major emphasis in Title I. </a:t>
            </a:r>
          </a:p>
          <a:p>
            <a:endParaRPr lang="en-US" dirty="0" smtClean="0"/>
          </a:p>
          <a:p>
            <a:r>
              <a:rPr lang="en-US" dirty="0" smtClean="0"/>
              <a:t>Professional development activities should enrich teacher knowledge and provide opportunities for both the Title I teachers and private school teachers of Title I participants to increase their skills and knowledge regarding providing instruction to Title I children.</a:t>
            </a:r>
            <a:endParaRPr lang="en-US" dirty="0"/>
          </a:p>
        </p:txBody>
      </p:sp>
      <p:sp>
        <p:nvSpPr>
          <p:cNvPr id="3" name="Title 2"/>
          <p:cNvSpPr>
            <a:spLocks noGrp="1"/>
          </p:cNvSpPr>
          <p:nvPr>
            <p:ph type="title"/>
          </p:nvPr>
        </p:nvSpPr>
        <p:spPr/>
        <p:txBody>
          <a:bodyPr/>
          <a:lstStyle/>
          <a:p>
            <a:r>
              <a:rPr lang="en-US" dirty="0" smtClean="0"/>
              <a:t>Professional Development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3269254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professional development activities for private school teachers should address how to better serve Title I students, such as providing information on research-based reading and mathematics instruction. </a:t>
            </a:r>
          </a:p>
          <a:p>
            <a:endParaRPr lang="en-US" dirty="0" smtClean="0"/>
          </a:p>
          <a:p>
            <a:r>
              <a:rPr lang="en-US" dirty="0" smtClean="0"/>
              <a:t>It is inappropriate to use these funds to upgrade the instructional program in the regular classroom of the private school.</a:t>
            </a:r>
            <a:endParaRPr lang="en-US" dirty="0"/>
          </a:p>
        </p:txBody>
      </p:sp>
      <p:sp>
        <p:nvSpPr>
          <p:cNvPr id="3" name="Title 2"/>
          <p:cNvSpPr>
            <a:spLocks noGrp="1"/>
          </p:cNvSpPr>
          <p:nvPr>
            <p:ph type="title"/>
          </p:nvPr>
        </p:nvSpPr>
        <p:spPr/>
        <p:txBody>
          <a:bodyPr/>
          <a:lstStyle/>
          <a:p>
            <a:r>
              <a:rPr lang="en-US" dirty="0" smtClean="0"/>
              <a:t>Professional Development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31</a:t>
            </a:fld>
            <a:endParaRPr lang="en-US" dirty="0"/>
          </a:p>
        </p:txBody>
      </p:sp>
    </p:spTree>
    <p:extLst>
      <p:ext uri="{BB962C8B-B14F-4D97-AF65-F5344CB8AC3E}">
        <p14:creationId xmlns:p14="http://schemas.microsoft.com/office/powerpoint/2010/main" val="149042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Fiscal Considerations</a:t>
            </a:r>
            <a:endParaRPr lang="en-US" sz="3500" dirty="0"/>
          </a:p>
        </p:txBody>
      </p:sp>
    </p:spTree>
    <p:extLst>
      <p:ext uri="{BB962C8B-B14F-4D97-AF65-F5344CB8AC3E}">
        <p14:creationId xmlns:p14="http://schemas.microsoft.com/office/powerpoint/2010/main" val="2645545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525963"/>
          </a:xfrm>
        </p:spPr>
        <p:txBody>
          <a:bodyPr/>
          <a:lstStyle/>
          <a:p>
            <a:pPr>
              <a:spcBef>
                <a:spcPts val="24"/>
              </a:spcBef>
            </a:pPr>
            <a:r>
              <a:rPr lang="en-US" b="1" dirty="0"/>
              <a:t>Expenditures for equitable services</a:t>
            </a:r>
            <a:r>
              <a:rPr lang="en-US" dirty="0"/>
              <a:t> to eligible private school children, teachers </a:t>
            </a:r>
            <a:r>
              <a:rPr lang="en-US" dirty="0" smtClean="0"/>
              <a:t>and </a:t>
            </a:r>
            <a:r>
              <a:rPr lang="en-US" dirty="0"/>
              <a:t>other educational </a:t>
            </a:r>
            <a:r>
              <a:rPr lang="en-US" dirty="0" smtClean="0"/>
              <a:t>personnel, </a:t>
            </a:r>
            <a:r>
              <a:rPr lang="en-US" dirty="0"/>
              <a:t>and families </a:t>
            </a:r>
            <a:r>
              <a:rPr lang="en-US" b="1" dirty="0"/>
              <a:t>must be equal to the proportion of funds allocated to participating public school attendance areas</a:t>
            </a:r>
            <a:r>
              <a:rPr lang="en-US" dirty="0"/>
              <a:t> based on the number of children from low-income families who reside in those attendance areas and attend private schools. </a:t>
            </a:r>
            <a:endParaRPr lang="en-US" dirty="0" smtClean="0"/>
          </a:p>
          <a:p>
            <a:pPr lvl="1">
              <a:lnSpc>
                <a:spcPct val="150000"/>
              </a:lnSpc>
            </a:pPr>
            <a:endParaRPr lang="en-US" i="1" dirty="0" smtClean="0"/>
          </a:p>
          <a:p>
            <a:pPr lvl="1">
              <a:lnSpc>
                <a:spcPct val="150000"/>
              </a:lnSpc>
            </a:pPr>
            <a:endParaRPr lang="en-US" i="1" dirty="0"/>
          </a:p>
          <a:p>
            <a:pPr lvl="1">
              <a:lnSpc>
                <a:spcPct val="150000"/>
              </a:lnSpc>
            </a:pPr>
            <a:r>
              <a:rPr lang="en-US" i="1" dirty="0" smtClean="0"/>
              <a:t>ESSA § 1117(a</a:t>
            </a:r>
            <a:r>
              <a:rPr lang="en-US" i="1" dirty="0"/>
              <a:t>)(4)(A) </a:t>
            </a:r>
            <a:r>
              <a:rPr lang="en-US" dirty="0"/>
              <a:t>	</a:t>
            </a:r>
          </a:p>
        </p:txBody>
      </p:sp>
      <p:sp>
        <p:nvSpPr>
          <p:cNvPr id="3" name="Title 2"/>
          <p:cNvSpPr>
            <a:spLocks noGrp="1"/>
          </p:cNvSpPr>
          <p:nvPr>
            <p:ph type="title"/>
          </p:nvPr>
        </p:nvSpPr>
        <p:spPr/>
        <p:txBody>
          <a:bodyPr>
            <a:normAutofit fontScale="90000"/>
          </a:bodyPr>
          <a:lstStyle/>
          <a:p>
            <a:r>
              <a:rPr lang="en-US" dirty="0"/>
              <a:t>Allocating Funds for Equitable Services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spTree>
    <p:extLst>
      <p:ext uri="{BB962C8B-B14F-4D97-AF65-F5344CB8AC3E}">
        <p14:creationId xmlns:p14="http://schemas.microsoft.com/office/powerpoint/2010/main" val="281384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525963"/>
          </a:xfrm>
        </p:spPr>
        <p:txBody>
          <a:bodyPr/>
          <a:lstStyle/>
          <a:p>
            <a:pPr>
              <a:spcBef>
                <a:spcPts val="24"/>
              </a:spcBef>
            </a:pPr>
            <a:r>
              <a:rPr lang="en-US" dirty="0" smtClean="0"/>
              <a:t>A </a:t>
            </a:r>
            <a:r>
              <a:rPr lang="en-US" b="1" dirty="0" smtClean="0"/>
              <a:t>district </a:t>
            </a:r>
            <a:r>
              <a:rPr lang="en-US" b="1" dirty="0"/>
              <a:t>must determine the proportionate share of Title I funds available for equitable services</a:t>
            </a:r>
            <a:r>
              <a:rPr lang="en-US" dirty="0"/>
              <a:t> based on the total amount of Title I funds received by the </a:t>
            </a:r>
            <a:r>
              <a:rPr lang="en-US" dirty="0" smtClean="0"/>
              <a:t>district </a:t>
            </a:r>
            <a:r>
              <a:rPr lang="en-US" b="1" dirty="0"/>
              <a:t>prior to any allowable expenditures or transfers of funds</a:t>
            </a:r>
            <a:r>
              <a:rPr lang="en-US" dirty="0" smtClean="0"/>
              <a:t>.</a:t>
            </a:r>
          </a:p>
          <a:p>
            <a:pPr>
              <a:spcBef>
                <a:spcPts val="24"/>
              </a:spcBef>
            </a:pPr>
            <a:endParaRPr lang="en-US" dirty="0"/>
          </a:p>
          <a:p>
            <a:pPr>
              <a:spcBef>
                <a:spcPts val="24"/>
              </a:spcBef>
            </a:pPr>
            <a:endParaRPr lang="en-US" dirty="0" smtClean="0"/>
          </a:p>
          <a:p>
            <a:pPr>
              <a:spcBef>
                <a:spcPts val="24"/>
              </a:spcBef>
            </a:pPr>
            <a:endParaRPr lang="en-US" dirty="0"/>
          </a:p>
          <a:p>
            <a:pPr>
              <a:spcBef>
                <a:spcPts val="24"/>
              </a:spcBef>
            </a:pPr>
            <a:endParaRPr lang="en-US" dirty="0" smtClean="0"/>
          </a:p>
          <a:p>
            <a:pPr>
              <a:spcBef>
                <a:spcPts val="24"/>
              </a:spcBef>
            </a:pPr>
            <a:endParaRPr lang="en-US" dirty="0"/>
          </a:p>
          <a:p>
            <a:pPr>
              <a:spcBef>
                <a:spcPts val="24"/>
              </a:spcBef>
            </a:pPr>
            <a:endParaRPr lang="en-US" dirty="0" smtClean="0"/>
          </a:p>
          <a:p>
            <a:pPr lvl="1">
              <a:spcBef>
                <a:spcPts val="24"/>
              </a:spcBef>
            </a:pPr>
            <a:r>
              <a:rPr lang="en-US" i="1" dirty="0"/>
              <a:t>ESSA § 1117(a)(4)(A) </a:t>
            </a:r>
            <a:r>
              <a:rPr lang="en-US" dirty="0"/>
              <a:t>	</a:t>
            </a:r>
          </a:p>
        </p:txBody>
      </p:sp>
      <p:sp>
        <p:nvSpPr>
          <p:cNvPr id="3" name="Title 2"/>
          <p:cNvSpPr>
            <a:spLocks noGrp="1"/>
          </p:cNvSpPr>
          <p:nvPr>
            <p:ph type="title"/>
          </p:nvPr>
        </p:nvSpPr>
        <p:spPr/>
        <p:txBody>
          <a:bodyPr>
            <a:normAutofit fontScale="90000"/>
          </a:bodyPr>
          <a:lstStyle/>
          <a:p>
            <a:r>
              <a:rPr lang="en-US" dirty="0"/>
              <a:t>Allocating Funds for Equitable Services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34</a:t>
            </a:fld>
            <a:endParaRPr lang="en-US" dirty="0"/>
          </a:p>
        </p:txBody>
      </p:sp>
    </p:spTree>
    <p:extLst>
      <p:ext uri="{BB962C8B-B14F-4D97-AF65-F5344CB8AC3E}">
        <p14:creationId xmlns:p14="http://schemas.microsoft.com/office/powerpoint/2010/main" val="2275924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lstStyle/>
          <a:p>
            <a:pPr>
              <a:spcBef>
                <a:spcPts val="24"/>
              </a:spcBef>
            </a:pPr>
            <a:r>
              <a:rPr lang="en-US" b="1" dirty="0"/>
              <a:t>Funds allocated to </a:t>
            </a:r>
            <a:r>
              <a:rPr lang="en-US" b="1" dirty="0" smtClean="0"/>
              <a:t>a district</a:t>
            </a:r>
            <a:r>
              <a:rPr lang="en-US" dirty="0" smtClean="0"/>
              <a:t> </a:t>
            </a:r>
            <a:r>
              <a:rPr lang="en-US" dirty="0"/>
              <a:t>for educational services and other benefits to eligible private school children, teachers and other educational personnel, and families </a:t>
            </a:r>
            <a:r>
              <a:rPr lang="en-US" b="1" dirty="0"/>
              <a:t>must be obligated in the fiscal year for which the funds are received by the </a:t>
            </a:r>
            <a:r>
              <a:rPr lang="en-US" b="1" dirty="0" smtClean="0"/>
              <a:t>district</a:t>
            </a:r>
            <a:r>
              <a:rPr lang="en-US" dirty="0" smtClean="0"/>
              <a:t>.</a:t>
            </a:r>
          </a:p>
          <a:p>
            <a:pPr>
              <a:spcBef>
                <a:spcPts val="24"/>
              </a:spcBef>
            </a:pPr>
            <a:endParaRPr lang="en-US" b="1" dirty="0"/>
          </a:p>
          <a:p>
            <a:pPr>
              <a:spcBef>
                <a:spcPts val="24"/>
              </a:spcBef>
            </a:pPr>
            <a:endParaRPr lang="en-US" b="1" dirty="0" smtClean="0"/>
          </a:p>
          <a:p>
            <a:pPr>
              <a:spcBef>
                <a:spcPts val="24"/>
              </a:spcBef>
            </a:pPr>
            <a:endParaRPr lang="en-US" b="1" dirty="0"/>
          </a:p>
          <a:p>
            <a:pPr>
              <a:spcBef>
                <a:spcPts val="24"/>
              </a:spcBef>
            </a:pPr>
            <a:endParaRPr lang="en-US" b="1" dirty="0" smtClean="0"/>
          </a:p>
          <a:p>
            <a:pPr lvl="1">
              <a:spcBef>
                <a:spcPts val="24"/>
              </a:spcBef>
            </a:pPr>
            <a:r>
              <a:rPr lang="en-US" i="1" dirty="0"/>
              <a:t>ESSA §§ </a:t>
            </a:r>
            <a:r>
              <a:rPr lang="en-US" i="1" dirty="0" smtClean="0"/>
              <a:t>1117(a</a:t>
            </a:r>
            <a:r>
              <a:rPr lang="en-US" i="1" dirty="0"/>
              <a:t>)(4)(</a:t>
            </a:r>
            <a:r>
              <a:rPr lang="en-US" i="1" dirty="0" smtClean="0"/>
              <a:t>B)</a:t>
            </a:r>
          </a:p>
          <a:p>
            <a:pPr lvl="1">
              <a:spcBef>
                <a:spcPts val="24"/>
              </a:spcBef>
            </a:pPr>
            <a:r>
              <a:rPr lang="en-US" i="1" dirty="0" smtClean="0"/>
              <a:t>Extenuating circumstances: funds not obligated are available for equitable services in the subsequent school year.</a:t>
            </a:r>
            <a:r>
              <a:rPr lang="en-US" dirty="0"/>
              <a:t>	</a:t>
            </a:r>
          </a:p>
        </p:txBody>
      </p:sp>
      <p:sp>
        <p:nvSpPr>
          <p:cNvPr id="3" name="Title 2"/>
          <p:cNvSpPr>
            <a:spLocks noGrp="1"/>
          </p:cNvSpPr>
          <p:nvPr>
            <p:ph type="title"/>
          </p:nvPr>
        </p:nvSpPr>
        <p:spPr/>
        <p:txBody>
          <a:bodyPr/>
          <a:lstStyle/>
          <a:p>
            <a:r>
              <a:rPr lang="en-US" dirty="0" smtClean="0"/>
              <a:t>Obligation of Funds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35</a:t>
            </a:fld>
            <a:endParaRPr lang="en-US" dirty="0"/>
          </a:p>
        </p:txBody>
      </p:sp>
    </p:spTree>
    <p:extLst>
      <p:ext uri="{BB962C8B-B14F-4D97-AF65-F5344CB8AC3E}">
        <p14:creationId xmlns:p14="http://schemas.microsoft.com/office/powerpoint/2010/main" val="273661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525963"/>
          </a:xfrm>
        </p:spPr>
        <p:txBody>
          <a:bodyPr/>
          <a:lstStyle/>
          <a:p>
            <a:pPr>
              <a:spcBef>
                <a:spcPts val="24"/>
              </a:spcBef>
            </a:pPr>
            <a:r>
              <a:rPr lang="en-US" dirty="0"/>
              <a:t>ESSA includes significant changes in the calculation of equitable share. </a:t>
            </a:r>
            <a:endParaRPr lang="en-US" dirty="0" smtClean="0"/>
          </a:p>
          <a:p>
            <a:pPr>
              <a:spcBef>
                <a:spcPts val="24"/>
              </a:spcBef>
            </a:pPr>
            <a:endParaRPr lang="en-US" dirty="0" smtClean="0"/>
          </a:p>
          <a:p>
            <a:pPr>
              <a:spcBef>
                <a:spcPts val="24"/>
              </a:spcBef>
            </a:pPr>
            <a:r>
              <a:rPr lang="en-US" dirty="0" smtClean="0"/>
              <a:t>Title </a:t>
            </a:r>
            <a:r>
              <a:rPr lang="en-US" dirty="0"/>
              <a:t>I § 1117(a)(4)(A)(ii) requires that the </a:t>
            </a:r>
            <a:r>
              <a:rPr lang="en-US" b="1" dirty="0"/>
              <a:t>proportionate share of funds for equitable services be determined based </a:t>
            </a:r>
            <a:r>
              <a:rPr lang="en-US" b="1" dirty="0" smtClean="0"/>
              <a:t>on</a:t>
            </a:r>
            <a:r>
              <a:rPr lang="en-US" dirty="0" smtClean="0"/>
              <a:t>:</a:t>
            </a:r>
          </a:p>
          <a:p>
            <a:pPr lvl="1">
              <a:spcBef>
                <a:spcPts val="24"/>
              </a:spcBef>
            </a:pPr>
            <a:r>
              <a:rPr lang="en-US" dirty="0" smtClean="0"/>
              <a:t>the </a:t>
            </a:r>
            <a:r>
              <a:rPr lang="en-US" dirty="0"/>
              <a:t>total amount of Title I funds received by a </a:t>
            </a:r>
            <a:r>
              <a:rPr lang="en-US" dirty="0" smtClean="0"/>
              <a:t>district prior </a:t>
            </a:r>
            <a:r>
              <a:rPr lang="en-US" dirty="0"/>
              <a:t>to any allowable expenditure or transfers by the district. </a:t>
            </a:r>
            <a:endParaRPr lang="en-US" dirty="0" smtClean="0"/>
          </a:p>
        </p:txBody>
      </p:sp>
      <p:sp>
        <p:nvSpPr>
          <p:cNvPr id="3" name="Title 2"/>
          <p:cNvSpPr>
            <a:spLocks noGrp="1"/>
          </p:cNvSpPr>
          <p:nvPr>
            <p:ph type="title"/>
          </p:nvPr>
        </p:nvSpPr>
        <p:spPr/>
        <p:txBody>
          <a:bodyPr>
            <a:normAutofit fontScale="90000"/>
          </a:bodyPr>
          <a:lstStyle/>
          <a:p>
            <a:r>
              <a:rPr lang="en-US" dirty="0" smtClean="0"/>
              <a:t>Changes in Equitable Share Calculation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36</a:t>
            </a:fld>
            <a:endParaRPr lang="en-US" dirty="0"/>
          </a:p>
        </p:txBody>
      </p:sp>
    </p:spTree>
    <p:extLst>
      <p:ext uri="{BB962C8B-B14F-4D97-AF65-F5344CB8AC3E}">
        <p14:creationId xmlns:p14="http://schemas.microsoft.com/office/powerpoint/2010/main" val="255304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24"/>
              </a:spcBef>
            </a:pPr>
            <a:r>
              <a:rPr lang="en-US" dirty="0" smtClean="0"/>
              <a:t>For </a:t>
            </a:r>
            <a:r>
              <a:rPr lang="en-US" dirty="0"/>
              <a:t>all programs, §§ 1117(a)(4)(B) </a:t>
            </a:r>
            <a:r>
              <a:rPr lang="en-US" dirty="0" smtClean="0"/>
              <a:t>requires </a:t>
            </a:r>
            <a:r>
              <a:rPr lang="en-US" dirty="0"/>
              <a:t>that </a:t>
            </a:r>
            <a:r>
              <a:rPr lang="en-US" b="1" dirty="0"/>
              <a:t>funds allocated to </a:t>
            </a:r>
            <a:r>
              <a:rPr lang="en-US" b="1" dirty="0" smtClean="0"/>
              <a:t>districts</a:t>
            </a:r>
            <a:r>
              <a:rPr lang="en-US" dirty="0" smtClean="0"/>
              <a:t> for </a:t>
            </a:r>
            <a:r>
              <a:rPr lang="en-US" dirty="0"/>
              <a:t>educational services and other benefits to eligible non-public school children </a:t>
            </a:r>
            <a:r>
              <a:rPr lang="en-US" b="1" dirty="0"/>
              <a:t>be obligated in the fiscal year for which the funds are received by the district</a:t>
            </a:r>
            <a:r>
              <a:rPr lang="en-US" dirty="0" smtClean="0"/>
              <a:t>. </a:t>
            </a:r>
          </a:p>
        </p:txBody>
      </p:sp>
      <p:sp>
        <p:nvSpPr>
          <p:cNvPr id="3" name="Title 2"/>
          <p:cNvSpPr>
            <a:spLocks noGrp="1"/>
          </p:cNvSpPr>
          <p:nvPr>
            <p:ph type="title"/>
          </p:nvPr>
        </p:nvSpPr>
        <p:spPr/>
        <p:txBody>
          <a:bodyPr>
            <a:normAutofit fontScale="90000"/>
          </a:bodyPr>
          <a:lstStyle/>
          <a:p>
            <a:r>
              <a:rPr lang="en-US" dirty="0" smtClean="0"/>
              <a:t>Changes in Equitable Share Calculation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37</a:t>
            </a:fld>
            <a:endParaRPr lang="en-US" dirty="0"/>
          </a:p>
        </p:txBody>
      </p:sp>
    </p:spTree>
    <p:extLst>
      <p:ext uri="{BB962C8B-B14F-4D97-AF65-F5344CB8AC3E}">
        <p14:creationId xmlns:p14="http://schemas.microsoft.com/office/powerpoint/2010/main" val="1394892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district may calculate the number of children who are from low-income families and attend private schools in several ways, such as using:</a:t>
            </a:r>
          </a:p>
          <a:p>
            <a:pPr lvl="1"/>
            <a:r>
              <a:rPr lang="en-US" sz="2400" dirty="0" smtClean="0"/>
              <a:t>the same measure of poverty;</a:t>
            </a:r>
          </a:p>
          <a:p>
            <a:pPr lvl="1"/>
            <a:r>
              <a:rPr lang="en-US" sz="2400" dirty="0" smtClean="0"/>
              <a:t>comparable poverty data from a survey;</a:t>
            </a:r>
          </a:p>
          <a:p>
            <a:pPr lvl="1"/>
            <a:r>
              <a:rPr lang="en-US" sz="2400" dirty="0" smtClean="0"/>
              <a:t>comparable poverty data from a different source;</a:t>
            </a:r>
          </a:p>
          <a:p>
            <a:pPr lvl="1"/>
            <a:r>
              <a:rPr lang="en-US" sz="2400" dirty="0" smtClean="0"/>
              <a:t>proportionality; or</a:t>
            </a:r>
          </a:p>
          <a:p>
            <a:pPr lvl="1"/>
            <a:r>
              <a:rPr lang="en-US" sz="2400" dirty="0" smtClean="0"/>
              <a:t>an equated measure.</a:t>
            </a:r>
          </a:p>
          <a:p>
            <a:pPr marL="457200" lvl="1" indent="0">
              <a:buNone/>
            </a:pPr>
            <a:endParaRPr lang="en-US" sz="2400"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lstStyle/>
          <a:p>
            <a:r>
              <a:rPr lang="en-US" dirty="0" smtClean="0"/>
              <a:t>Fiscal Considerations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38</a:t>
            </a:fld>
            <a:endParaRPr lang="en-US" dirty="0"/>
          </a:p>
        </p:txBody>
      </p:sp>
    </p:spTree>
    <p:extLst>
      <p:ext uri="{BB962C8B-B14F-4D97-AF65-F5344CB8AC3E}">
        <p14:creationId xmlns:p14="http://schemas.microsoft.com/office/powerpoint/2010/main" val="3872112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Frequently Asked Questions (FAQs)</a:t>
            </a:r>
            <a:endParaRPr lang="en-US" sz="3500" dirty="0"/>
          </a:p>
        </p:txBody>
      </p:sp>
    </p:spTree>
    <p:extLst>
      <p:ext uri="{BB962C8B-B14F-4D97-AF65-F5344CB8AC3E}">
        <p14:creationId xmlns:p14="http://schemas.microsoft.com/office/powerpoint/2010/main" val="1193460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Equitable Services</a:t>
            </a:r>
          </a:p>
          <a:p>
            <a:r>
              <a:rPr lang="en-US" dirty="0" smtClean="0"/>
              <a:t>Consultation</a:t>
            </a:r>
          </a:p>
          <a:p>
            <a:r>
              <a:rPr lang="en-US" dirty="0" smtClean="0"/>
              <a:t>Complaints</a:t>
            </a:r>
          </a:p>
          <a:p>
            <a:r>
              <a:rPr lang="en-US" dirty="0" smtClean="0"/>
              <a:t>Eligible Activities</a:t>
            </a:r>
          </a:p>
          <a:p>
            <a:r>
              <a:rPr lang="en-US" dirty="0" smtClean="0"/>
              <a:t>Fiscal Considerations</a:t>
            </a:r>
          </a:p>
          <a:p>
            <a:r>
              <a:rPr lang="en-US" dirty="0" smtClean="0"/>
              <a:t>Frequently Asked Questions</a:t>
            </a:r>
          </a:p>
          <a:p>
            <a:r>
              <a:rPr lang="en-US" dirty="0" smtClean="0"/>
              <a:t>Resources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80021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Must the number of private school children served be equal to the number of private school students from low-income families?</a:t>
            </a:r>
          </a:p>
          <a:p>
            <a:pPr marL="0" indent="0">
              <a:buNone/>
            </a:pPr>
            <a:endParaRPr lang="en-US" dirty="0"/>
          </a:p>
          <a:p>
            <a:pPr marL="0" indent="0">
              <a:buNone/>
            </a:pPr>
            <a:r>
              <a:rPr lang="en-US" b="1" i="1" dirty="0" smtClean="0">
                <a:solidFill>
                  <a:srgbClr val="EE3524"/>
                </a:solidFill>
              </a:rPr>
              <a:t>No</a:t>
            </a:r>
            <a:r>
              <a:rPr lang="en-US" i="1" dirty="0" smtClean="0"/>
              <a:t>. The needs of eligible private school children and the amount of funds available determine who is served and what services are received.</a:t>
            </a:r>
            <a:endParaRPr lang="en-US" i="1" dirty="0"/>
          </a:p>
        </p:txBody>
      </p:sp>
      <p:sp>
        <p:nvSpPr>
          <p:cNvPr id="3" name="Title 2"/>
          <p:cNvSpPr>
            <a:spLocks noGrp="1"/>
          </p:cNvSpPr>
          <p:nvPr>
            <p:ph type="title"/>
          </p:nvPr>
        </p:nvSpPr>
        <p:spPr/>
        <p:txBody>
          <a:bodyPr/>
          <a:lstStyle/>
          <a:p>
            <a:r>
              <a:rPr lang="en-US" dirty="0" smtClean="0"/>
              <a:t>FAQs for Title 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40</a:t>
            </a:fld>
            <a:endParaRPr lang="en-US" dirty="0"/>
          </a:p>
        </p:txBody>
      </p:sp>
    </p:spTree>
    <p:extLst>
      <p:ext uri="{BB962C8B-B14F-4D97-AF65-F5344CB8AC3E}">
        <p14:creationId xmlns:p14="http://schemas.microsoft.com/office/powerpoint/2010/main" val="365699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May a district require private school officials to verify that students attending their school reside in a Title I public school attendance area?</a:t>
            </a:r>
          </a:p>
          <a:p>
            <a:pPr marL="0" indent="0">
              <a:buNone/>
            </a:pPr>
            <a:endParaRPr lang="en-US" dirty="0" smtClean="0"/>
          </a:p>
          <a:p>
            <a:pPr marL="0" indent="0">
              <a:buNone/>
            </a:pPr>
            <a:r>
              <a:rPr lang="en-US" b="1" i="1" dirty="0" smtClean="0">
                <a:solidFill>
                  <a:srgbClr val="EE3524"/>
                </a:solidFill>
              </a:rPr>
              <a:t>No</a:t>
            </a:r>
            <a:r>
              <a:rPr lang="en-US" i="1" dirty="0" smtClean="0"/>
              <a:t>. It is a district’s responsibility to verify the eligible private school children reside in participating public school attendance areas. The officials of the private school may help with this determination if they wish. However, the district cannot require private school officials to do this verification.</a:t>
            </a:r>
            <a:endParaRPr lang="en-US" i="1" dirty="0"/>
          </a:p>
        </p:txBody>
      </p:sp>
      <p:sp>
        <p:nvSpPr>
          <p:cNvPr id="3" name="Title 2"/>
          <p:cNvSpPr>
            <a:spLocks noGrp="1"/>
          </p:cNvSpPr>
          <p:nvPr>
            <p:ph type="title"/>
          </p:nvPr>
        </p:nvSpPr>
        <p:spPr/>
        <p:txBody>
          <a:bodyPr/>
          <a:lstStyle/>
          <a:p>
            <a:r>
              <a:rPr lang="en-US" dirty="0" smtClean="0"/>
              <a:t>FAQs for Title 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41</a:t>
            </a:fld>
            <a:endParaRPr lang="en-US" dirty="0"/>
          </a:p>
        </p:txBody>
      </p:sp>
    </p:spTree>
    <p:extLst>
      <p:ext uri="{BB962C8B-B14F-4D97-AF65-F5344CB8AC3E}">
        <p14:creationId xmlns:p14="http://schemas.microsoft.com/office/powerpoint/2010/main" val="1318824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763000" cy="4525963"/>
          </a:xfrm>
        </p:spPr>
        <p:txBody>
          <a:bodyPr/>
          <a:lstStyle/>
          <a:p>
            <a:pPr marL="0" indent="0">
              <a:buNone/>
            </a:pPr>
            <a:r>
              <a:rPr lang="en-US" b="1" dirty="0" smtClean="0"/>
              <a:t>Are private school children from low-income families automatically eligible for Title I services?</a:t>
            </a:r>
          </a:p>
          <a:p>
            <a:pPr marL="0" indent="0">
              <a:buNone/>
            </a:pPr>
            <a:endParaRPr lang="en-US" i="1" dirty="0" smtClean="0"/>
          </a:p>
          <a:p>
            <a:pPr marL="0" indent="0">
              <a:buNone/>
            </a:pPr>
            <a:r>
              <a:rPr lang="en-US" b="1" i="1" dirty="0" smtClean="0">
                <a:solidFill>
                  <a:srgbClr val="EE3524"/>
                </a:solidFill>
              </a:rPr>
              <a:t>No</a:t>
            </a:r>
            <a:r>
              <a:rPr lang="en-US" i="1" dirty="0" smtClean="0"/>
              <a:t>.  Student eligibility for Title I services for private school students is determined by:</a:t>
            </a:r>
          </a:p>
          <a:p>
            <a:pPr lvl="1"/>
            <a:r>
              <a:rPr lang="en-US" i="1" dirty="0"/>
              <a:t>r</a:t>
            </a:r>
            <a:r>
              <a:rPr lang="en-US" i="1" dirty="0" smtClean="0"/>
              <a:t>esidence in a participating public school attendance area and</a:t>
            </a:r>
          </a:p>
          <a:p>
            <a:pPr lvl="1"/>
            <a:r>
              <a:rPr lang="en-US" i="1" dirty="0"/>
              <a:t>e</a:t>
            </a:r>
            <a:r>
              <a:rPr lang="en-US" i="1" dirty="0" smtClean="0"/>
              <a:t>ducational need.</a:t>
            </a:r>
          </a:p>
          <a:p>
            <a:r>
              <a:rPr lang="en-US" i="1" dirty="0" smtClean="0"/>
              <a:t>Poverty is </a:t>
            </a:r>
            <a:r>
              <a:rPr lang="en-US" b="1" i="1" dirty="0" smtClean="0"/>
              <a:t>not</a:t>
            </a:r>
            <a:r>
              <a:rPr lang="en-US" i="1" dirty="0" smtClean="0"/>
              <a:t> a criterion.</a:t>
            </a:r>
          </a:p>
        </p:txBody>
      </p:sp>
      <p:sp>
        <p:nvSpPr>
          <p:cNvPr id="3" name="Title 2"/>
          <p:cNvSpPr>
            <a:spLocks noGrp="1"/>
          </p:cNvSpPr>
          <p:nvPr>
            <p:ph type="title"/>
          </p:nvPr>
        </p:nvSpPr>
        <p:spPr/>
        <p:txBody>
          <a:bodyPr/>
          <a:lstStyle/>
          <a:p>
            <a:r>
              <a:rPr lang="en-US" dirty="0" smtClean="0"/>
              <a:t>FAQs for Title 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42</a:t>
            </a:fld>
            <a:endParaRPr lang="en-US" dirty="0"/>
          </a:p>
        </p:txBody>
      </p:sp>
    </p:spTree>
    <p:extLst>
      <p:ext uri="{BB962C8B-B14F-4D97-AF65-F5344CB8AC3E}">
        <p14:creationId xmlns:p14="http://schemas.microsoft.com/office/powerpoint/2010/main" val="4195334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86800" cy="4525963"/>
          </a:xfrm>
        </p:spPr>
        <p:txBody>
          <a:bodyPr/>
          <a:lstStyle/>
          <a:p>
            <a:pPr marL="0" indent="0">
              <a:buNone/>
            </a:pPr>
            <a:r>
              <a:rPr lang="en-US" b="1" dirty="0" smtClean="0"/>
              <a:t>May private school students be offered a schoolwide program?</a:t>
            </a:r>
          </a:p>
          <a:p>
            <a:pPr marL="0" indent="0">
              <a:buNone/>
            </a:pPr>
            <a:endParaRPr lang="en-US" i="1" dirty="0" smtClean="0"/>
          </a:p>
          <a:p>
            <a:pPr marL="0" indent="0">
              <a:buNone/>
            </a:pPr>
            <a:r>
              <a:rPr lang="en-US" b="1" i="1" dirty="0" smtClean="0">
                <a:solidFill>
                  <a:srgbClr val="EE3524"/>
                </a:solidFill>
              </a:rPr>
              <a:t>No</a:t>
            </a:r>
            <a:r>
              <a:rPr lang="en-US" i="1" dirty="0" smtClean="0"/>
              <a:t>.  Since private schools are not eligible for services, schoolwide programs may not be operated in private schools.  However, eligible private school children residing in an area served by a schoolwide public school program must be offered equitable services.</a:t>
            </a:r>
            <a:endParaRPr lang="en-US" i="1" dirty="0"/>
          </a:p>
          <a:p>
            <a:pPr marL="0" indent="0">
              <a:buNone/>
            </a:pPr>
            <a:endParaRPr lang="en-US" dirty="0"/>
          </a:p>
        </p:txBody>
      </p:sp>
      <p:sp>
        <p:nvSpPr>
          <p:cNvPr id="3" name="Title 2"/>
          <p:cNvSpPr>
            <a:spLocks noGrp="1"/>
          </p:cNvSpPr>
          <p:nvPr>
            <p:ph type="title"/>
          </p:nvPr>
        </p:nvSpPr>
        <p:spPr/>
        <p:txBody>
          <a:bodyPr/>
          <a:lstStyle/>
          <a:p>
            <a:r>
              <a:rPr lang="en-US" dirty="0" smtClean="0"/>
              <a:t>FAQs for Title 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43</a:t>
            </a:fld>
            <a:endParaRPr lang="en-US" dirty="0"/>
          </a:p>
        </p:txBody>
      </p:sp>
    </p:spTree>
    <p:extLst>
      <p:ext uri="{BB962C8B-B14F-4D97-AF65-F5344CB8AC3E}">
        <p14:creationId xmlns:p14="http://schemas.microsoft.com/office/powerpoint/2010/main" val="3161824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86800" cy="4525963"/>
          </a:xfrm>
        </p:spPr>
        <p:txBody>
          <a:bodyPr/>
          <a:lstStyle/>
          <a:p>
            <a:pPr marL="0" indent="0">
              <a:buNone/>
            </a:pPr>
            <a:r>
              <a:rPr lang="en-US" b="1" dirty="0" smtClean="0"/>
              <a:t>May the private school officials arrange for professional development services for teachers of Title I participants and submit the invoice to the district for payment?</a:t>
            </a:r>
          </a:p>
          <a:p>
            <a:pPr marL="0" indent="0">
              <a:buNone/>
            </a:pPr>
            <a:endParaRPr lang="en-US" dirty="0"/>
          </a:p>
          <a:p>
            <a:pPr marL="0" indent="0">
              <a:buNone/>
            </a:pPr>
            <a:r>
              <a:rPr lang="en-US" b="1" i="1" dirty="0" smtClean="0">
                <a:solidFill>
                  <a:srgbClr val="EE3524"/>
                </a:solidFill>
              </a:rPr>
              <a:t>No</a:t>
            </a:r>
            <a:r>
              <a:rPr lang="en-US" i="1" dirty="0" smtClean="0"/>
              <a:t>.  Private school officials are not authorized to obligate or receive Title I funds.  The statute clearly states that the district must maintain control of Title I funds.  No Title I funds may be paid to the private school.</a:t>
            </a:r>
            <a:endParaRPr lang="en-US" i="1" dirty="0"/>
          </a:p>
        </p:txBody>
      </p:sp>
      <p:sp>
        <p:nvSpPr>
          <p:cNvPr id="3" name="Title 2"/>
          <p:cNvSpPr>
            <a:spLocks noGrp="1"/>
          </p:cNvSpPr>
          <p:nvPr>
            <p:ph type="title"/>
          </p:nvPr>
        </p:nvSpPr>
        <p:spPr/>
        <p:txBody>
          <a:bodyPr/>
          <a:lstStyle/>
          <a:p>
            <a:r>
              <a:rPr lang="en-US" dirty="0" smtClean="0"/>
              <a:t>FAQs for Title I 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44</a:t>
            </a:fld>
            <a:endParaRPr lang="en-US" dirty="0"/>
          </a:p>
        </p:txBody>
      </p:sp>
    </p:spTree>
    <p:extLst>
      <p:ext uri="{BB962C8B-B14F-4D97-AF65-F5344CB8AC3E}">
        <p14:creationId xmlns:p14="http://schemas.microsoft.com/office/powerpoint/2010/main" val="4108628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3085666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525963"/>
          </a:xfrm>
        </p:spPr>
        <p:txBody>
          <a:bodyPr>
            <a:normAutofit fontScale="92500" lnSpcReduction="10000"/>
          </a:bodyPr>
          <a:lstStyle/>
          <a:p>
            <a:r>
              <a:rPr lang="en-US" dirty="0"/>
              <a:t>United States Department of Education Non-Regulatory </a:t>
            </a:r>
            <a:r>
              <a:rPr lang="en-US" dirty="0" smtClean="0"/>
              <a:t>Guidance and Resources</a:t>
            </a:r>
          </a:p>
          <a:p>
            <a:pPr lvl="1"/>
            <a:r>
              <a:rPr lang="en-US" dirty="0" smtClean="0">
                <a:hlinkClick r:id="rId2"/>
              </a:rPr>
              <a:t>ESEA Ensuring Equitable Services Title I Toolkit</a:t>
            </a:r>
            <a:endParaRPr lang="en-US" dirty="0" smtClean="0"/>
          </a:p>
          <a:p>
            <a:pPr lvl="1"/>
            <a:r>
              <a:rPr lang="en-US" dirty="0" smtClean="0">
                <a:hlinkClick r:id="rId3"/>
              </a:rPr>
              <a:t>ESSA </a:t>
            </a:r>
            <a:r>
              <a:rPr lang="en-US" dirty="0">
                <a:hlinkClick r:id="rId3"/>
              </a:rPr>
              <a:t>Non-Regulatory Guidance: Fiscal Changes &amp; Equitable </a:t>
            </a:r>
            <a:r>
              <a:rPr lang="en-US" dirty="0" smtClean="0">
                <a:hlinkClick r:id="rId3"/>
              </a:rPr>
              <a:t>Services</a:t>
            </a:r>
            <a:endParaRPr lang="en-US" dirty="0"/>
          </a:p>
          <a:p>
            <a:pPr lvl="1"/>
            <a:r>
              <a:rPr lang="en-US" dirty="0" smtClean="0">
                <a:hlinkClick r:id="rId4"/>
              </a:rPr>
              <a:t>ESEA </a:t>
            </a:r>
            <a:r>
              <a:rPr lang="en-US" dirty="0">
                <a:hlinkClick r:id="rId4"/>
              </a:rPr>
              <a:t>Non-Regulatory Guidance: Title I - Equitable Services for Eligible Private School </a:t>
            </a:r>
            <a:r>
              <a:rPr lang="en-US" dirty="0" smtClean="0">
                <a:hlinkClick r:id="rId4"/>
              </a:rPr>
              <a:t>Students</a:t>
            </a:r>
            <a:endParaRPr lang="en-US" dirty="0"/>
          </a:p>
          <a:p>
            <a:pPr lvl="1"/>
            <a:r>
              <a:rPr lang="en-US" dirty="0" smtClean="0">
                <a:hlinkClick r:id="rId5"/>
              </a:rPr>
              <a:t>ESEA </a:t>
            </a:r>
            <a:r>
              <a:rPr lang="en-US" dirty="0">
                <a:hlinkClick r:id="rId5"/>
              </a:rPr>
              <a:t>Non-Regulatory Guidance: Title IX (ESSA Title VIII) - Equitable Services for Eligible Private School </a:t>
            </a:r>
            <a:r>
              <a:rPr lang="en-US" dirty="0" smtClean="0">
                <a:hlinkClick r:id="rId5"/>
              </a:rPr>
              <a:t>Students/Teachers</a:t>
            </a:r>
            <a:endParaRPr lang="en-US" dirty="0"/>
          </a:p>
          <a:p>
            <a:pPr lvl="1"/>
            <a:r>
              <a:rPr lang="en-US" dirty="0" smtClean="0">
                <a:hlinkClick r:id="rId6"/>
              </a:rPr>
              <a:t>ESSA </a:t>
            </a:r>
            <a:r>
              <a:rPr lang="en-US" dirty="0">
                <a:hlinkClick r:id="rId6"/>
              </a:rPr>
              <a:t>Non-Regulatory Guidance: Title II, Part A - Building Systems of Support for </a:t>
            </a:r>
            <a:r>
              <a:rPr lang="en-US" dirty="0" smtClean="0">
                <a:hlinkClick r:id="rId6"/>
              </a:rPr>
              <a:t>Excellent</a:t>
            </a:r>
            <a:endParaRPr lang="en-US" dirty="0"/>
          </a:p>
          <a:p>
            <a:pPr lvl="1"/>
            <a:r>
              <a:rPr lang="en-US" dirty="0" smtClean="0">
                <a:hlinkClick r:id="rId7"/>
              </a:rPr>
              <a:t>ESSA </a:t>
            </a:r>
            <a:r>
              <a:rPr lang="en-US" dirty="0">
                <a:hlinkClick r:id="rId7"/>
              </a:rPr>
              <a:t>Non-Regulatory Guidance: Title III – English </a:t>
            </a:r>
            <a:r>
              <a:rPr lang="en-US" dirty="0" smtClean="0">
                <a:hlinkClick r:id="rId7"/>
              </a:rPr>
              <a:t>Learners</a:t>
            </a:r>
            <a:endParaRPr lang="en-US" dirty="0"/>
          </a:p>
          <a:p>
            <a:pPr lvl="1"/>
            <a:r>
              <a:rPr lang="en-US" dirty="0" smtClean="0">
                <a:hlinkClick r:id="rId8"/>
              </a:rPr>
              <a:t>ESSA </a:t>
            </a:r>
            <a:r>
              <a:rPr lang="en-US" dirty="0">
                <a:hlinkClick r:id="rId8"/>
              </a:rPr>
              <a:t>Non-Regulatory Guidance: Title IV, Part A – Student Support and Academic Enrichment </a:t>
            </a:r>
            <a:r>
              <a:rPr lang="en-US" dirty="0" smtClean="0">
                <a:hlinkClick r:id="rId8"/>
              </a:rPr>
              <a:t>Program</a:t>
            </a:r>
            <a:endParaRPr lang="en-US" dirty="0"/>
          </a:p>
        </p:txBody>
      </p:sp>
      <p:sp>
        <p:nvSpPr>
          <p:cNvPr id="3" name="Title 2"/>
          <p:cNvSpPr>
            <a:spLocks noGrp="1"/>
          </p:cNvSpPr>
          <p:nvPr>
            <p:ph type="title"/>
          </p:nvPr>
        </p:nvSpPr>
        <p:spPr/>
        <p:txBody>
          <a:bodyPr/>
          <a:lstStyle/>
          <a:p>
            <a:r>
              <a:rPr lang="en-US" dirty="0" smtClean="0"/>
              <a:t>Resources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46</a:t>
            </a:fld>
            <a:endParaRPr lang="en-US" dirty="0"/>
          </a:p>
        </p:txBody>
      </p:sp>
    </p:spTree>
    <p:extLst>
      <p:ext uri="{BB962C8B-B14F-4D97-AF65-F5344CB8AC3E}">
        <p14:creationId xmlns:p14="http://schemas.microsoft.com/office/powerpoint/2010/main" val="2788096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47</a:t>
            </a:fld>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1514" y="1894889"/>
            <a:ext cx="3428571" cy="3326984"/>
          </a:xfrm>
        </p:spPr>
      </p:pic>
    </p:spTree>
    <p:extLst>
      <p:ext uri="{BB962C8B-B14F-4D97-AF65-F5344CB8AC3E}">
        <p14:creationId xmlns:p14="http://schemas.microsoft.com/office/powerpoint/2010/main" val="2966042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338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382000" cy="4373563"/>
          </a:xfrm>
        </p:spPr>
        <p:txBody>
          <a:bodyPr>
            <a:normAutofit fontScale="92500" lnSpcReduction="20000"/>
          </a:bodyPr>
          <a:lstStyle/>
          <a:p>
            <a:pPr marL="0" indent="0" algn="ctr">
              <a:buNone/>
            </a:pPr>
            <a:r>
              <a:rPr lang="en-US" dirty="0">
                <a:solidFill>
                  <a:sysClr val="windowText" lastClr="000000"/>
                </a:solidFill>
                <a:latin typeface="+mn-lt"/>
                <a:cs typeface="Arial" panose="020B0604020202020204" pitchFamily="34" charset="0"/>
              </a:rPr>
              <a:t>Citizens and agencies are encouraged to report fraud, waste, or abuse in State and Local government.</a:t>
            </a:r>
          </a:p>
          <a:p>
            <a:pPr algn="ctr"/>
            <a:endParaRPr lang="en-US" dirty="0">
              <a:solidFill>
                <a:sysClr val="windowText" lastClr="000000"/>
              </a:solidFill>
              <a:latin typeface="+mn-lt"/>
              <a:cs typeface="Arial" panose="020B0604020202020204" pitchFamily="34" charset="0"/>
            </a:endParaRPr>
          </a:p>
          <a:p>
            <a:pPr marL="0" indent="0" algn="ctr">
              <a:buNone/>
            </a:pPr>
            <a:r>
              <a:rPr lang="en-US" u="sng" dirty="0">
                <a:solidFill>
                  <a:sysClr val="windowText" lastClr="000000"/>
                </a:solidFill>
                <a:latin typeface="+mn-lt"/>
                <a:cs typeface="Arial" panose="020B0604020202020204" pitchFamily="34" charset="0"/>
              </a:rPr>
              <a:t>NOTICE:</a:t>
            </a:r>
            <a:r>
              <a:rPr lang="en-US" dirty="0">
                <a:solidFill>
                  <a:sysClr val="windowText" lastClr="000000"/>
                </a:solidFill>
                <a:latin typeface="+mn-lt"/>
                <a:cs typeface="Arial" panose="020B0604020202020204" pitchFamily="34" charset="0"/>
              </a:rPr>
              <a:t> This agency is a recipient of taxpayer funding. If you observe an agency director or employee engaging in any activity which you consider to be illegal, improper or wasteful, please call the state Comptroller’s toll-free Hotline:</a:t>
            </a:r>
          </a:p>
          <a:p>
            <a:pPr algn="ctr"/>
            <a:endParaRPr lang="en-US" b="1" u="sng" dirty="0">
              <a:solidFill>
                <a:sysClr val="windowText" lastClr="000000"/>
              </a:solidFill>
              <a:latin typeface="+mn-lt"/>
              <a:cs typeface="Arial" panose="020B0604020202020204" pitchFamily="34" charset="0"/>
            </a:endParaRPr>
          </a:p>
          <a:p>
            <a:pPr marL="0" indent="0" algn="ctr">
              <a:buNone/>
            </a:pPr>
            <a:r>
              <a:rPr lang="en-US" sz="3600" b="1" dirty="0">
                <a:solidFill>
                  <a:sysClr val="windowText" lastClr="000000"/>
                </a:solidFill>
                <a:latin typeface="+mn-lt"/>
                <a:cs typeface="Arial" panose="020B0604020202020204" pitchFamily="34" charset="0"/>
              </a:rPr>
              <a:t>1-800-232-5454</a:t>
            </a:r>
            <a:endParaRPr lang="en-US" sz="3600" dirty="0">
              <a:solidFill>
                <a:sysClr val="windowText" lastClr="000000"/>
              </a:solidFill>
              <a:latin typeface="+mn-lt"/>
              <a:cs typeface="Arial" panose="020B0604020202020204" pitchFamily="34" charset="0"/>
            </a:endParaRPr>
          </a:p>
          <a:p>
            <a:pPr algn="ctr"/>
            <a:endParaRPr lang="en-US" b="1" dirty="0">
              <a:solidFill>
                <a:sysClr val="windowText" lastClr="000000"/>
              </a:solidFill>
              <a:latin typeface="+mn-lt"/>
              <a:cs typeface="Arial" panose="020B0604020202020204" pitchFamily="34" charset="0"/>
            </a:endParaRPr>
          </a:p>
          <a:p>
            <a:pPr marL="0" indent="0" algn="ctr">
              <a:buNone/>
            </a:pPr>
            <a:r>
              <a:rPr lang="en-US" dirty="0">
                <a:solidFill>
                  <a:sysClr val="windowText" lastClr="000000"/>
                </a:solidFill>
                <a:latin typeface="+mn-lt"/>
                <a:cs typeface="Arial" panose="020B0604020202020204" pitchFamily="34" charset="0"/>
              </a:rPr>
              <a:t>Notifications can also be submitted electronically at:</a:t>
            </a:r>
          </a:p>
          <a:p>
            <a:pPr algn="ctr"/>
            <a:endParaRPr lang="en-US" dirty="0">
              <a:solidFill>
                <a:sysClr val="windowText" lastClr="000000"/>
              </a:solidFill>
              <a:latin typeface="+mn-lt"/>
              <a:cs typeface="Arial" panose="020B0604020202020204" pitchFamily="34" charset="0"/>
            </a:endParaRPr>
          </a:p>
          <a:p>
            <a:pPr marL="0" indent="0" algn="ctr">
              <a:buNone/>
            </a:pPr>
            <a:r>
              <a:rPr lang="en-US" sz="2800" b="1" dirty="0">
                <a:solidFill>
                  <a:sysClr val="windowText" lastClr="000000"/>
                </a:solidFill>
                <a:latin typeface="+mn-lt"/>
                <a:cs typeface="Arial" panose="020B0604020202020204" pitchFamily="34" charset="0"/>
              </a:rPr>
              <a:t>http://www.comptroller.tn.gov/hotline</a:t>
            </a:r>
          </a:p>
          <a:p>
            <a:pPr marL="0" indent="0">
              <a:buNone/>
            </a:pPr>
            <a:endParaRPr lang="en-US" dirty="0"/>
          </a:p>
        </p:txBody>
      </p:sp>
      <p:sp>
        <p:nvSpPr>
          <p:cNvPr id="3" name="Title 2"/>
          <p:cNvSpPr>
            <a:spLocks noGrp="1"/>
          </p:cNvSpPr>
          <p:nvPr>
            <p:ph type="title"/>
          </p:nvPr>
        </p:nvSpPr>
        <p:spPr/>
        <p:txBody>
          <a:bodyPr/>
          <a:lstStyle/>
          <a:p>
            <a:pPr algn="ctr"/>
            <a:r>
              <a:rPr lang="en-US" dirty="0"/>
              <a:t>FRAUD, WASTE, or ABUSE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49</a:t>
            </a:fld>
            <a:endParaRPr lang="en-US" dirty="0"/>
          </a:p>
        </p:txBody>
      </p:sp>
    </p:spTree>
    <p:extLst>
      <p:ext uri="{BB962C8B-B14F-4D97-AF65-F5344CB8AC3E}">
        <p14:creationId xmlns:p14="http://schemas.microsoft.com/office/powerpoint/2010/main" val="1083486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500" dirty="0" smtClean="0"/>
              <a:t>Equitable Services</a:t>
            </a:r>
            <a:endParaRPr lang="en-US" sz="3500" dirty="0"/>
          </a:p>
        </p:txBody>
      </p:sp>
      <p:sp>
        <p:nvSpPr>
          <p:cNvPr id="4" name="Slide Number Placeholder 3"/>
          <p:cNvSpPr>
            <a:spLocks noGrp="1"/>
          </p:cNvSpPr>
          <p:nvPr>
            <p:ph type="sldNum" sz="quarter" idx="4294967295"/>
          </p:nvPr>
        </p:nvSpPr>
        <p:spPr>
          <a:xfrm>
            <a:off x="8686800" y="6356350"/>
            <a:ext cx="457200" cy="365125"/>
          </a:xfrm>
          <a:prstGeom prst="rect">
            <a:avLst/>
          </a:prstGeom>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820722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20100" cy="4724400"/>
          </a:xfrm>
        </p:spPr>
        <p:txBody>
          <a:bodyPr/>
          <a:lstStyle/>
          <a:p>
            <a:pPr>
              <a:spcBef>
                <a:spcPts val="400"/>
              </a:spcBef>
            </a:pPr>
            <a:r>
              <a:rPr lang="en-US" dirty="0"/>
              <a:t>Under Title I</a:t>
            </a:r>
            <a:r>
              <a:rPr lang="en-US" baseline="30000" dirty="0"/>
              <a:t> 1</a:t>
            </a:r>
            <a:r>
              <a:rPr lang="en-US" dirty="0" smtClean="0"/>
              <a:t>, districts </a:t>
            </a:r>
            <a:r>
              <a:rPr lang="en-US" dirty="0"/>
              <a:t>are required to provide services for </a:t>
            </a:r>
            <a:r>
              <a:rPr lang="en-US" b="1" dirty="0"/>
              <a:t>eligible</a:t>
            </a:r>
            <a:r>
              <a:rPr lang="en-US" dirty="0"/>
              <a:t> children</a:t>
            </a:r>
            <a:r>
              <a:rPr lang="en-US" baseline="30000" dirty="0"/>
              <a:t>2</a:t>
            </a:r>
            <a:r>
              <a:rPr lang="en-US" dirty="0"/>
              <a:t> attending private elementary and secondary schools, their teachers, and their families with Title I services or other benefits that are equitable to those provided to eligible public school children, their teachers, and their families.  </a:t>
            </a:r>
            <a:endParaRPr lang="en-US" dirty="0" smtClean="0"/>
          </a:p>
          <a:p>
            <a:pPr>
              <a:spcBef>
                <a:spcPts val="400"/>
              </a:spcBef>
            </a:pPr>
            <a:endParaRPr lang="en-US" dirty="0"/>
          </a:p>
          <a:p>
            <a:pPr marL="0" indent="0">
              <a:spcBef>
                <a:spcPts val="400"/>
              </a:spcBef>
              <a:buNone/>
            </a:pPr>
            <a:r>
              <a:rPr lang="en-US" sz="1800" baseline="30000" dirty="0" smtClean="0"/>
              <a:t>1</a:t>
            </a:r>
            <a:r>
              <a:rPr lang="en-US" sz="1800" dirty="0" smtClean="0"/>
              <a:t>Title </a:t>
            </a:r>
            <a:r>
              <a:rPr lang="en-US" sz="1800" dirty="0"/>
              <a:t>I, Part A § </a:t>
            </a:r>
            <a:r>
              <a:rPr lang="en-US" sz="1800" dirty="0" smtClean="0"/>
              <a:t>1117 </a:t>
            </a:r>
            <a:r>
              <a:rPr lang="en-US" sz="1800" dirty="0"/>
              <a:t>of the Elementary and Secondary Education Act (ESEA), as amended by the </a:t>
            </a:r>
            <a:r>
              <a:rPr lang="en-US" sz="1800" dirty="0" smtClean="0"/>
              <a:t>Every Student Succeeds Act (ESSA) </a:t>
            </a:r>
            <a:endParaRPr lang="en-US" sz="1800" dirty="0"/>
          </a:p>
          <a:p>
            <a:pPr marL="0" indent="0">
              <a:spcBef>
                <a:spcPts val="400"/>
              </a:spcBef>
              <a:buNone/>
            </a:pPr>
            <a:r>
              <a:rPr lang="en-US" sz="1800" baseline="30000" dirty="0"/>
              <a:t>2</a:t>
            </a:r>
            <a:r>
              <a:rPr lang="en-US" sz="1800" dirty="0"/>
              <a:t>Eligible students are those students that reside in Title I school zones and are failing or at risk for failure.</a:t>
            </a:r>
          </a:p>
        </p:txBody>
      </p:sp>
      <p:sp>
        <p:nvSpPr>
          <p:cNvPr id="3" name="Title 2"/>
          <p:cNvSpPr>
            <a:spLocks noGrp="1"/>
          </p:cNvSpPr>
          <p:nvPr>
            <p:ph type="title"/>
          </p:nvPr>
        </p:nvSpPr>
        <p:spPr/>
        <p:txBody>
          <a:bodyPr/>
          <a:lstStyle/>
          <a:p>
            <a:pPr>
              <a:spcBef>
                <a:spcPts val="400"/>
              </a:spcBef>
            </a:pPr>
            <a:r>
              <a:rPr lang="en-US" dirty="0" smtClean="0"/>
              <a:t>Equitable Services</a:t>
            </a:r>
            <a:endParaRPr lang="en-US" dirty="0"/>
          </a:p>
        </p:txBody>
      </p:sp>
      <p:sp>
        <p:nvSpPr>
          <p:cNvPr id="4" name="Slide Number Placeholder 3"/>
          <p:cNvSpPr>
            <a:spLocks noGrp="1"/>
          </p:cNvSpPr>
          <p:nvPr>
            <p:ph type="sldNum" sz="quarter" idx="12"/>
          </p:nvPr>
        </p:nvSpPr>
        <p:spPr/>
        <p:txBody>
          <a:bodyPr/>
          <a:lstStyle/>
          <a:p>
            <a:pPr>
              <a:spcBef>
                <a:spcPts val="400"/>
              </a:spcBef>
            </a:pPr>
            <a:fld id="{86D2451E-3285-438B-B188-C22B2A012BF6}" type="slidenum">
              <a:rPr lang="en-US" smtClean="0"/>
              <a:pPr>
                <a:spcBef>
                  <a:spcPts val="400"/>
                </a:spcBef>
              </a:pPr>
              <a:t>6</a:t>
            </a:fld>
            <a:endParaRPr lang="en-US" dirty="0"/>
          </a:p>
        </p:txBody>
      </p:sp>
    </p:spTree>
    <p:extLst>
      <p:ext uri="{BB962C8B-B14F-4D97-AF65-F5344CB8AC3E}">
        <p14:creationId xmlns:p14="http://schemas.microsoft.com/office/powerpoint/2010/main" val="16426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Title I services for private school students must be developed in consultation with officials of private schools. The Elementary and Secondary Education Act (ESEA), as amended by the Every Student Succeeds Act (ESSA), strengthened these requirements, by requiring meetings with private school officials and a written affirmation signed by private school officials that the required consultation has occurred and was both meaningful and timely.</a:t>
            </a:r>
            <a:endParaRPr lang="en-US" dirty="0"/>
          </a:p>
        </p:txBody>
      </p:sp>
      <p:sp>
        <p:nvSpPr>
          <p:cNvPr id="3" name="Title 2"/>
          <p:cNvSpPr>
            <a:spLocks noGrp="1"/>
          </p:cNvSpPr>
          <p:nvPr>
            <p:ph type="title"/>
          </p:nvPr>
        </p:nvSpPr>
        <p:spPr/>
        <p:txBody>
          <a:bodyPr/>
          <a:lstStyle/>
          <a:p>
            <a:r>
              <a:rPr lang="en-US" dirty="0" smtClean="0"/>
              <a:t>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2235666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21040" cy="4525963"/>
          </a:xfrm>
        </p:spPr>
        <p:txBody>
          <a:bodyPr/>
          <a:lstStyle/>
          <a:p>
            <a:pPr>
              <a:spcBef>
                <a:spcPts val="400"/>
              </a:spcBef>
              <a:buClr>
                <a:srgbClr val="C82630"/>
              </a:buClr>
            </a:pPr>
            <a:r>
              <a:rPr lang="en-US" dirty="0" smtClean="0"/>
              <a:t>To </a:t>
            </a:r>
            <a:r>
              <a:rPr lang="en-US" dirty="0"/>
              <a:t>qualify for Title I assistance, a student must reside within the attendance area of a participating public school located in a low-income area and be failing, or at risk of failing, to meet student academic achievement standards. </a:t>
            </a:r>
          </a:p>
          <a:p>
            <a:pPr lvl="1">
              <a:spcBef>
                <a:spcPts val="400"/>
              </a:spcBef>
              <a:buClr>
                <a:srgbClr val="C82630"/>
              </a:buClr>
            </a:pPr>
            <a:r>
              <a:rPr lang="en-US" b="1" dirty="0"/>
              <a:t>Poverty is not a requirement </a:t>
            </a:r>
            <a:r>
              <a:rPr lang="en-US" b="1" dirty="0" smtClean="0"/>
              <a:t>for eligibility</a:t>
            </a:r>
            <a:r>
              <a:rPr lang="en-US" b="1" dirty="0"/>
              <a:t>.</a:t>
            </a:r>
          </a:p>
          <a:p>
            <a:pPr>
              <a:spcBef>
                <a:spcPts val="400"/>
              </a:spcBef>
            </a:pPr>
            <a:endParaRPr lang="en-US" dirty="0"/>
          </a:p>
        </p:txBody>
      </p:sp>
      <p:sp>
        <p:nvSpPr>
          <p:cNvPr id="3" name="Title 2"/>
          <p:cNvSpPr>
            <a:spLocks noGrp="1"/>
          </p:cNvSpPr>
          <p:nvPr>
            <p:ph type="title"/>
          </p:nvPr>
        </p:nvSpPr>
        <p:spPr/>
        <p:txBody>
          <a:bodyPr/>
          <a:lstStyle/>
          <a:p>
            <a:r>
              <a:rPr lang="en-US" dirty="0" smtClean="0"/>
              <a:t>Equitable Services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3990234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4525963"/>
          </a:xfrm>
        </p:spPr>
        <p:txBody>
          <a:bodyPr/>
          <a:lstStyle/>
          <a:p>
            <a:pPr>
              <a:spcBef>
                <a:spcPts val="400"/>
              </a:spcBef>
              <a:buClr>
                <a:srgbClr val="C82630"/>
              </a:buClr>
            </a:pPr>
            <a:r>
              <a:rPr lang="en-US" dirty="0"/>
              <a:t>Criteria for eligibility is determined </a:t>
            </a:r>
            <a:r>
              <a:rPr lang="en-US" b="1" dirty="0"/>
              <a:t>during consultation </a:t>
            </a:r>
            <a:r>
              <a:rPr lang="en-US" dirty="0"/>
              <a:t>through multiple measures such as:</a:t>
            </a:r>
          </a:p>
          <a:p>
            <a:pPr lvl="1">
              <a:spcBef>
                <a:spcPts val="400"/>
              </a:spcBef>
              <a:buClr>
                <a:srgbClr val="C82630"/>
              </a:buClr>
            </a:pPr>
            <a:r>
              <a:rPr lang="en-US" sz="2400" dirty="0" smtClean="0"/>
              <a:t>achievement </a:t>
            </a:r>
            <a:r>
              <a:rPr lang="en-US" sz="2400" dirty="0"/>
              <a:t>test </a:t>
            </a:r>
            <a:r>
              <a:rPr lang="en-US" sz="2400" dirty="0" smtClean="0"/>
              <a:t>scores,</a:t>
            </a:r>
            <a:endParaRPr lang="en-US" sz="2400" dirty="0"/>
          </a:p>
          <a:p>
            <a:pPr lvl="1">
              <a:spcBef>
                <a:spcPts val="400"/>
              </a:spcBef>
              <a:buClr>
                <a:srgbClr val="C82630"/>
              </a:buClr>
            </a:pPr>
            <a:r>
              <a:rPr lang="en-US" sz="2400" dirty="0" smtClean="0"/>
              <a:t>report </a:t>
            </a:r>
            <a:r>
              <a:rPr lang="en-US" sz="2400" dirty="0"/>
              <a:t>card </a:t>
            </a:r>
            <a:r>
              <a:rPr lang="en-US" sz="2400" dirty="0" smtClean="0"/>
              <a:t>grades, and</a:t>
            </a:r>
            <a:endParaRPr lang="en-US" sz="2400" dirty="0"/>
          </a:p>
          <a:p>
            <a:pPr lvl="1">
              <a:spcBef>
                <a:spcPts val="400"/>
              </a:spcBef>
              <a:buClr>
                <a:srgbClr val="C82630"/>
              </a:buClr>
            </a:pPr>
            <a:r>
              <a:rPr lang="en-US" sz="2400" dirty="0" smtClean="0"/>
              <a:t>teacher referral.</a:t>
            </a:r>
            <a:endParaRPr lang="en-US" sz="2400" dirty="0"/>
          </a:p>
          <a:p>
            <a:pPr marL="0" indent="0">
              <a:spcBef>
                <a:spcPts val="400"/>
              </a:spcBef>
              <a:buNone/>
            </a:pPr>
            <a:endParaRPr lang="en-US" dirty="0"/>
          </a:p>
        </p:txBody>
      </p:sp>
      <p:sp>
        <p:nvSpPr>
          <p:cNvPr id="3" name="Title 2"/>
          <p:cNvSpPr>
            <a:spLocks noGrp="1"/>
          </p:cNvSpPr>
          <p:nvPr>
            <p:ph type="title"/>
          </p:nvPr>
        </p:nvSpPr>
        <p:spPr/>
        <p:txBody>
          <a:bodyPr>
            <a:normAutofit/>
          </a:bodyPr>
          <a:lstStyle/>
          <a:p>
            <a:r>
              <a:rPr lang="en-US" sz="2800" dirty="0" smtClean="0"/>
              <a:t>Equitable Services</a:t>
            </a:r>
            <a:endParaRPr lang="en-US" sz="28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3902879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DOE Template 3">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 PowerPoint Template - Red Accent</Template>
  <TotalTime>532</TotalTime>
  <Words>2381</Words>
  <Application>Microsoft Office PowerPoint</Application>
  <PresentationFormat>On-screen Show (4:3)</PresentationFormat>
  <Paragraphs>256</Paragraphs>
  <Slides>49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vt:lpstr>
      <vt:lpstr>Calibri</vt:lpstr>
      <vt:lpstr>Courier New</vt:lpstr>
      <vt:lpstr>Georgia</vt:lpstr>
      <vt:lpstr>Open Sans</vt:lpstr>
      <vt:lpstr>PermianSlabSerifTypeface</vt:lpstr>
      <vt:lpstr>Times New Roman</vt:lpstr>
      <vt:lpstr>Wingdings</vt:lpstr>
      <vt:lpstr>TDOE Template 3</vt:lpstr>
      <vt:lpstr>Equitable Services to  Private Schools Series</vt:lpstr>
      <vt:lpstr>Keith Woodruff Equitable Services and Charter Schools Coordinator Consolidated Planning &amp; Monitoring Keith.Woodruff@tn.gov (615) 741-3385</vt:lpstr>
      <vt:lpstr>Agenda</vt:lpstr>
      <vt:lpstr>Agenda</vt:lpstr>
      <vt:lpstr>Equitable Services</vt:lpstr>
      <vt:lpstr>Equitable Services</vt:lpstr>
      <vt:lpstr>Equitable Services</vt:lpstr>
      <vt:lpstr>Equitable Services</vt:lpstr>
      <vt:lpstr>Equitable Services</vt:lpstr>
      <vt:lpstr>Equitable Services</vt:lpstr>
      <vt:lpstr>Equitable Funding for Students</vt:lpstr>
      <vt:lpstr>Equitable Services for Families</vt:lpstr>
      <vt:lpstr>Equitable Services</vt:lpstr>
      <vt:lpstr>Consultation</vt:lpstr>
      <vt:lpstr>Regulatory Requirements of Consultation</vt:lpstr>
      <vt:lpstr>Regulatory Requirements of Consultation</vt:lpstr>
      <vt:lpstr>Regulatory Requirements of Consultation</vt:lpstr>
      <vt:lpstr>Goal of the Consultation Process</vt:lpstr>
      <vt:lpstr>Consultation Process: Meeting Agendas</vt:lpstr>
      <vt:lpstr>Statement of Affirmation</vt:lpstr>
      <vt:lpstr>Complaints</vt:lpstr>
      <vt:lpstr>Right to File a Complaint</vt:lpstr>
      <vt:lpstr>Right to File a Complaint</vt:lpstr>
      <vt:lpstr>Right to File a Complaint</vt:lpstr>
      <vt:lpstr>Eligible Activities</vt:lpstr>
      <vt:lpstr>Services to Eligible Private School Students</vt:lpstr>
      <vt:lpstr>Parent Involvement</vt:lpstr>
      <vt:lpstr>Parent Involvement</vt:lpstr>
      <vt:lpstr>Parent Involvement</vt:lpstr>
      <vt:lpstr>Professional Development</vt:lpstr>
      <vt:lpstr>Professional Development</vt:lpstr>
      <vt:lpstr>Fiscal Considerations</vt:lpstr>
      <vt:lpstr>Allocating Funds for Equitable Services</vt:lpstr>
      <vt:lpstr>Allocating Funds for Equitable Services</vt:lpstr>
      <vt:lpstr>Obligation of Funds</vt:lpstr>
      <vt:lpstr>Changes in Equitable Share Calculation</vt:lpstr>
      <vt:lpstr>Changes in Equitable Share Calculation</vt:lpstr>
      <vt:lpstr>Fiscal Considerations</vt:lpstr>
      <vt:lpstr>Frequently Asked Questions (FAQs)</vt:lpstr>
      <vt:lpstr>FAQs for Title I Equitable Services</vt:lpstr>
      <vt:lpstr>FAQs for Title I Equitable Services</vt:lpstr>
      <vt:lpstr>FAQs for Title I Equitable Services</vt:lpstr>
      <vt:lpstr>FAQs for Title I Equitable Services</vt:lpstr>
      <vt:lpstr>FAQs for Title I Equitable Services</vt:lpstr>
      <vt:lpstr>Resources</vt:lpstr>
      <vt:lpstr>Resources</vt:lpstr>
      <vt:lpstr>Questions</vt:lpstr>
      <vt:lpstr>PowerPoint Presentation</vt:lpstr>
      <vt:lpstr>FRAUD, WASTE, or ABUSE</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Janine Whited</dc:creator>
  <cp:lastModifiedBy>Keith Woodruff</cp:lastModifiedBy>
  <cp:revision>63</cp:revision>
  <dcterms:created xsi:type="dcterms:W3CDTF">2016-01-23T14:09:42Z</dcterms:created>
  <dcterms:modified xsi:type="dcterms:W3CDTF">2017-04-20T13:48:38Z</dcterms:modified>
</cp:coreProperties>
</file>