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8"/>
  </p:notesMasterIdLst>
  <p:handoutMasterIdLst>
    <p:handoutMasterId r:id="rId29"/>
  </p:handoutMasterIdLst>
  <p:sldIdLst>
    <p:sldId id="350" r:id="rId6"/>
    <p:sldId id="264" r:id="rId7"/>
    <p:sldId id="356" r:id="rId8"/>
    <p:sldId id="357" r:id="rId9"/>
    <p:sldId id="346" r:id="rId10"/>
    <p:sldId id="348" r:id="rId11"/>
    <p:sldId id="351" r:id="rId12"/>
    <p:sldId id="331" r:id="rId13"/>
    <p:sldId id="330" r:id="rId14"/>
    <p:sldId id="307" r:id="rId15"/>
    <p:sldId id="339" r:id="rId16"/>
    <p:sldId id="353" r:id="rId17"/>
    <p:sldId id="358" r:id="rId18"/>
    <p:sldId id="341" r:id="rId19"/>
    <p:sldId id="320" r:id="rId20"/>
    <p:sldId id="345" r:id="rId21"/>
    <p:sldId id="318" r:id="rId22"/>
    <p:sldId id="352" r:id="rId23"/>
    <p:sldId id="321" r:id="rId24"/>
    <p:sldId id="342" r:id="rId25"/>
    <p:sldId id="310" r:id="rId26"/>
    <p:sldId id="347" r:id="rId27"/>
  </p:sldIdLst>
  <p:sldSz cx="9144000" cy="6858000" type="screen4x3"/>
  <p:notesSz cx="9144000" cy="6858000"/>
  <p:defaultTex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K. Reed" initials="lkr" lastIdx="2" clrIdx="0">
    <p:extLst/>
  </p:cmAuthor>
  <p:cmAuthor id="2" name="Tate, Christopher" initials="CST" lastIdx="2" clrIdx="1"/>
  <p:cmAuthor id="3" name="Dan Gordon" initials="DG" lastIdx="5" clrIdx="2">
    <p:extLst/>
  </p:cmAuthor>
  <p:cmAuthor id="4" name="Rooney, Patrick" initials="PAR" lastIdx="3" clrIdx="3"/>
  <p:cmAuthor id="5" name="McKinney, Jessica" initials="JMcK" lastIdx="1" clrIdx="4"/>
  <p:cmAuthor id="6" name="Renée Sullivan" initials="RS" lastIdx="5" clrIdx="5">
    <p:extLst>
      <p:ext uri="{19B8F6BF-5375-455C-9EA6-DF929625EA0E}">
        <p15:presenceInfo xmlns:p15="http://schemas.microsoft.com/office/powerpoint/2012/main" userId="S-1-5-21-1954251901-2948110425-2221194620-1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324"/>
    <a:srgbClr val="2F8841"/>
    <a:srgbClr val="1C4583"/>
    <a:srgbClr val="0C7083"/>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0" autoAdjust="0"/>
    <p:restoredTop sz="88576" autoAdjust="0"/>
  </p:normalViewPr>
  <p:slideViewPr>
    <p:cSldViewPr snapToGrid="0">
      <p:cViewPr varScale="1">
        <p:scale>
          <a:sx n="98" d="100"/>
          <a:sy n="98" d="100"/>
        </p:scale>
        <p:origin x="1146" y="72"/>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69" d="100"/>
          <a:sy n="69" d="100"/>
        </p:scale>
        <p:origin x="82" y="130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45C47-21BE-4658-BD70-F4AC6B272799}" type="doc">
      <dgm:prSet loTypeId="urn:microsoft.com/office/officeart/2005/8/layout/chevron1" loCatId="process" qsTypeId="urn:microsoft.com/office/officeart/2005/8/quickstyle/simple2" qsCatId="simple" csTypeId="urn:microsoft.com/office/officeart/2005/8/colors/accent1_2" csCatId="accent1" phldr="1"/>
      <dgm:spPr/>
    </dgm:pt>
    <dgm:pt modelId="{059A17DD-BD07-4E98-8F5F-264FDF27DBF6}">
      <dgm:prSet phldrT="[Text]" custT="1"/>
      <dgm:spPr/>
      <dgm:t>
        <a:bodyPr/>
        <a:lstStyle/>
        <a:p>
          <a:r>
            <a:rPr lang="en-US" sz="1400" b="1"/>
            <a:t>April</a:t>
          </a:r>
          <a:endParaRPr lang="en-US" sz="1400" b="1" dirty="0"/>
        </a:p>
      </dgm:t>
    </dgm:pt>
    <dgm:pt modelId="{013BC77C-4D31-48EB-BF3E-7B6E22E54B28}" type="parTrans" cxnId="{5005E856-91B9-486E-878E-0A8B00B0B82C}">
      <dgm:prSet/>
      <dgm:spPr/>
      <dgm:t>
        <a:bodyPr/>
        <a:lstStyle/>
        <a:p>
          <a:endParaRPr lang="en-US" sz="1400" b="1"/>
        </a:p>
      </dgm:t>
    </dgm:pt>
    <dgm:pt modelId="{91A73B3E-8CB6-4AB6-A56A-662CB42E7A73}" type="sibTrans" cxnId="{5005E856-91B9-486E-878E-0A8B00B0B82C}">
      <dgm:prSet/>
      <dgm:spPr/>
      <dgm:t>
        <a:bodyPr/>
        <a:lstStyle/>
        <a:p>
          <a:endParaRPr lang="en-US" sz="1400" b="1"/>
        </a:p>
      </dgm:t>
    </dgm:pt>
    <dgm:pt modelId="{0FB2D7A1-3A5C-41D6-A0B8-A3C5C043D1E5}">
      <dgm:prSet phldrT="[Text]" custT="1"/>
      <dgm:spPr/>
      <dgm:t>
        <a:bodyPr/>
        <a:lstStyle/>
        <a:p>
          <a:r>
            <a:rPr lang="en-US" sz="1400" b="1"/>
            <a:t>May</a:t>
          </a:r>
          <a:endParaRPr lang="en-US" sz="1400" b="1" dirty="0"/>
        </a:p>
      </dgm:t>
    </dgm:pt>
    <dgm:pt modelId="{314B0DD0-3200-41D2-B8B8-EF745650D749}" type="parTrans" cxnId="{6D292C6F-11E7-448D-81E7-E0291A420520}">
      <dgm:prSet/>
      <dgm:spPr/>
      <dgm:t>
        <a:bodyPr/>
        <a:lstStyle/>
        <a:p>
          <a:endParaRPr lang="en-US" sz="1400" b="1"/>
        </a:p>
      </dgm:t>
    </dgm:pt>
    <dgm:pt modelId="{B5E4B864-0F64-420E-9F3F-1B33774FE20E}" type="sibTrans" cxnId="{6D292C6F-11E7-448D-81E7-E0291A420520}">
      <dgm:prSet/>
      <dgm:spPr/>
      <dgm:t>
        <a:bodyPr/>
        <a:lstStyle/>
        <a:p>
          <a:endParaRPr lang="en-US" sz="1400" b="1"/>
        </a:p>
      </dgm:t>
    </dgm:pt>
    <dgm:pt modelId="{5BB61535-BC4D-4AC8-9B26-398B90BBDE43}">
      <dgm:prSet phldrT="[Text]" custT="1"/>
      <dgm:spPr/>
      <dgm:t>
        <a:bodyPr/>
        <a:lstStyle/>
        <a:p>
          <a:r>
            <a:rPr lang="en-US" sz="1400" b="1"/>
            <a:t>June</a:t>
          </a:r>
          <a:endParaRPr lang="en-US" sz="1400" b="1" dirty="0"/>
        </a:p>
      </dgm:t>
    </dgm:pt>
    <dgm:pt modelId="{58843664-6215-4444-BF1B-446C8FC457D0}" type="parTrans" cxnId="{53011199-3B09-4DBB-A9CF-0A7AB2769F23}">
      <dgm:prSet/>
      <dgm:spPr/>
      <dgm:t>
        <a:bodyPr/>
        <a:lstStyle/>
        <a:p>
          <a:endParaRPr lang="en-US" sz="1400" b="1"/>
        </a:p>
      </dgm:t>
    </dgm:pt>
    <dgm:pt modelId="{69AEE656-BB7D-4DE3-BD8B-24C0053012E3}" type="sibTrans" cxnId="{53011199-3B09-4DBB-A9CF-0A7AB2769F23}">
      <dgm:prSet/>
      <dgm:spPr/>
      <dgm:t>
        <a:bodyPr/>
        <a:lstStyle/>
        <a:p>
          <a:endParaRPr lang="en-US" sz="1400" b="1"/>
        </a:p>
      </dgm:t>
    </dgm:pt>
    <dgm:pt modelId="{501A1DEC-286E-4646-A7BB-6781FF55CF16}">
      <dgm:prSet phldrT="[Text]" custT="1"/>
      <dgm:spPr/>
      <dgm:t>
        <a:bodyPr/>
        <a:lstStyle/>
        <a:p>
          <a:r>
            <a:rPr lang="en-US" sz="1400" b="1" dirty="0"/>
            <a:t>July</a:t>
          </a:r>
        </a:p>
      </dgm:t>
    </dgm:pt>
    <dgm:pt modelId="{A73D58BC-3908-4CDB-B9F4-294061DE058D}" type="parTrans" cxnId="{4880BA44-5A99-46A6-9D97-96099BEA2E53}">
      <dgm:prSet/>
      <dgm:spPr/>
      <dgm:t>
        <a:bodyPr/>
        <a:lstStyle/>
        <a:p>
          <a:endParaRPr lang="en-US" sz="1400" b="1"/>
        </a:p>
      </dgm:t>
    </dgm:pt>
    <dgm:pt modelId="{30214215-F594-4BC1-B147-790735675928}" type="sibTrans" cxnId="{4880BA44-5A99-46A6-9D97-96099BEA2E53}">
      <dgm:prSet/>
      <dgm:spPr/>
      <dgm:t>
        <a:bodyPr/>
        <a:lstStyle/>
        <a:p>
          <a:endParaRPr lang="en-US" sz="1400" b="1"/>
        </a:p>
      </dgm:t>
    </dgm:pt>
    <dgm:pt modelId="{C7457EA9-5299-492B-A6A7-A8FCDB86E5E0}">
      <dgm:prSet phldrT="[Text]" custT="1"/>
      <dgm:spPr/>
      <dgm:t>
        <a:bodyPr/>
        <a:lstStyle/>
        <a:p>
          <a:r>
            <a:rPr lang="en-US" sz="1400" b="1" dirty="0"/>
            <a:t>Aug.</a:t>
          </a:r>
        </a:p>
      </dgm:t>
    </dgm:pt>
    <dgm:pt modelId="{674BE9F5-B86C-4D29-A8F4-09D8D27A061F}" type="parTrans" cxnId="{17C89C5F-F670-4E65-BCA6-3998C7021582}">
      <dgm:prSet/>
      <dgm:spPr/>
      <dgm:t>
        <a:bodyPr/>
        <a:lstStyle/>
        <a:p>
          <a:endParaRPr lang="en-US" sz="1400" b="1"/>
        </a:p>
      </dgm:t>
    </dgm:pt>
    <dgm:pt modelId="{C1ACDE4C-3C89-4118-8915-AB26AFD59784}" type="sibTrans" cxnId="{17C89C5F-F670-4E65-BCA6-3998C7021582}">
      <dgm:prSet/>
      <dgm:spPr/>
      <dgm:t>
        <a:bodyPr/>
        <a:lstStyle/>
        <a:p>
          <a:endParaRPr lang="en-US" sz="1400" b="1"/>
        </a:p>
      </dgm:t>
    </dgm:pt>
    <dgm:pt modelId="{76689814-CB13-4074-8E68-4867B9CC7DFD}">
      <dgm:prSet phldrT="[Text]" custT="1"/>
      <dgm:spPr/>
      <dgm:t>
        <a:bodyPr/>
        <a:lstStyle/>
        <a:p>
          <a:r>
            <a:rPr lang="en-US" sz="1400" b="1" dirty="0"/>
            <a:t>Sept.</a:t>
          </a:r>
        </a:p>
      </dgm:t>
    </dgm:pt>
    <dgm:pt modelId="{32EDFCB2-04C4-4D5B-8277-A64175310D04}" type="parTrans" cxnId="{937483FF-AD9E-490D-9268-888EEC4A7FDC}">
      <dgm:prSet/>
      <dgm:spPr/>
      <dgm:t>
        <a:bodyPr/>
        <a:lstStyle/>
        <a:p>
          <a:endParaRPr lang="en-US" sz="1400" b="1"/>
        </a:p>
      </dgm:t>
    </dgm:pt>
    <dgm:pt modelId="{D5450777-C8C8-4B14-8E56-F5F9B2F38C55}" type="sibTrans" cxnId="{937483FF-AD9E-490D-9268-888EEC4A7FDC}">
      <dgm:prSet/>
      <dgm:spPr/>
      <dgm:t>
        <a:bodyPr/>
        <a:lstStyle/>
        <a:p>
          <a:endParaRPr lang="en-US" sz="1400" b="1"/>
        </a:p>
      </dgm:t>
    </dgm:pt>
    <dgm:pt modelId="{9F85B6D5-F10F-46B6-AD8F-D4521552DBF6}">
      <dgm:prSet phldrT="[Text]" custT="1"/>
      <dgm:spPr>
        <a:solidFill>
          <a:srgbClr val="2F8841"/>
        </a:solidFill>
      </dgm:spPr>
      <dgm:t>
        <a:bodyPr/>
        <a:lstStyle/>
        <a:p>
          <a:r>
            <a:rPr lang="en-US" sz="1400" b="1" dirty="0"/>
            <a:t>2018+</a:t>
          </a:r>
        </a:p>
      </dgm:t>
    </dgm:pt>
    <dgm:pt modelId="{C01C5CC7-9FDD-4142-A5AE-03CD13970FFE}" type="parTrans" cxnId="{DFCD80CB-5F8A-4709-8FF0-C626E34B93DE}">
      <dgm:prSet/>
      <dgm:spPr/>
      <dgm:t>
        <a:bodyPr/>
        <a:lstStyle/>
        <a:p>
          <a:endParaRPr lang="en-US" sz="1400" b="1"/>
        </a:p>
      </dgm:t>
    </dgm:pt>
    <dgm:pt modelId="{974C572C-F42E-494B-AEA4-E1256A8D8C1E}" type="sibTrans" cxnId="{DFCD80CB-5F8A-4709-8FF0-C626E34B93DE}">
      <dgm:prSet/>
      <dgm:spPr/>
      <dgm:t>
        <a:bodyPr/>
        <a:lstStyle/>
        <a:p>
          <a:endParaRPr lang="en-US" sz="1400" b="1"/>
        </a:p>
      </dgm:t>
    </dgm:pt>
    <dgm:pt modelId="{C10000B2-62A2-46BF-88B1-3CA074017482}">
      <dgm:prSet phldrT="[Text]" custT="1"/>
      <dgm:spPr/>
      <dgm:t>
        <a:bodyPr/>
        <a:lstStyle/>
        <a:p>
          <a:r>
            <a:rPr lang="en-US" sz="1400" b="1"/>
            <a:t>March</a:t>
          </a:r>
          <a:endParaRPr lang="en-US" sz="1400" b="1" dirty="0"/>
        </a:p>
      </dgm:t>
    </dgm:pt>
    <dgm:pt modelId="{168F7DF1-EEF6-4D04-8FE9-9824D546E710}" type="sibTrans" cxnId="{22DF421B-7347-4D8B-BC66-CCDD19F84738}">
      <dgm:prSet/>
      <dgm:spPr/>
      <dgm:t>
        <a:bodyPr/>
        <a:lstStyle/>
        <a:p>
          <a:endParaRPr lang="en-US" sz="1400" b="1"/>
        </a:p>
      </dgm:t>
    </dgm:pt>
    <dgm:pt modelId="{73FFBAD4-9666-4624-B549-B11401A8A2C4}" type="parTrans" cxnId="{22DF421B-7347-4D8B-BC66-CCDD19F84738}">
      <dgm:prSet/>
      <dgm:spPr/>
      <dgm:t>
        <a:bodyPr/>
        <a:lstStyle/>
        <a:p>
          <a:endParaRPr lang="en-US" sz="1400" b="1"/>
        </a:p>
      </dgm:t>
    </dgm:pt>
    <dgm:pt modelId="{6BCB0B97-5869-4B27-9A29-2E18162D3E28}" type="pres">
      <dgm:prSet presAssocID="{66445C47-21BE-4658-BD70-F4AC6B272799}" presName="Name0" presStyleCnt="0">
        <dgm:presLayoutVars>
          <dgm:dir/>
          <dgm:animLvl val="lvl"/>
          <dgm:resizeHandles val="exact"/>
        </dgm:presLayoutVars>
      </dgm:prSet>
      <dgm:spPr/>
    </dgm:pt>
    <dgm:pt modelId="{76512535-B6E8-4B14-A485-2D2AAB46F4CC}" type="pres">
      <dgm:prSet presAssocID="{C10000B2-62A2-46BF-88B1-3CA074017482}" presName="parTxOnly" presStyleLbl="node1" presStyleIdx="0" presStyleCnt="8">
        <dgm:presLayoutVars>
          <dgm:chMax val="0"/>
          <dgm:chPref val="0"/>
          <dgm:bulletEnabled val="1"/>
        </dgm:presLayoutVars>
      </dgm:prSet>
      <dgm:spPr/>
    </dgm:pt>
    <dgm:pt modelId="{0D2797B9-4F89-49C8-8805-56A0569AE90F}" type="pres">
      <dgm:prSet presAssocID="{168F7DF1-EEF6-4D04-8FE9-9824D546E710}" presName="parTxOnlySpace" presStyleCnt="0"/>
      <dgm:spPr/>
    </dgm:pt>
    <dgm:pt modelId="{0F323BFB-0EF3-4447-974C-425D347BADAE}" type="pres">
      <dgm:prSet presAssocID="{059A17DD-BD07-4E98-8F5F-264FDF27DBF6}" presName="parTxOnly" presStyleLbl="node1" presStyleIdx="1" presStyleCnt="8">
        <dgm:presLayoutVars>
          <dgm:chMax val="0"/>
          <dgm:chPref val="0"/>
          <dgm:bulletEnabled val="1"/>
        </dgm:presLayoutVars>
      </dgm:prSet>
      <dgm:spPr/>
    </dgm:pt>
    <dgm:pt modelId="{98C54E9B-D2A1-4F74-BFC3-66DA7C34F12D}" type="pres">
      <dgm:prSet presAssocID="{91A73B3E-8CB6-4AB6-A56A-662CB42E7A73}" presName="parTxOnlySpace" presStyleCnt="0"/>
      <dgm:spPr/>
    </dgm:pt>
    <dgm:pt modelId="{E1211BA3-39A9-4A50-98E1-F98240AB01A2}" type="pres">
      <dgm:prSet presAssocID="{0FB2D7A1-3A5C-41D6-A0B8-A3C5C043D1E5}" presName="parTxOnly" presStyleLbl="node1" presStyleIdx="2" presStyleCnt="8">
        <dgm:presLayoutVars>
          <dgm:chMax val="0"/>
          <dgm:chPref val="0"/>
          <dgm:bulletEnabled val="1"/>
        </dgm:presLayoutVars>
      </dgm:prSet>
      <dgm:spPr/>
    </dgm:pt>
    <dgm:pt modelId="{B78C0870-68E1-4948-9CD8-523CF356200F}" type="pres">
      <dgm:prSet presAssocID="{B5E4B864-0F64-420E-9F3F-1B33774FE20E}" presName="parTxOnlySpace" presStyleCnt="0"/>
      <dgm:spPr/>
    </dgm:pt>
    <dgm:pt modelId="{B114FB10-C582-4F8F-BC94-E4C89C702ED2}" type="pres">
      <dgm:prSet presAssocID="{5BB61535-BC4D-4AC8-9B26-398B90BBDE43}" presName="parTxOnly" presStyleLbl="node1" presStyleIdx="3" presStyleCnt="8">
        <dgm:presLayoutVars>
          <dgm:chMax val="0"/>
          <dgm:chPref val="0"/>
          <dgm:bulletEnabled val="1"/>
        </dgm:presLayoutVars>
      </dgm:prSet>
      <dgm:spPr/>
    </dgm:pt>
    <dgm:pt modelId="{F980A27D-882A-48DE-B5D7-3AA616B05899}" type="pres">
      <dgm:prSet presAssocID="{69AEE656-BB7D-4DE3-BD8B-24C0053012E3}" presName="parTxOnlySpace" presStyleCnt="0"/>
      <dgm:spPr/>
    </dgm:pt>
    <dgm:pt modelId="{2385C2A0-4198-4661-8E55-73E330DD0930}" type="pres">
      <dgm:prSet presAssocID="{501A1DEC-286E-4646-A7BB-6781FF55CF16}" presName="parTxOnly" presStyleLbl="node1" presStyleIdx="4" presStyleCnt="8">
        <dgm:presLayoutVars>
          <dgm:chMax val="0"/>
          <dgm:chPref val="0"/>
          <dgm:bulletEnabled val="1"/>
        </dgm:presLayoutVars>
      </dgm:prSet>
      <dgm:spPr/>
    </dgm:pt>
    <dgm:pt modelId="{0AA76308-E220-40A6-B253-BAB646794D7A}" type="pres">
      <dgm:prSet presAssocID="{30214215-F594-4BC1-B147-790735675928}" presName="parTxOnlySpace" presStyleCnt="0"/>
      <dgm:spPr/>
    </dgm:pt>
    <dgm:pt modelId="{064C435B-CB9F-477C-83C9-FD9BB2256ED8}" type="pres">
      <dgm:prSet presAssocID="{C7457EA9-5299-492B-A6A7-A8FCDB86E5E0}" presName="parTxOnly" presStyleLbl="node1" presStyleIdx="5" presStyleCnt="8">
        <dgm:presLayoutVars>
          <dgm:chMax val="0"/>
          <dgm:chPref val="0"/>
          <dgm:bulletEnabled val="1"/>
        </dgm:presLayoutVars>
      </dgm:prSet>
      <dgm:spPr/>
    </dgm:pt>
    <dgm:pt modelId="{A59FA4A7-49FC-4396-A4F4-D8702C1EA70E}" type="pres">
      <dgm:prSet presAssocID="{C1ACDE4C-3C89-4118-8915-AB26AFD59784}" presName="parTxOnlySpace" presStyleCnt="0"/>
      <dgm:spPr/>
    </dgm:pt>
    <dgm:pt modelId="{2854D2DD-B4ED-4D6E-AD0C-3039571BCF3F}" type="pres">
      <dgm:prSet presAssocID="{76689814-CB13-4074-8E68-4867B9CC7DFD}" presName="parTxOnly" presStyleLbl="node1" presStyleIdx="6" presStyleCnt="8">
        <dgm:presLayoutVars>
          <dgm:chMax val="0"/>
          <dgm:chPref val="0"/>
          <dgm:bulletEnabled val="1"/>
        </dgm:presLayoutVars>
      </dgm:prSet>
      <dgm:spPr/>
    </dgm:pt>
    <dgm:pt modelId="{60287B58-968D-46B8-B99E-139D96E4655B}" type="pres">
      <dgm:prSet presAssocID="{D5450777-C8C8-4B14-8E56-F5F9B2F38C55}" presName="parTxOnlySpace" presStyleCnt="0"/>
      <dgm:spPr/>
    </dgm:pt>
    <dgm:pt modelId="{CE3F263E-D60E-4D0E-AFC5-3C764FFCDE4E}" type="pres">
      <dgm:prSet presAssocID="{9F85B6D5-F10F-46B6-AD8F-D4521552DBF6}" presName="parTxOnly" presStyleLbl="node1" presStyleIdx="7" presStyleCnt="8">
        <dgm:presLayoutVars>
          <dgm:chMax val="0"/>
          <dgm:chPref val="0"/>
          <dgm:bulletEnabled val="1"/>
        </dgm:presLayoutVars>
      </dgm:prSet>
      <dgm:spPr/>
    </dgm:pt>
  </dgm:ptLst>
  <dgm:cxnLst>
    <dgm:cxn modelId="{7BD0A112-A96E-4EDD-8DA8-D3044224642E}" type="presOf" srcId="{0FB2D7A1-3A5C-41D6-A0B8-A3C5C043D1E5}" destId="{E1211BA3-39A9-4A50-98E1-F98240AB01A2}" srcOrd="0" destOrd="0" presId="urn:microsoft.com/office/officeart/2005/8/layout/chevron1"/>
    <dgm:cxn modelId="{22DF421B-7347-4D8B-BC66-CCDD19F84738}" srcId="{66445C47-21BE-4658-BD70-F4AC6B272799}" destId="{C10000B2-62A2-46BF-88B1-3CA074017482}" srcOrd="0" destOrd="0" parTransId="{73FFBAD4-9666-4624-B549-B11401A8A2C4}" sibTransId="{168F7DF1-EEF6-4D04-8FE9-9824D546E710}"/>
    <dgm:cxn modelId="{4980EE27-20E9-4814-9490-818B7F6307CC}" type="presOf" srcId="{9F85B6D5-F10F-46B6-AD8F-D4521552DBF6}" destId="{CE3F263E-D60E-4D0E-AFC5-3C764FFCDE4E}" srcOrd="0" destOrd="0" presId="urn:microsoft.com/office/officeart/2005/8/layout/chevron1"/>
    <dgm:cxn modelId="{17C89C5F-F670-4E65-BCA6-3998C7021582}" srcId="{66445C47-21BE-4658-BD70-F4AC6B272799}" destId="{C7457EA9-5299-492B-A6A7-A8FCDB86E5E0}" srcOrd="5" destOrd="0" parTransId="{674BE9F5-B86C-4D29-A8F4-09D8D27A061F}" sibTransId="{C1ACDE4C-3C89-4118-8915-AB26AFD59784}"/>
    <dgm:cxn modelId="{4880BA44-5A99-46A6-9D97-96099BEA2E53}" srcId="{66445C47-21BE-4658-BD70-F4AC6B272799}" destId="{501A1DEC-286E-4646-A7BB-6781FF55CF16}" srcOrd="4" destOrd="0" parTransId="{A73D58BC-3908-4CDB-B9F4-294061DE058D}" sibTransId="{30214215-F594-4BC1-B147-790735675928}"/>
    <dgm:cxn modelId="{D7696748-93ED-4433-8294-7DC3B7452C0A}" type="presOf" srcId="{66445C47-21BE-4658-BD70-F4AC6B272799}" destId="{6BCB0B97-5869-4B27-9A29-2E18162D3E28}" srcOrd="0" destOrd="0" presId="urn:microsoft.com/office/officeart/2005/8/layout/chevron1"/>
    <dgm:cxn modelId="{6D292C6F-11E7-448D-81E7-E0291A420520}" srcId="{66445C47-21BE-4658-BD70-F4AC6B272799}" destId="{0FB2D7A1-3A5C-41D6-A0B8-A3C5C043D1E5}" srcOrd="2" destOrd="0" parTransId="{314B0DD0-3200-41D2-B8B8-EF745650D749}" sibTransId="{B5E4B864-0F64-420E-9F3F-1B33774FE20E}"/>
    <dgm:cxn modelId="{5005E856-91B9-486E-878E-0A8B00B0B82C}" srcId="{66445C47-21BE-4658-BD70-F4AC6B272799}" destId="{059A17DD-BD07-4E98-8F5F-264FDF27DBF6}" srcOrd="1" destOrd="0" parTransId="{013BC77C-4D31-48EB-BF3E-7B6E22E54B28}" sibTransId="{91A73B3E-8CB6-4AB6-A56A-662CB42E7A73}"/>
    <dgm:cxn modelId="{C81A3C58-BC42-44E0-8AFE-200CB220537F}" type="presOf" srcId="{5BB61535-BC4D-4AC8-9B26-398B90BBDE43}" destId="{B114FB10-C582-4F8F-BC94-E4C89C702ED2}" srcOrd="0" destOrd="0" presId="urn:microsoft.com/office/officeart/2005/8/layout/chevron1"/>
    <dgm:cxn modelId="{53011199-3B09-4DBB-A9CF-0A7AB2769F23}" srcId="{66445C47-21BE-4658-BD70-F4AC6B272799}" destId="{5BB61535-BC4D-4AC8-9B26-398B90BBDE43}" srcOrd="3" destOrd="0" parTransId="{58843664-6215-4444-BF1B-446C8FC457D0}" sibTransId="{69AEE656-BB7D-4DE3-BD8B-24C0053012E3}"/>
    <dgm:cxn modelId="{C5803FA3-3CA1-46A3-8E0A-9D367CCC0B92}" type="presOf" srcId="{76689814-CB13-4074-8E68-4867B9CC7DFD}" destId="{2854D2DD-B4ED-4D6E-AD0C-3039571BCF3F}" srcOrd="0" destOrd="0" presId="urn:microsoft.com/office/officeart/2005/8/layout/chevron1"/>
    <dgm:cxn modelId="{1D57A2AF-8B65-4586-B846-BD20DE5B2B29}" type="presOf" srcId="{C7457EA9-5299-492B-A6A7-A8FCDB86E5E0}" destId="{064C435B-CB9F-477C-83C9-FD9BB2256ED8}" srcOrd="0" destOrd="0" presId="urn:microsoft.com/office/officeart/2005/8/layout/chevron1"/>
    <dgm:cxn modelId="{AF2D46B8-609F-4BAD-8CB5-62272A390719}" type="presOf" srcId="{C10000B2-62A2-46BF-88B1-3CA074017482}" destId="{76512535-B6E8-4B14-A485-2D2AAB46F4CC}" srcOrd="0" destOrd="0" presId="urn:microsoft.com/office/officeart/2005/8/layout/chevron1"/>
    <dgm:cxn modelId="{4E53D9BF-C404-44D8-AEA0-ED2366B2A61B}" type="presOf" srcId="{059A17DD-BD07-4E98-8F5F-264FDF27DBF6}" destId="{0F323BFB-0EF3-4447-974C-425D347BADAE}" srcOrd="0" destOrd="0" presId="urn:microsoft.com/office/officeart/2005/8/layout/chevron1"/>
    <dgm:cxn modelId="{DFCD80CB-5F8A-4709-8FF0-C626E34B93DE}" srcId="{66445C47-21BE-4658-BD70-F4AC6B272799}" destId="{9F85B6D5-F10F-46B6-AD8F-D4521552DBF6}" srcOrd="7" destOrd="0" parTransId="{C01C5CC7-9FDD-4142-A5AE-03CD13970FFE}" sibTransId="{974C572C-F42E-494B-AEA4-E1256A8D8C1E}"/>
    <dgm:cxn modelId="{299372E6-CC98-4058-903E-2482B82DB951}" type="presOf" srcId="{501A1DEC-286E-4646-A7BB-6781FF55CF16}" destId="{2385C2A0-4198-4661-8E55-73E330DD0930}" srcOrd="0" destOrd="0" presId="urn:microsoft.com/office/officeart/2005/8/layout/chevron1"/>
    <dgm:cxn modelId="{937483FF-AD9E-490D-9268-888EEC4A7FDC}" srcId="{66445C47-21BE-4658-BD70-F4AC6B272799}" destId="{76689814-CB13-4074-8E68-4867B9CC7DFD}" srcOrd="6" destOrd="0" parTransId="{32EDFCB2-04C4-4D5B-8277-A64175310D04}" sibTransId="{D5450777-C8C8-4B14-8E56-F5F9B2F38C55}"/>
    <dgm:cxn modelId="{621283BB-396F-4685-AA8A-442334CEEE57}" type="presParOf" srcId="{6BCB0B97-5869-4B27-9A29-2E18162D3E28}" destId="{76512535-B6E8-4B14-A485-2D2AAB46F4CC}" srcOrd="0" destOrd="0" presId="urn:microsoft.com/office/officeart/2005/8/layout/chevron1"/>
    <dgm:cxn modelId="{DFE65298-C8C9-41D4-A928-1B1F21195082}" type="presParOf" srcId="{6BCB0B97-5869-4B27-9A29-2E18162D3E28}" destId="{0D2797B9-4F89-49C8-8805-56A0569AE90F}" srcOrd="1" destOrd="0" presId="urn:microsoft.com/office/officeart/2005/8/layout/chevron1"/>
    <dgm:cxn modelId="{F8B8F4D0-C1C6-4681-875D-80CDA58CE4DA}" type="presParOf" srcId="{6BCB0B97-5869-4B27-9A29-2E18162D3E28}" destId="{0F323BFB-0EF3-4447-974C-425D347BADAE}" srcOrd="2" destOrd="0" presId="urn:microsoft.com/office/officeart/2005/8/layout/chevron1"/>
    <dgm:cxn modelId="{5B8E9F5E-D392-4DC3-B23F-63F47C67A3FB}" type="presParOf" srcId="{6BCB0B97-5869-4B27-9A29-2E18162D3E28}" destId="{98C54E9B-D2A1-4F74-BFC3-66DA7C34F12D}" srcOrd="3" destOrd="0" presId="urn:microsoft.com/office/officeart/2005/8/layout/chevron1"/>
    <dgm:cxn modelId="{E7002839-6DBA-4091-B7DB-BC2EDE718C6A}" type="presParOf" srcId="{6BCB0B97-5869-4B27-9A29-2E18162D3E28}" destId="{E1211BA3-39A9-4A50-98E1-F98240AB01A2}" srcOrd="4" destOrd="0" presId="urn:microsoft.com/office/officeart/2005/8/layout/chevron1"/>
    <dgm:cxn modelId="{0F46F6C9-ED91-431C-910F-31A434EA03FF}" type="presParOf" srcId="{6BCB0B97-5869-4B27-9A29-2E18162D3E28}" destId="{B78C0870-68E1-4948-9CD8-523CF356200F}" srcOrd="5" destOrd="0" presId="urn:microsoft.com/office/officeart/2005/8/layout/chevron1"/>
    <dgm:cxn modelId="{7DA37957-7A0C-42A5-912D-E2650EE179D0}" type="presParOf" srcId="{6BCB0B97-5869-4B27-9A29-2E18162D3E28}" destId="{B114FB10-C582-4F8F-BC94-E4C89C702ED2}" srcOrd="6" destOrd="0" presId="urn:microsoft.com/office/officeart/2005/8/layout/chevron1"/>
    <dgm:cxn modelId="{6C9E3542-35A8-449D-9202-DDA8A574CC37}" type="presParOf" srcId="{6BCB0B97-5869-4B27-9A29-2E18162D3E28}" destId="{F980A27D-882A-48DE-B5D7-3AA616B05899}" srcOrd="7" destOrd="0" presId="urn:microsoft.com/office/officeart/2005/8/layout/chevron1"/>
    <dgm:cxn modelId="{5F4F4666-D080-4EE5-84FF-5A065CB0BB30}" type="presParOf" srcId="{6BCB0B97-5869-4B27-9A29-2E18162D3E28}" destId="{2385C2A0-4198-4661-8E55-73E330DD0930}" srcOrd="8" destOrd="0" presId="urn:microsoft.com/office/officeart/2005/8/layout/chevron1"/>
    <dgm:cxn modelId="{D82FC7DD-D6CE-4A94-BDE8-17374B8BB8FB}" type="presParOf" srcId="{6BCB0B97-5869-4B27-9A29-2E18162D3E28}" destId="{0AA76308-E220-40A6-B253-BAB646794D7A}" srcOrd="9" destOrd="0" presId="urn:microsoft.com/office/officeart/2005/8/layout/chevron1"/>
    <dgm:cxn modelId="{029A972D-2C42-437F-B382-7DC085D5F9B8}" type="presParOf" srcId="{6BCB0B97-5869-4B27-9A29-2E18162D3E28}" destId="{064C435B-CB9F-477C-83C9-FD9BB2256ED8}" srcOrd="10" destOrd="0" presId="urn:microsoft.com/office/officeart/2005/8/layout/chevron1"/>
    <dgm:cxn modelId="{C7BD6D81-6B93-48B1-A85F-763390AF4B1B}" type="presParOf" srcId="{6BCB0B97-5869-4B27-9A29-2E18162D3E28}" destId="{A59FA4A7-49FC-4396-A4F4-D8702C1EA70E}" srcOrd="11" destOrd="0" presId="urn:microsoft.com/office/officeart/2005/8/layout/chevron1"/>
    <dgm:cxn modelId="{175D3742-C978-43BD-A774-09FB75B5926B}" type="presParOf" srcId="{6BCB0B97-5869-4B27-9A29-2E18162D3E28}" destId="{2854D2DD-B4ED-4D6E-AD0C-3039571BCF3F}" srcOrd="12" destOrd="0" presId="urn:microsoft.com/office/officeart/2005/8/layout/chevron1"/>
    <dgm:cxn modelId="{ADE13E93-74DF-4B6B-9FFF-01305FBF2E7A}" type="presParOf" srcId="{6BCB0B97-5869-4B27-9A29-2E18162D3E28}" destId="{60287B58-968D-46B8-B99E-139D96E4655B}" srcOrd="13" destOrd="0" presId="urn:microsoft.com/office/officeart/2005/8/layout/chevron1"/>
    <dgm:cxn modelId="{745BA2B2-F1D2-40E6-AB25-70A39DAC440B}" type="presParOf" srcId="{6BCB0B97-5869-4B27-9A29-2E18162D3E28}" destId="{CE3F263E-D60E-4D0E-AFC5-3C764FFCDE4E}"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D3F1C8-E228-48A1-9143-58951B550A3E}" type="doc">
      <dgm:prSet loTypeId="urn:microsoft.com/office/officeart/2005/8/layout/hProcess9" loCatId="process" qsTypeId="urn:microsoft.com/office/officeart/2005/8/quickstyle/simple1" qsCatId="simple" csTypeId="urn:microsoft.com/office/officeart/2005/8/colors/accent1_2" csCatId="accent1" phldr="1"/>
      <dgm:spPr/>
    </dgm:pt>
    <dgm:pt modelId="{E3A33A25-BCF3-4262-ADAA-D8786468C4A0}">
      <dgm:prSet phldrT="[Text]" custT="1"/>
      <dgm:spPr/>
      <dgm:t>
        <a:bodyPr/>
        <a:lstStyle/>
        <a:p>
          <a:r>
            <a:rPr lang="en-US" sz="1200" dirty="0"/>
            <a:t>If districts report per-pupil expenditures at the school level...</a:t>
          </a:r>
        </a:p>
      </dgm:t>
    </dgm:pt>
    <dgm:pt modelId="{14C2FC2C-6288-4DBC-BB03-18653F2B1182}" type="parTrans" cxnId="{0B8A73DD-E57A-4116-BC66-E35E48663C63}">
      <dgm:prSet/>
      <dgm:spPr/>
      <dgm:t>
        <a:bodyPr/>
        <a:lstStyle/>
        <a:p>
          <a:endParaRPr lang="en-US" sz="1800"/>
        </a:p>
      </dgm:t>
    </dgm:pt>
    <dgm:pt modelId="{B3463D92-B05E-4645-95AE-9C283D53C734}" type="sibTrans" cxnId="{0B8A73DD-E57A-4116-BC66-E35E48663C63}">
      <dgm:prSet/>
      <dgm:spPr/>
      <dgm:t>
        <a:bodyPr/>
        <a:lstStyle/>
        <a:p>
          <a:endParaRPr lang="en-US" sz="1800"/>
        </a:p>
      </dgm:t>
    </dgm:pt>
    <dgm:pt modelId="{721D5871-8EA4-4830-A4E6-E425647BB4B9}">
      <dgm:prSet phldrT="[Text]" custT="1"/>
      <dgm:spPr/>
      <dgm:t>
        <a:bodyPr/>
        <a:lstStyle/>
        <a:p>
          <a:r>
            <a:rPr lang="en-US" sz="1200" dirty="0"/>
            <a:t>And they 1) do so accurately and completely, 2) identify causes of funding variation, 3) include other metrics to show full equity picture…</a:t>
          </a:r>
        </a:p>
      </dgm:t>
    </dgm:pt>
    <dgm:pt modelId="{B5974BC2-A5E8-4CCD-995E-D69552189B1F}" type="parTrans" cxnId="{A4CE69C0-F941-4F95-9AF5-229F787E10BF}">
      <dgm:prSet/>
      <dgm:spPr/>
      <dgm:t>
        <a:bodyPr/>
        <a:lstStyle/>
        <a:p>
          <a:endParaRPr lang="en-US" sz="1800"/>
        </a:p>
      </dgm:t>
    </dgm:pt>
    <dgm:pt modelId="{DA94724F-F1F5-4EAA-B482-CADCC62829C3}" type="sibTrans" cxnId="{A4CE69C0-F941-4F95-9AF5-229F787E10BF}">
      <dgm:prSet/>
      <dgm:spPr/>
      <dgm:t>
        <a:bodyPr/>
        <a:lstStyle/>
        <a:p>
          <a:endParaRPr lang="en-US" sz="1800"/>
        </a:p>
      </dgm:t>
    </dgm:pt>
    <dgm:pt modelId="{64430C12-2317-4DB7-9BE6-11AE1B817CE7}">
      <dgm:prSet phldrT="[Text]" custT="1"/>
      <dgm:spPr/>
      <dgm:t>
        <a:bodyPr/>
        <a:lstStyle/>
        <a:p>
          <a:r>
            <a:rPr lang="en-US" sz="1200" dirty="0"/>
            <a:t>It will enable report users (parents, community members, teachers, principals, district staff) to generate key insights…</a:t>
          </a:r>
        </a:p>
      </dgm:t>
    </dgm:pt>
    <dgm:pt modelId="{36F9F0E6-1957-4E73-9512-B6214B51E71E}" type="parTrans" cxnId="{61A17640-3116-4222-95D0-B6B7C4F4CAB9}">
      <dgm:prSet/>
      <dgm:spPr/>
      <dgm:t>
        <a:bodyPr/>
        <a:lstStyle/>
        <a:p>
          <a:endParaRPr lang="en-US" sz="1800"/>
        </a:p>
      </dgm:t>
    </dgm:pt>
    <dgm:pt modelId="{9364EC57-D465-4E85-8310-3B477A4EDF56}" type="sibTrans" cxnId="{61A17640-3116-4222-95D0-B6B7C4F4CAB9}">
      <dgm:prSet/>
      <dgm:spPr/>
      <dgm:t>
        <a:bodyPr/>
        <a:lstStyle/>
        <a:p>
          <a:endParaRPr lang="en-US" sz="1800"/>
        </a:p>
      </dgm:t>
    </dgm:pt>
    <dgm:pt modelId="{A5EB409E-7ABC-45CD-8999-2492E5E8B420}">
      <dgm:prSet custT="1"/>
      <dgm:spPr/>
      <dgm:t>
        <a:bodyPr/>
        <a:lstStyle/>
        <a:p>
          <a:r>
            <a:rPr lang="en-US" sz="1200" dirty="0"/>
            <a:t>That will ultimately lead to specific actions (equity moves)…</a:t>
          </a:r>
        </a:p>
      </dgm:t>
    </dgm:pt>
    <dgm:pt modelId="{9111FE69-023F-4E93-B8D6-04577F9BFD70}" type="parTrans" cxnId="{66B8CB90-81C4-4FFC-9480-D7C552D1CD5A}">
      <dgm:prSet/>
      <dgm:spPr/>
      <dgm:t>
        <a:bodyPr/>
        <a:lstStyle/>
        <a:p>
          <a:endParaRPr lang="en-US" sz="1800"/>
        </a:p>
      </dgm:t>
    </dgm:pt>
    <dgm:pt modelId="{DEB38959-FA7C-4B0F-BE3D-6C713C524AC3}" type="sibTrans" cxnId="{66B8CB90-81C4-4FFC-9480-D7C552D1CD5A}">
      <dgm:prSet/>
      <dgm:spPr/>
      <dgm:t>
        <a:bodyPr/>
        <a:lstStyle/>
        <a:p>
          <a:endParaRPr lang="en-US" sz="1800"/>
        </a:p>
      </dgm:t>
    </dgm:pt>
    <dgm:pt modelId="{388F54AD-E73A-417C-A557-664C36220F7C}">
      <dgm:prSet custT="1"/>
      <dgm:spPr/>
      <dgm:t>
        <a:bodyPr/>
        <a:lstStyle/>
        <a:p>
          <a:r>
            <a:rPr lang="en-US" sz="1200" dirty="0"/>
            <a:t>Which will mean resources will be distributed more effectively and equitably…</a:t>
          </a:r>
        </a:p>
      </dgm:t>
    </dgm:pt>
    <dgm:pt modelId="{2915795D-40A8-41C4-8138-99C9F95F0FA7}" type="parTrans" cxnId="{0B7DA9DF-74DF-45B0-9EB4-C925B0B276D8}">
      <dgm:prSet/>
      <dgm:spPr/>
      <dgm:t>
        <a:bodyPr/>
        <a:lstStyle/>
        <a:p>
          <a:endParaRPr lang="en-US" sz="1800"/>
        </a:p>
      </dgm:t>
    </dgm:pt>
    <dgm:pt modelId="{461DA308-ADB8-47AD-9715-FD22B885F5B0}" type="sibTrans" cxnId="{0B7DA9DF-74DF-45B0-9EB4-C925B0B276D8}">
      <dgm:prSet/>
      <dgm:spPr/>
      <dgm:t>
        <a:bodyPr/>
        <a:lstStyle/>
        <a:p>
          <a:endParaRPr lang="en-US" sz="1800"/>
        </a:p>
      </dgm:t>
    </dgm:pt>
    <dgm:pt modelId="{A8B54D2D-3791-46AD-9BDA-EABCF709E481}">
      <dgm:prSet custT="1"/>
      <dgm:spPr/>
      <dgm:t>
        <a:bodyPr/>
        <a:lstStyle/>
        <a:p>
          <a:r>
            <a:rPr lang="en-US" sz="1200" dirty="0"/>
            <a:t>Then student performance will improve.</a:t>
          </a:r>
        </a:p>
      </dgm:t>
    </dgm:pt>
    <dgm:pt modelId="{55CB797A-055E-41C4-B9C2-E70DADAB93C9}" type="parTrans" cxnId="{F1EB009D-1FC6-49F8-AAAF-F09365048321}">
      <dgm:prSet/>
      <dgm:spPr/>
      <dgm:t>
        <a:bodyPr/>
        <a:lstStyle/>
        <a:p>
          <a:endParaRPr lang="en-US" sz="1800"/>
        </a:p>
      </dgm:t>
    </dgm:pt>
    <dgm:pt modelId="{7A13EC84-5F86-4107-9D9F-1D7C4EF109B4}" type="sibTrans" cxnId="{F1EB009D-1FC6-49F8-AAAF-F09365048321}">
      <dgm:prSet/>
      <dgm:spPr/>
      <dgm:t>
        <a:bodyPr/>
        <a:lstStyle/>
        <a:p>
          <a:endParaRPr lang="en-US" sz="1800"/>
        </a:p>
      </dgm:t>
    </dgm:pt>
    <dgm:pt modelId="{F9284DF7-FC3C-4653-A4B4-7C378C7AFA04}" type="pres">
      <dgm:prSet presAssocID="{C6D3F1C8-E228-48A1-9143-58951B550A3E}" presName="CompostProcess" presStyleCnt="0">
        <dgm:presLayoutVars>
          <dgm:dir/>
          <dgm:resizeHandles val="exact"/>
        </dgm:presLayoutVars>
      </dgm:prSet>
      <dgm:spPr/>
    </dgm:pt>
    <dgm:pt modelId="{6399276A-EB67-40C9-9CF0-9DD42627CF71}" type="pres">
      <dgm:prSet presAssocID="{C6D3F1C8-E228-48A1-9143-58951B550A3E}" presName="arrow" presStyleLbl="bgShp" presStyleIdx="0" presStyleCnt="1" custScaleX="98193" custScaleY="90018"/>
      <dgm:spPr/>
    </dgm:pt>
    <dgm:pt modelId="{C46DBDCD-D22C-4CCE-9496-B813573481E6}" type="pres">
      <dgm:prSet presAssocID="{C6D3F1C8-E228-48A1-9143-58951B550A3E}" presName="linearProcess" presStyleCnt="0"/>
      <dgm:spPr/>
    </dgm:pt>
    <dgm:pt modelId="{5DA19A8B-6649-4D97-AE13-C10FFB33E418}" type="pres">
      <dgm:prSet presAssocID="{E3A33A25-BCF3-4262-ADAA-D8786468C4A0}" presName="textNode" presStyleLbl="node1" presStyleIdx="0" presStyleCnt="6">
        <dgm:presLayoutVars>
          <dgm:bulletEnabled val="1"/>
        </dgm:presLayoutVars>
      </dgm:prSet>
      <dgm:spPr/>
    </dgm:pt>
    <dgm:pt modelId="{3680C3BF-BB73-43F2-8F5C-A358D5468E9F}" type="pres">
      <dgm:prSet presAssocID="{B3463D92-B05E-4645-95AE-9C283D53C734}" presName="sibTrans" presStyleCnt="0"/>
      <dgm:spPr/>
    </dgm:pt>
    <dgm:pt modelId="{2E6FE0C5-BAE1-451C-BD94-4807B33DDA29}" type="pres">
      <dgm:prSet presAssocID="{721D5871-8EA4-4830-A4E6-E425647BB4B9}" presName="textNode" presStyleLbl="node1" presStyleIdx="1" presStyleCnt="6">
        <dgm:presLayoutVars>
          <dgm:bulletEnabled val="1"/>
        </dgm:presLayoutVars>
      </dgm:prSet>
      <dgm:spPr/>
    </dgm:pt>
    <dgm:pt modelId="{C2E92496-32EA-4291-A268-8F56E1692A7A}" type="pres">
      <dgm:prSet presAssocID="{DA94724F-F1F5-4EAA-B482-CADCC62829C3}" presName="sibTrans" presStyleCnt="0"/>
      <dgm:spPr/>
    </dgm:pt>
    <dgm:pt modelId="{6BF5D0BA-B230-4EF8-8D6C-25D134757EC5}" type="pres">
      <dgm:prSet presAssocID="{64430C12-2317-4DB7-9BE6-11AE1B817CE7}" presName="textNode" presStyleLbl="node1" presStyleIdx="2" presStyleCnt="6">
        <dgm:presLayoutVars>
          <dgm:bulletEnabled val="1"/>
        </dgm:presLayoutVars>
      </dgm:prSet>
      <dgm:spPr/>
    </dgm:pt>
    <dgm:pt modelId="{AF76CF84-A780-4D9D-91BE-A26C13606229}" type="pres">
      <dgm:prSet presAssocID="{9364EC57-D465-4E85-8310-3B477A4EDF56}" presName="sibTrans" presStyleCnt="0"/>
      <dgm:spPr/>
    </dgm:pt>
    <dgm:pt modelId="{680B8AC9-CE40-49F4-AC9A-CE1632B756A8}" type="pres">
      <dgm:prSet presAssocID="{A5EB409E-7ABC-45CD-8999-2492E5E8B420}" presName="textNode" presStyleLbl="node1" presStyleIdx="3" presStyleCnt="6">
        <dgm:presLayoutVars>
          <dgm:bulletEnabled val="1"/>
        </dgm:presLayoutVars>
      </dgm:prSet>
      <dgm:spPr/>
    </dgm:pt>
    <dgm:pt modelId="{3FF7A30F-1887-4013-83E2-FE5D046D655D}" type="pres">
      <dgm:prSet presAssocID="{DEB38959-FA7C-4B0F-BE3D-6C713C524AC3}" presName="sibTrans" presStyleCnt="0"/>
      <dgm:spPr/>
    </dgm:pt>
    <dgm:pt modelId="{3AFF00B6-C925-47D1-A6D5-6D3A39FC80A7}" type="pres">
      <dgm:prSet presAssocID="{388F54AD-E73A-417C-A557-664C36220F7C}" presName="textNode" presStyleLbl="node1" presStyleIdx="4" presStyleCnt="6">
        <dgm:presLayoutVars>
          <dgm:bulletEnabled val="1"/>
        </dgm:presLayoutVars>
      </dgm:prSet>
      <dgm:spPr/>
    </dgm:pt>
    <dgm:pt modelId="{5BBF0E68-41B8-4F09-9FF7-D8F471D148AF}" type="pres">
      <dgm:prSet presAssocID="{461DA308-ADB8-47AD-9715-FD22B885F5B0}" presName="sibTrans" presStyleCnt="0"/>
      <dgm:spPr/>
    </dgm:pt>
    <dgm:pt modelId="{8C003ECB-7811-4A6B-BAF0-C056383C6EAF}" type="pres">
      <dgm:prSet presAssocID="{A8B54D2D-3791-46AD-9BDA-EABCF709E481}" presName="textNode" presStyleLbl="node1" presStyleIdx="5" presStyleCnt="6">
        <dgm:presLayoutVars>
          <dgm:bulletEnabled val="1"/>
        </dgm:presLayoutVars>
      </dgm:prSet>
      <dgm:spPr/>
    </dgm:pt>
  </dgm:ptLst>
  <dgm:cxnLst>
    <dgm:cxn modelId="{0F98293C-9FAE-47F3-BC8C-6F0984DCA32F}" type="presOf" srcId="{721D5871-8EA4-4830-A4E6-E425647BB4B9}" destId="{2E6FE0C5-BAE1-451C-BD94-4807B33DDA29}" srcOrd="0" destOrd="0" presId="urn:microsoft.com/office/officeart/2005/8/layout/hProcess9"/>
    <dgm:cxn modelId="{61A17640-3116-4222-95D0-B6B7C4F4CAB9}" srcId="{C6D3F1C8-E228-48A1-9143-58951B550A3E}" destId="{64430C12-2317-4DB7-9BE6-11AE1B817CE7}" srcOrd="2" destOrd="0" parTransId="{36F9F0E6-1957-4E73-9512-B6214B51E71E}" sibTransId="{9364EC57-D465-4E85-8310-3B477A4EDF56}"/>
    <dgm:cxn modelId="{DC168061-FF69-49CE-B892-97998B4A64D9}" type="presOf" srcId="{64430C12-2317-4DB7-9BE6-11AE1B817CE7}" destId="{6BF5D0BA-B230-4EF8-8D6C-25D134757EC5}" srcOrd="0" destOrd="0" presId="urn:microsoft.com/office/officeart/2005/8/layout/hProcess9"/>
    <dgm:cxn modelId="{AB0A1854-FB58-44F4-8DFB-B410FD93F810}" type="presOf" srcId="{A8B54D2D-3791-46AD-9BDA-EABCF709E481}" destId="{8C003ECB-7811-4A6B-BAF0-C056383C6EAF}" srcOrd="0" destOrd="0" presId="urn:microsoft.com/office/officeart/2005/8/layout/hProcess9"/>
    <dgm:cxn modelId="{66B8CB90-81C4-4FFC-9480-D7C552D1CD5A}" srcId="{C6D3F1C8-E228-48A1-9143-58951B550A3E}" destId="{A5EB409E-7ABC-45CD-8999-2492E5E8B420}" srcOrd="3" destOrd="0" parTransId="{9111FE69-023F-4E93-B8D6-04577F9BFD70}" sibTransId="{DEB38959-FA7C-4B0F-BE3D-6C713C524AC3}"/>
    <dgm:cxn modelId="{F1EB009D-1FC6-49F8-AAAF-F09365048321}" srcId="{C6D3F1C8-E228-48A1-9143-58951B550A3E}" destId="{A8B54D2D-3791-46AD-9BDA-EABCF709E481}" srcOrd="5" destOrd="0" parTransId="{55CB797A-055E-41C4-B9C2-E70DADAB93C9}" sibTransId="{7A13EC84-5F86-4107-9D9F-1D7C4EF109B4}"/>
    <dgm:cxn modelId="{77D945AF-9B4E-4016-8F5F-E82776680EF9}" type="presOf" srcId="{E3A33A25-BCF3-4262-ADAA-D8786468C4A0}" destId="{5DA19A8B-6649-4D97-AE13-C10FFB33E418}" srcOrd="0" destOrd="0" presId="urn:microsoft.com/office/officeart/2005/8/layout/hProcess9"/>
    <dgm:cxn modelId="{A4CE69C0-F941-4F95-9AF5-229F787E10BF}" srcId="{C6D3F1C8-E228-48A1-9143-58951B550A3E}" destId="{721D5871-8EA4-4830-A4E6-E425647BB4B9}" srcOrd="1" destOrd="0" parTransId="{B5974BC2-A5E8-4CCD-995E-D69552189B1F}" sibTransId="{DA94724F-F1F5-4EAA-B482-CADCC62829C3}"/>
    <dgm:cxn modelId="{5086E1CB-3265-4CB0-BC37-D0D99CBE72EC}" type="presOf" srcId="{A5EB409E-7ABC-45CD-8999-2492E5E8B420}" destId="{680B8AC9-CE40-49F4-AC9A-CE1632B756A8}" srcOrd="0" destOrd="0" presId="urn:microsoft.com/office/officeart/2005/8/layout/hProcess9"/>
    <dgm:cxn modelId="{0B8A73DD-E57A-4116-BC66-E35E48663C63}" srcId="{C6D3F1C8-E228-48A1-9143-58951B550A3E}" destId="{E3A33A25-BCF3-4262-ADAA-D8786468C4A0}" srcOrd="0" destOrd="0" parTransId="{14C2FC2C-6288-4DBC-BB03-18653F2B1182}" sibTransId="{B3463D92-B05E-4645-95AE-9C283D53C734}"/>
    <dgm:cxn modelId="{0B7DA9DF-74DF-45B0-9EB4-C925B0B276D8}" srcId="{C6D3F1C8-E228-48A1-9143-58951B550A3E}" destId="{388F54AD-E73A-417C-A557-664C36220F7C}" srcOrd="4" destOrd="0" parTransId="{2915795D-40A8-41C4-8138-99C9F95F0FA7}" sibTransId="{461DA308-ADB8-47AD-9715-FD22B885F5B0}"/>
    <dgm:cxn modelId="{21DF75E4-DEA0-4C80-84F8-7046483B8B60}" type="presOf" srcId="{388F54AD-E73A-417C-A557-664C36220F7C}" destId="{3AFF00B6-C925-47D1-A6D5-6D3A39FC80A7}" srcOrd="0" destOrd="0" presId="urn:microsoft.com/office/officeart/2005/8/layout/hProcess9"/>
    <dgm:cxn modelId="{0B2FEAFD-A4B5-4DFE-861E-007280FF98F7}" type="presOf" srcId="{C6D3F1C8-E228-48A1-9143-58951B550A3E}" destId="{F9284DF7-FC3C-4653-A4B4-7C378C7AFA04}" srcOrd="0" destOrd="0" presId="urn:microsoft.com/office/officeart/2005/8/layout/hProcess9"/>
    <dgm:cxn modelId="{CA003D89-E93C-44C2-8734-7A5B1D5528FB}" type="presParOf" srcId="{F9284DF7-FC3C-4653-A4B4-7C378C7AFA04}" destId="{6399276A-EB67-40C9-9CF0-9DD42627CF71}" srcOrd="0" destOrd="0" presId="urn:microsoft.com/office/officeart/2005/8/layout/hProcess9"/>
    <dgm:cxn modelId="{CF7F62E4-FB3F-4814-BF6E-451F0285938A}" type="presParOf" srcId="{F9284DF7-FC3C-4653-A4B4-7C378C7AFA04}" destId="{C46DBDCD-D22C-4CCE-9496-B813573481E6}" srcOrd="1" destOrd="0" presId="urn:microsoft.com/office/officeart/2005/8/layout/hProcess9"/>
    <dgm:cxn modelId="{7A46C130-1E4D-4C76-B067-6315792172E2}" type="presParOf" srcId="{C46DBDCD-D22C-4CCE-9496-B813573481E6}" destId="{5DA19A8B-6649-4D97-AE13-C10FFB33E418}" srcOrd="0" destOrd="0" presId="urn:microsoft.com/office/officeart/2005/8/layout/hProcess9"/>
    <dgm:cxn modelId="{87F67DC3-60BF-4872-8CDF-1122F7DC4A36}" type="presParOf" srcId="{C46DBDCD-D22C-4CCE-9496-B813573481E6}" destId="{3680C3BF-BB73-43F2-8F5C-A358D5468E9F}" srcOrd="1" destOrd="0" presId="urn:microsoft.com/office/officeart/2005/8/layout/hProcess9"/>
    <dgm:cxn modelId="{98372550-3A7F-4146-8DFB-3D7696618749}" type="presParOf" srcId="{C46DBDCD-D22C-4CCE-9496-B813573481E6}" destId="{2E6FE0C5-BAE1-451C-BD94-4807B33DDA29}" srcOrd="2" destOrd="0" presId="urn:microsoft.com/office/officeart/2005/8/layout/hProcess9"/>
    <dgm:cxn modelId="{03688E69-59DF-46F8-BA71-6933F681F5A0}" type="presParOf" srcId="{C46DBDCD-D22C-4CCE-9496-B813573481E6}" destId="{C2E92496-32EA-4291-A268-8F56E1692A7A}" srcOrd="3" destOrd="0" presId="urn:microsoft.com/office/officeart/2005/8/layout/hProcess9"/>
    <dgm:cxn modelId="{68E30C1D-E85D-4697-B463-ECCA8D815952}" type="presParOf" srcId="{C46DBDCD-D22C-4CCE-9496-B813573481E6}" destId="{6BF5D0BA-B230-4EF8-8D6C-25D134757EC5}" srcOrd="4" destOrd="0" presId="urn:microsoft.com/office/officeart/2005/8/layout/hProcess9"/>
    <dgm:cxn modelId="{F35773E1-6850-45BE-9A3B-C8DF0BB06187}" type="presParOf" srcId="{C46DBDCD-D22C-4CCE-9496-B813573481E6}" destId="{AF76CF84-A780-4D9D-91BE-A26C13606229}" srcOrd="5" destOrd="0" presId="urn:microsoft.com/office/officeart/2005/8/layout/hProcess9"/>
    <dgm:cxn modelId="{BEEAF0FA-FAA4-408E-8362-6A506746D575}" type="presParOf" srcId="{C46DBDCD-D22C-4CCE-9496-B813573481E6}" destId="{680B8AC9-CE40-49F4-AC9A-CE1632B756A8}" srcOrd="6" destOrd="0" presId="urn:microsoft.com/office/officeart/2005/8/layout/hProcess9"/>
    <dgm:cxn modelId="{F8C715A8-F21E-470A-AFCF-1258C805D143}" type="presParOf" srcId="{C46DBDCD-D22C-4CCE-9496-B813573481E6}" destId="{3FF7A30F-1887-4013-83E2-FE5D046D655D}" srcOrd="7" destOrd="0" presId="urn:microsoft.com/office/officeart/2005/8/layout/hProcess9"/>
    <dgm:cxn modelId="{9E3DB96E-8380-4FB0-8625-D6D83777DE4C}" type="presParOf" srcId="{C46DBDCD-D22C-4CCE-9496-B813573481E6}" destId="{3AFF00B6-C925-47D1-A6D5-6D3A39FC80A7}" srcOrd="8" destOrd="0" presId="urn:microsoft.com/office/officeart/2005/8/layout/hProcess9"/>
    <dgm:cxn modelId="{39D8D5AB-8B4C-41A9-8B73-C280C01FE428}" type="presParOf" srcId="{C46DBDCD-D22C-4CCE-9496-B813573481E6}" destId="{5BBF0E68-41B8-4F09-9FF7-D8F471D148AF}" srcOrd="9" destOrd="0" presId="urn:microsoft.com/office/officeart/2005/8/layout/hProcess9"/>
    <dgm:cxn modelId="{6C3C0F03-77DF-47AB-B773-477120B7F8F2}" type="presParOf" srcId="{C46DBDCD-D22C-4CCE-9496-B813573481E6}" destId="{8C003ECB-7811-4A6B-BAF0-C056383C6EAF}"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12535-B6E8-4B14-A485-2D2AAB46F4CC}">
      <dsp:nvSpPr>
        <dsp:cNvPr id="0" name=""/>
        <dsp:cNvSpPr/>
      </dsp:nvSpPr>
      <dsp:spPr>
        <a:xfrm>
          <a:off x="703" y="2243132"/>
          <a:ext cx="1127149" cy="4508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March</a:t>
          </a:r>
          <a:endParaRPr lang="en-US" sz="1400" b="1" kern="1200" dirty="0"/>
        </a:p>
      </dsp:txBody>
      <dsp:txXfrm>
        <a:off x="226133" y="2243132"/>
        <a:ext cx="676290" cy="450859"/>
      </dsp:txXfrm>
    </dsp:sp>
    <dsp:sp modelId="{0F323BFB-0EF3-4447-974C-425D347BADAE}">
      <dsp:nvSpPr>
        <dsp:cNvPr id="0" name=""/>
        <dsp:cNvSpPr/>
      </dsp:nvSpPr>
      <dsp:spPr>
        <a:xfrm>
          <a:off x="1015138" y="2243132"/>
          <a:ext cx="1127149" cy="4508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April</a:t>
          </a:r>
          <a:endParaRPr lang="en-US" sz="1400" b="1" kern="1200" dirty="0"/>
        </a:p>
      </dsp:txBody>
      <dsp:txXfrm>
        <a:off x="1240568" y="2243132"/>
        <a:ext cx="676290" cy="450859"/>
      </dsp:txXfrm>
    </dsp:sp>
    <dsp:sp modelId="{E1211BA3-39A9-4A50-98E1-F98240AB01A2}">
      <dsp:nvSpPr>
        <dsp:cNvPr id="0" name=""/>
        <dsp:cNvSpPr/>
      </dsp:nvSpPr>
      <dsp:spPr>
        <a:xfrm>
          <a:off x="2029572" y="2243132"/>
          <a:ext cx="1127149" cy="4508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May</a:t>
          </a:r>
          <a:endParaRPr lang="en-US" sz="1400" b="1" kern="1200" dirty="0"/>
        </a:p>
      </dsp:txBody>
      <dsp:txXfrm>
        <a:off x="2255002" y="2243132"/>
        <a:ext cx="676290" cy="450859"/>
      </dsp:txXfrm>
    </dsp:sp>
    <dsp:sp modelId="{B114FB10-C582-4F8F-BC94-E4C89C702ED2}">
      <dsp:nvSpPr>
        <dsp:cNvPr id="0" name=""/>
        <dsp:cNvSpPr/>
      </dsp:nvSpPr>
      <dsp:spPr>
        <a:xfrm>
          <a:off x="3044007" y="2243132"/>
          <a:ext cx="1127149" cy="4508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June</a:t>
          </a:r>
          <a:endParaRPr lang="en-US" sz="1400" b="1" kern="1200" dirty="0"/>
        </a:p>
      </dsp:txBody>
      <dsp:txXfrm>
        <a:off x="3269437" y="2243132"/>
        <a:ext cx="676290" cy="450859"/>
      </dsp:txXfrm>
    </dsp:sp>
    <dsp:sp modelId="{2385C2A0-4198-4661-8E55-73E330DD0930}">
      <dsp:nvSpPr>
        <dsp:cNvPr id="0" name=""/>
        <dsp:cNvSpPr/>
      </dsp:nvSpPr>
      <dsp:spPr>
        <a:xfrm>
          <a:off x="4058442" y="2243132"/>
          <a:ext cx="1127149" cy="4508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July</a:t>
          </a:r>
        </a:p>
      </dsp:txBody>
      <dsp:txXfrm>
        <a:off x="4283872" y="2243132"/>
        <a:ext cx="676290" cy="450859"/>
      </dsp:txXfrm>
    </dsp:sp>
    <dsp:sp modelId="{064C435B-CB9F-477C-83C9-FD9BB2256ED8}">
      <dsp:nvSpPr>
        <dsp:cNvPr id="0" name=""/>
        <dsp:cNvSpPr/>
      </dsp:nvSpPr>
      <dsp:spPr>
        <a:xfrm>
          <a:off x="5072877" y="2243132"/>
          <a:ext cx="1127149" cy="4508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Aug.</a:t>
          </a:r>
        </a:p>
      </dsp:txBody>
      <dsp:txXfrm>
        <a:off x="5298307" y="2243132"/>
        <a:ext cx="676290" cy="450859"/>
      </dsp:txXfrm>
    </dsp:sp>
    <dsp:sp modelId="{2854D2DD-B4ED-4D6E-AD0C-3039571BCF3F}">
      <dsp:nvSpPr>
        <dsp:cNvPr id="0" name=""/>
        <dsp:cNvSpPr/>
      </dsp:nvSpPr>
      <dsp:spPr>
        <a:xfrm>
          <a:off x="6087312" y="2243132"/>
          <a:ext cx="1127149" cy="45085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Sept.</a:t>
          </a:r>
        </a:p>
      </dsp:txBody>
      <dsp:txXfrm>
        <a:off x="6312742" y="2243132"/>
        <a:ext cx="676290" cy="450859"/>
      </dsp:txXfrm>
    </dsp:sp>
    <dsp:sp modelId="{CE3F263E-D60E-4D0E-AFC5-3C764FFCDE4E}">
      <dsp:nvSpPr>
        <dsp:cNvPr id="0" name=""/>
        <dsp:cNvSpPr/>
      </dsp:nvSpPr>
      <dsp:spPr>
        <a:xfrm>
          <a:off x="7101746" y="2243132"/>
          <a:ext cx="1127149" cy="450859"/>
        </a:xfrm>
        <a:prstGeom prst="chevron">
          <a:avLst/>
        </a:prstGeom>
        <a:solidFill>
          <a:srgbClr val="2F884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2018+</a:t>
          </a:r>
        </a:p>
      </dsp:txBody>
      <dsp:txXfrm>
        <a:off x="7327176" y="2243132"/>
        <a:ext cx="676290" cy="450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9276A-EB67-40C9-9CF0-9DD42627CF71}">
      <dsp:nvSpPr>
        <dsp:cNvPr id="0" name=""/>
        <dsp:cNvSpPr/>
      </dsp:nvSpPr>
      <dsp:spPr>
        <a:xfrm>
          <a:off x="727175" y="264808"/>
          <a:ext cx="7340733" cy="47761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A19A8B-6649-4D97-AE13-C10FFB33E418}">
      <dsp:nvSpPr>
        <dsp:cNvPr id="0" name=""/>
        <dsp:cNvSpPr/>
      </dsp:nvSpPr>
      <dsp:spPr>
        <a:xfrm>
          <a:off x="107" y="1591719"/>
          <a:ext cx="1287054" cy="2122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If districts report per-pupil expenditures at the school level...</a:t>
          </a:r>
        </a:p>
      </dsp:txBody>
      <dsp:txXfrm>
        <a:off x="62936" y="1654548"/>
        <a:ext cx="1161396" cy="1996634"/>
      </dsp:txXfrm>
    </dsp:sp>
    <dsp:sp modelId="{2E6FE0C5-BAE1-451C-BD94-4807B33DDA29}">
      <dsp:nvSpPr>
        <dsp:cNvPr id="0" name=""/>
        <dsp:cNvSpPr/>
      </dsp:nvSpPr>
      <dsp:spPr>
        <a:xfrm>
          <a:off x="1501670" y="1591719"/>
          <a:ext cx="1287054" cy="2122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And they 1) do so accurately and completely, 2) identify causes of funding variation, 3) include other metrics to show full equity picture…</a:t>
          </a:r>
        </a:p>
      </dsp:txBody>
      <dsp:txXfrm>
        <a:off x="1564499" y="1654548"/>
        <a:ext cx="1161396" cy="1996634"/>
      </dsp:txXfrm>
    </dsp:sp>
    <dsp:sp modelId="{6BF5D0BA-B230-4EF8-8D6C-25D134757EC5}">
      <dsp:nvSpPr>
        <dsp:cNvPr id="0" name=""/>
        <dsp:cNvSpPr/>
      </dsp:nvSpPr>
      <dsp:spPr>
        <a:xfrm>
          <a:off x="3003233" y="1591719"/>
          <a:ext cx="1287054" cy="2122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It will enable report users (parents, community members, teachers, principals, district staff) to generate key insights…</a:t>
          </a:r>
        </a:p>
      </dsp:txBody>
      <dsp:txXfrm>
        <a:off x="3066062" y="1654548"/>
        <a:ext cx="1161396" cy="1996634"/>
      </dsp:txXfrm>
    </dsp:sp>
    <dsp:sp modelId="{680B8AC9-CE40-49F4-AC9A-CE1632B756A8}">
      <dsp:nvSpPr>
        <dsp:cNvPr id="0" name=""/>
        <dsp:cNvSpPr/>
      </dsp:nvSpPr>
      <dsp:spPr>
        <a:xfrm>
          <a:off x="4504796" y="1591719"/>
          <a:ext cx="1287054" cy="2122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That will ultimately lead to specific actions (equity moves)…</a:t>
          </a:r>
        </a:p>
      </dsp:txBody>
      <dsp:txXfrm>
        <a:off x="4567625" y="1654548"/>
        <a:ext cx="1161396" cy="1996634"/>
      </dsp:txXfrm>
    </dsp:sp>
    <dsp:sp modelId="{3AFF00B6-C925-47D1-A6D5-6D3A39FC80A7}">
      <dsp:nvSpPr>
        <dsp:cNvPr id="0" name=""/>
        <dsp:cNvSpPr/>
      </dsp:nvSpPr>
      <dsp:spPr>
        <a:xfrm>
          <a:off x="6006359" y="1591719"/>
          <a:ext cx="1287054" cy="2122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Which will mean resources will be distributed more effectively and equitably…</a:t>
          </a:r>
        </a:p>
      </dsp:txBody>
      <dsp:txXfrm>
        <a:off x="6069188" y="1654548"/>
        <a:ext cx="1161396" cy="1996634"/>
      </dsp:txXfrm>
    </dsp:sp>
    <dsp:sp modelId="{8C003ECB-7811-4A6B-BAF0-C056383C6EAF}">
      <dsp:nvSpPr>
        <dsp:cNvPr id="0" name=""/>
        <dsp:cNvSpPr/>
      </dsp:nvSpPr>
      <dsp:spPr>
        <a:xfrm>
          <a:off x="7507922" y="1591719"/>
          <a:ext cx="1287054" cy="2122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Then student performance will improve.</a:t>
          </a:r>
        </a:p>
      </dsp:txBody>
      <dsp:txXfrm>
        <a:off x="7570751" y="1654548"/>
        <a:ext cx="1161396" cy="19966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sz="1300"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r>
              <a:rPr lang="en-US" sz="1300" dirty="0"/>
              <a:t>(added from Insert tab, Header &amp; Footer icon, Fixed Date and time) 9/28/2015</a:t>
            </a:r>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r>
              <a:rPr lang="en-US" sz="1300" dirty="0"/>
              <a:t>Presentation Title (added from Insert tab, Header &amp; Footer icon)</a:t>
            </a:r>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803CA83-BF55-4479-97D4-A9091365DBBA}" type="slidenum">
              <a:rPr lang="en-US" sz="1300" smtClean="0"/>
              <a:t>‹#›</a:t>
            </a:fld>
            <a:endParaRPr lang="en-US" sz="1300"/>
          </a:p>
        </p:txBody>
      </p:sp>
    </p:spTree>
    <p:extLst>
      <p:ext uri="{BB962C8B-B14F-4D97-AF65-F5344CB8AC3E}">
        <p14:creationId xmlns:p14="http://schemas.microsoft.com/office/powerpoint/2010/main" val="67899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180013" y="6513512"/>
            <a:ext cx="3962400" cy="344488"/>
          </a:xfrm>
          <a:prstGeom prst="rect">
            <a:avLst/>
          </a:prstGeom>
        </p:spPr>
        <p:txBody>
          <a:bodyPr vert="horz" lIns="91440" tIns="45720" rIns="91440" bIns="45720" rtlCol="0"/>
          <a:lstStyle>
            <a:lvl1pPr algn="r">
              <a:defRPr sz="1000"/>
            </a:lvl1pPr>
          </a:lstStyle>
          <a:p>
            <a:r>
              <a:rPr lang="en-US" dirty="0"/>
              <a:t>(added from Insert tab, Header &amp; Footer icon, Fixed Date and time) 9/28/2015</a:t>
            </a:r>
          </a:p>
        </p:txBody>
      </p:sp>
      <p:sp>
        <p:nvSpPr>
          <p:cNvPr id="4" name="Slide Image Placeholder 3"/>
          <p:cNvSpPr>
            <a:spLocks noGrp="1" noRot="1" noChangeAspect="1"/>
          </p:cNvSpPr>
          <p:nvPr>
            <p:ph type="sldImg" idx="2"/>
          </p:nvPr>
        </p:nvSpPr>
        <p:spPr>
          <a:xfrm>
            <a:off x="0" y="0"/>
            <a:ext cx="1901825" cy="1427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427163"/>
            <a:ext cx="9144000" cy="50863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000"/>
            </a:lvl1pPr>
          </a:lstStyle>
          <a:p>
            <a:r>
              <a:rPr lang="en-US"/>
              <a:t>Presentation Title (added from Insert tab, Header &amp; Footer icon)</a:t>
            </a:r>
            <a:endParaRPr lang="en-US" dirty="0"/>
          </a:p>
        </p:txBody>
      </p:sp>
      <p:sp>
        <p:nvSpPr>
          <p:cNvPr id="7" name="Slide Number Placeholder 6"/>
          <p:cNvSpPr>
            <a:spLocks noGrp="1"/>
          </p:cNvSpPr>
          <p:nvPr>
            <p:ph type="sldNum" sz="quarter" idx="5"/>
          </p:nvPr>
        </p:nvSpPr>
        <p:spPr>
          <a:xfrm>
            <a:off x="4401120" y="6611779"/>
            <a:ext cx="341760" cy="246221"/>
          </a:xfrm>
          <a:prstGeom prst="rect">
            <a:avLst/>
          </a:prstGeom>
        </p:spPr>
        <p:txBody>
          <a:bodyPr vert="horz" wrap="none" lIns="91440" tIns="45720" rIns="91440" bIns="45720" rtlCol="0" anchor="b">
            <a:spAutoFit/>
          </a:bodyPr>
          <a:lstStyle>
            <a:lvl1pPr algn="ctr">
              <a:defRPr sz="1000"/>
            </a:lvl1pPr>
          </a:lstStyle>
          <a:p>
            <a:fld id="{E4E59082-DD63-4D2F-8101-0F929A5FCE28}" type="slidenum">
              <a:rPr lang="en-US" smtClean="0"/>
              <a:pPr/>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202" y="190909"/>
            <a:ext cx="2514600" cy="647599"/>
          </a:xfrm>
          <a:prstGeom prst="rect">
            <a:avLst/>
          </a:prstGeom>
        </p:spPr>
      </p:pic>
    </p:spTree>
    <p:extLst>
      <p:ext uri="{BB962C8B-B14F-4D97-AF65-F5344CB8AC3E}">
        <p14:creationId xmlns:p14="http://schemas.microsoft.com/office/powerpoint/2010/main" val="3232232255"/>
      </p:ext>
    </p:extLst>
  </p:cSld>
  <p:clrMap bg1="lt1" tx1="dk1" bg2="lt2" tx2="dk2" accent1="accent1" accent2="accent2" accent3="accent3" accent4="accent4" accent5="accent5" accent6="accent6" hlink="hlink" folHlink="folHlink"/>
  <p:notesStyle>
    <a:lvl1pPr marL="0" algn="l" defTabSz="898908" rtl="0" eaLnBrk="1" latinLnBrk="0" hangingPunct="1">
      <a:defRPr sz="1180" kern="1200">
        <a:solidFill>
          <a:schemeClr val="tx1"/>
        </a:solidFill>
        <a:latin typeface="+mn-lt"/>
        <a:ea typeface="+mn-ea"/>
        <a:cs typeface="+mn-cs"/>
      </a:defRPr>
    </a:lvl1pPr>
    <a:lvl2pPr marL="449454" algn="l" defTabSz="898908" rtl="0" eaLnBrk="1" latinLnBrk="0" hangingPunct="1">
      <a:defRPr sz="1180" kern="1200">
        <a:solidFill>
          <a:schemeClr val="tx1"/>
        </a:solidFill>
        <a:latin typeface="+mn-lt"/>
        <a:ea typeface="+mn-ea"/>
        <a:cs typeface="+mn-cs"/>
      </a:defRPr>
    </a:lvl2pPr>
    <a:lvl3pPr marL="898908" algn="l" defTabSz="898908" rtl="0" eaLnBrk="1" latinLnBrk="0" hangingPunct="1">
      <a:defRPr sz="1180" kern="1200">
        <a:solidFill>
          <a:schemeClr val="tx1"/>
        </a:solidFill>
        <a:latin typeface="+mn-lt"/>
        <a:ea typeface="+mn-ea"/>
        <a:cs typeface="+mn-cs"/>
      </a:defRPr>
    </a:lvl3pPr>
    <a:lvl4pPr marL="1348364" algn="l" defTabSz="898908" rtl="0" eaLnBrk="1" latinLnBrk="0" hangingPunct="1">
      <a:defRPr sz="1180" kern="1200">
        <a:solidFill>
          <a:schemeClr val="tx1"/>
        </a:solidFill>
        <a:latin typeface="+mn-lt"/>
        <a:ea typeface="+mn-ea"/>
        <a:cs typeface="+mn-cs"/>
      </a:defRPr>
    </a:lvl4pPr>
    <a:lvl5pPr marL="1797818" algn="l" defTabSz="898908" rtl="0" eaLnBrk="1" latinLnBrk="0" hangingPunct="1">
      <a:defRPr sz="1180" kern="1200">
        <a:solidFill>
          <a:schemeClr val="tx1"/>
        </a:solidFill>
        <a:latin typeface="+mn-lt"/>
        <a:ea typeface="+mn-ea"/>
        <a:cs typeface="+mn-cs"/>
      </a:defRPr>
    </a:lvl5pPr>
    <a:lvl6pPr marL="2247272" algn="l" defTabSz="898908" rtl="0" eaLnBrk="1" latinLnBrk="0" hangingPunct="1">
      <a:defRPr sz="1180" kern="1200">
        <a:solidFill>
          <a:schemeClr val="tx1"/>
        </a:solidFill>
        <a:latin typeface="+mn-lt"/>
        <a:ea typeface="+mn-ea"/>
        <a:cs typeface="+mn-cs"/>
      </a:defRPr>
    </a:lvl6pPr>
    <a:lvl7pPr marL="2696726" algn="l" defTabSz="898908" rtl="0" eaLnBrk="1" latinLnBrk="0" hangingPunct="1">
      <a:defRPr sz="1180" kern="1200">
        <a:solidFill>
          <a:schemeClr val="tx1"/>
        </a:solidFill>
        <a:latin typeface="+mn-lt"/>
        <a:ea typeface="+mn-ea"/>
        <a:cs typeface="+mn-cs"/>
      </a:defRPr>
    </a:lvl7pPr>
    <a:lvl8pPr marL="3146181" algn="l" defTabSz="898908" rtl="0" eaLnBrk="1" latinLnBrk="0" hangingPunct="1">
      <a:defRPr sz="1180" kern="1200">
        <a:solidFill>
          <a:schemeClr val="tx1"/>
        </a:solidFill>
        <a:latin typeface="+mn-lt"/>
        <a:ea typeface="+mn-ea"/>
        <a:cs typeface="+mn-cs"/>
      </a:defRPr>
    </a:lvl8pPr>
    <a:lvl9pPr marL="3595635" algn="l" defTabSz="898908" rtl="0" eaLnBrk="1" latinLnBrk="0" hangingPunct="1">
      <a:defRPr sz="11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946" marR="0" lvl="1" indent="0" algn="l" defTabSz="898908" rtl="0" eaLnBrk="1" fontAlgn="ctr" latinLnBrk="0" hangingPunct="1">
              <a:lnSpc>
                <a:spcPct val="100000"/>
              </a:lnSpc>
              <a:spcBef>
                <a:spcPts val="0"/>
              </a:spcBef>
              <a:spcAft>
                <a:spcPts val="0"/>
              </a:spcAft>
              <a:buClrTx/>
              <a:buSzTx/>
              <a:buFont typeface="+mj-lt"/>
              <a:buNone/>
              <a:tabLst/>
              <a:defRPr/>
            </a:pPr>
            <a:r>
              <a:rPr lang="en-US" sz="1200" b="1" dirty="0">
                <a:solidFill>
                  <a:srgbClr val="565658"/>
                </a:solidFill>
              </a:rPr>
              <a:t>Materials: </a:t>
            </a:r>
            <a:r>
              <a:rPr lang="en-US" sz="1200" dirty="0">
                <a:solidFill>
                  <a:srgbClr val="565658"/>
                </a:solidFill>
              </a:rPr>
              <a:t>Poster paper and marker to capture responses</a:t>
            </a:r>
            <a:endParaRPr lang="en-US" sz="1200" i="1" dirty="0">
              <a:solidFill>
                <a:srgbClr val="565658"/>
              </a:solidFill>
            </a:endParaRPr>
          </a:p>
        </p:txBody>
      </p:sp>
      <p:sp>
        <p:nvSpPr>
          <p:cNvPr id="4" name="Slide Number Placeholder 3"/>
          <p:cNvSpPr>
            <a:spLocks noGrp="1"/>
          </p:cNvSpPr>
          <p:nvPr>
            <p:ph type="sldNum" sz="quarter" idx="10"/>
          </p:nvPr>
        </p:nvSpPr>
        <p:spPr/>
        <p:txBody>
          <a:bodyPr/>
          <a:lstStyle/>
          <a:p>
            <a:fld id="{E4E59082-DD63-4D2F-8101-0F929A5FCE28}" type="slidenum">
              <a:rPr lang="en-US" smtClean="0"/>
              <a:pPr/>
              <a:t>1</a:t>
            </a:fld>
            <a:endParaRPr lang="en-US"/>
          </a:p>
        </p:txBody>
      </p:sp>
    </p:spTree>
    <p:extLst>
      <p:ext uri="{BB962C8B-B14F-4D97-AF65-F5344CB8AC3E}">
        <p14:creationId xmlns:p14="http://schemas.microsoft.com/office/powerpoint/2010/main" val="74792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EAEA62-17C1-4D53-8BBA-DA4DF2BF9DEA}" type="slidenum">
              <a:rPr lang="en-US" smtClean="0"/>
              <a:t>11</a:t>
            </a:fld>
            <a:endParaRPr lang="en-US" dirty="0"/>
          </a:p>
        </p:txBody>
      </p:sp>
    </p:spTree>
    <p:extLst>
      <p:ext uri="{BB962C8B-B14F-4D97-AF65-F5344CB8AC3E}">
        <p14:creationId xmlns:p14="http://schemas.microsoft.com/office/powerpoint/2010/main" val="320790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EAEA62-17C1-4D53-8BBA-DA4DF2BF9DEA}" type="slidenum">
              <a:rPr lang="en-US" smtClean="0"/>
              <a:t>14</a:t>
            </a:fld>
            <a:endParaRPr lang="en-US" dirty="0"/>
          </a:p>
        </p:txBody>
      </p:sp>
    </p:spTree>
    <p:extLst>
      <p:ext uri="{BB962C8B-B14F-4D97-AF65-F5344CB8AC3E}">
        <p14:creationId xmlns:p14="http://schemas.microsoft.com/office/powerpoint/2010/main" val="7774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br>
              <a:rPr lang="en-US" dirty="0"/>
            </a:br>
            <a:r>
              <a:rPr lang="en-US" dirty="0"/>
              <a:t>1. We are planning on spending several minutes speaking to and digesting this together as a group. </a:t>
            </a:r>
          </a:p>
          <a:p>
            <a:r>
              <a:rPr lang="en-US" dirty="0"/>
              <a:t>2. The takeaway is in the sub-title. Schools with higher $pp typically have largest Special Education and ELL populations, not that they are over or under funded with higher than </a:t>
            </a:r>
            <a:r>
              <a:rPr lang="en-US" dirty="0" err="1"/>
              <a:t>avg</a:t>
            </a:r>
            <a:r>
              <a:rPr lang="en-US" dirty="0"/>
              <a:t> teacher comp. This has significant implications for how we show $pp at the school level and how we engage stakeholders in the data.</a:t>
            </a:r>
          </a:p>
        </p:txBody>
      </p:sp>
      <p:sp>
        <p:nvSpPr>
          <p:cNvPr id="4" name="Slide Number Placeholder 3"/>
          <p:cNvSpPr>
            <a:spLocks noGrp="1"/>
          </p:cNvSpPr>
          <p:nvPr>
            <p:ph type="sldNum" sz="quarter" idx="10"/>
          </p:nvPr>
        </p:nvSpPr>
        <p:spPr/>
        <p:txBody>
          <a:bodyPr/>
          <a:lstStyle/>
          <a:p>
            <a:fld id="{E4E59082-DD63-4D2F-8101-0F929A5FCE28}" type="slidenum">
              <a:rPr lang="en-US" smtClean="0"/>
              <a:pPr/>
              <a:t>16</a:t>
            </a:fld>
            <a:endParaRPr lang="en-US"/>
          </a:p>
        </p:txBody>
      </p:sp>
    </p:spTree>
    <p:extLst>
      <p:ext uri="{BB962C8B-B14F-4D97-AF65-F5344CB8AC3E}">
        <p14:creationId xmlns:p14="http://schemas.microsoft.com/office/powerpoint/2010/main" val="370099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200" b="1" dirty="0">
                <a:solidFill>
                  <a:srgbClr val="565658"/>
                </a:solidFill>
              </a:rPr>
              <a:t>Materials: </a:t>
            </a:r>
            <a:r>
              <a:rPr lang="en-US" sz="1200" dirty="0">
                <a:solidFill>
                  <a:srgbClr val="565658"/>
                </a:solidFill>
              </a:rPr>
              <a:t>Poster w/these pre-written on it</a:t>
            </a:r>
            <a:endParaRPr lang="en-US" sz="1200" i="1" dirty="0">
              <a:solidFill>
                <a:srgbClr val="565658"/>
              </a:solidFill>
            </a:endParaRPr>
          </a:p>
          <a:p>
            <a:endParaRPr lang="en-US" dirty="0"/>
          </a:p>
          <a:p>
            <a:pPr lvl="0" fontAlgn="ctr"/>
            <a:r>
              <a:rPr lang="en-US" sz="1200" b="1" dirty="0">
                <a:solidFill>
                  <a:srgbClr val="565658"/>
                </a:solidFill>
              </a:rPr>
              <a:t>Note: </a:t>
            </a:r>
            <a:r>
              <a:rPr lang="en-US" sz="1200" dirty="0">
                <a:solidFill>
                  <a:srgbClr val="565658"/>
                </a:solidFill>
              </a:rPr>
              <a:t>Notes added to a chart paper so we can continue to refer back to them</a:t>
            </a:r>
          </a:p>
          <a:p>
            <a:pPr lvl="0" fontAlgn="ctr"/>
            <a:endParaRPr lang="en-US" sz="1200" i="1" dirty="0">
              <a:solidFill>
                <a:srgbClr val="565658"/>
              </a:solidFill>
            </a:endParaRPr>
          </a:p>
          <a:p>
            <a:pPr lvl="0" fontAlgn="ctr"/>
            <a:r>
              <a:rPr lang="en-US" sz="1200" i="1" dirty="0">
                <a:solidFill>
                  <a:srgbClr val="565658"/>
                </a:solidFill>
              </a:rPr>
              <a:t>5 min individual</a:t>
            </a:r>
          </a:p>
          <a:p>
            <a:pPr lvl="0" fontAlgn="ctr"/>
            <a:r>
              <a:rPr lang="en-US" sz="1200" i="1" dirty="0">
                <a:solidFill>
                  <a:srgbClr val="565658"/>
                </a:solidFill>
              </a:rPr>
              <a:t>5 min pair share</a:t>
            </a:r>
          </a:p>
          <a:p>
            <a:pPr lvl="0" fontAlgn="ctr"/>
            <a:r>
              <a:rPr lang="en-US" sz="1200" i="1" dirty="0">
                <a:solidFill>
                  <a:srgbClr val="565658"/>
                </a:solidFill>
              </a:rPr>
              <a:t>5 min whole group</a:t>
            </a:r>
          </a:p>
        </p:txBody>
      </p:sp>
      <p:sp>
        <p:nvSpPr>
          <p:cNvPr id="4" name="Slide Number Placeholder 3"/>
          <p:cNvSpPr>
            <a:spLocks noGrp="1"/>
          </p:cNvSpPr>
          <p:nvPr>
            <p:ph type="sldNum" sz="quarter" idx="10"/>
          </p:nvPr>
        </p:nvSpPr>
        <p:spPr/>
        <p:txBody>
          <a:bodyPr/>
          <a:lstStyle/>
          <a:p>
            <a:fld id="{E4E59082-DD63-4D2F-8101-0F929A5FCE28}" type="slidenum">
              <a:rPr lang="en-US" smtClean="0"/>
              <a:pPr/>
              <a:t>17</a:t>
            </a:fld>
            <a:endParaRPr lang="en-US"/>
          </a:p>
        </p:txBody>
      </p:sp>
    </p:spTree>
    <p:extLst>
      <p:ext uri="{BB962C8B-B14F-4D97-AF65-F5344CB8AC3E}">
        <p14:creationId xmlns:p14="http://schemas.microsoft.com/office/powerpoint/2010/main" val="520286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200" b="1" dirty="0">
                <a:solidFill>
                  <a:srgbClr val="565658"/>
                </a:solidFill>
              </a:rPr>
              <a:t>Materials: </a:t>
            </a:r>
            <a:r>
              <a:rPr lang="en-US" sz="1200" dirty="0">
                <a:solidFill>
                  <a:srgbClr val="565658"/>
                </a:solidFill>
              </a:rPr>
              <a:t>Poster w/these pre-written on it</a:t>
            </a:r>
            <a:endParaRPr lang="en-US" sz="1200" dirty="0"/>
          </a:p>
          <a:p>
            <a:pPr lvl="0" fontAlgn="ctr"/>
            <a:r>
              <a:rPr lang="en-US" sz="1200" b="1" dirty="0">
                <a:solidFill>
                  <a:srgbClr val="565658"/>
                </a:solidFill>
              </a:rPr>
              <a:t>Note: </a:t>
            </a:r>
            <a:r>
              <a:rPr lang="en-US" sz="1200" dirty="0">
                <a:solidFill>
                  <a:srgbClr val="565658"/>
                </a:solidFill>
              </a:rPr>
              <a:t>Continue to add notes to a chart paper so we can continue to refer back to them</a:t>
            </a:r>
          </a:p>
          <a:p>
            <a:pPr lvl="0" fontAlgn="ctr"/>
            <a:endParaRPr lang="en-US" sz="1200" i="1" dirty="0">
              <a:solidFill>
                <a:srgbClr val="565658"/>
              </a:solidFill>
            </a:endParaRPr>
          </a:p>
          <a:p>
            <a:pPr lvl="0" fontAlgn="ctr"/>
            <a:endParaRPr lang="en-US" sz="1200" i="1" dirty="0">
              <a:solidFill>
                <a:srgbClr val="565658"/>
              </a:solidFill>
            </a:endParaRPr>
          </a:p>
          <a:p>
            <a:pPr lvl="0" fontAlgn="ctr"/>
            <a:r>
              <a:rPr lang="en-US" sz="1200" i="1" dirty="0">
                <a:solidFill>
                  <a:srgbClr val="565658"/>
                </a:solidFill>
              </a:rPr>
              <a:t>10 min Divide into 2 groups – One led by Dan, one led by Jonathan. Record notes on chart paper.</a:t>
            </a:r>
          </a:p>
          <a:p>
            <a:pPr lvl="0" fontAlgn="ctr"/>
            <a:endParaRPr lang="en-US" sz="1200" i="1" dirty="0">
              <a:solidFill>
                <a:srgbClr val="565658"/>
              </a:solidFill>
            </a:endParaRPr>
          </a:p>
          <a:p>
            <a:pPr lvl="0" fontAlgn="ctr"/>
            <a:r>
              <a:rPr lang="en-US" sz="1200" i="1" dirty="0">
                <a:solidFill>
                  <a:srgbClr val="565658"/>
                </a:solidFill>
              </a:rPr>
              <a:t>10 min Whole group discussion (stay in break out groups)</a:t>
            </a:r>
          </a:p>
        </p:txBody>
      </p:sp>
      <p:sp>
        <p:nvSpPr>
          <p:cNvPr id="4" name="Slide Number Placeholder 3"/>
          <p:cNvSpPr>
            <a:spLocks noGrp="1"/>
          </p:cNvSpPr>
          <p:nvPr>
            <p:ph type="sldNum" sz="quarter" idx="10"/>
          </p:nvPr>
        </p:nvSpPr>
        <p:spPr/>
        <p:txBody>
          <a:bodyPr/>
          <a:lstStyle/>
          <a:p>
            <a:fld id="{E4E59082-DD63-4D2F-8101-0F929A5FCE28}" type="slidenum">
              <a:rPr lang="en-US" smtClean="0"/>
              <a:pPr/>
              <a:t>18</a:t>
            </a:fld>
            <a:endParaRPr lang="en-US"/>
          </a:p>
        </p:txBody>
      </p:sp>
    </p:spTree>
    <p:extLst>
      <p:ext uri="{BB962C8B-B14F-4D97-AF65-F5344CB8AC3E}">
        <p14:creationId xmlns:p14="http://schemas.microsoft.com/office/powerpoint/2010/main" val="1956237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200" b="1" dirty="0">
                <a:solidFill>
                  <a:srgbClr val="565658"/>
                </a:solidFill>
              </a:rPr>
              <a:t>Materials: </a:t>
            </a:r>
            <a:r>
              <a:rPr lang="en-US" sz="1200" dirty="0">
                <a:solidFill>
                  <a:srgbClr val="565658"/>
                </a:solidFill>
              </a:rPr>
              <a:t>Poster w/these pre-written on it</a:t>
            </a:r>
            <a:endParaRPr lang="en-US" sz="1200" i="1" dirty="0">
              <a:solidFill>
                <a:srgbClr val="565658"/>
              </a:solidFill>
            </a:endParaRPr>
          </a:p>
          <a:p>
            <a:endParaRPr lang="en-US" dirty="0"/>
          </a:p>
          <a:p>
            <a:pPr lvl="0" fontAlgn="ctr"/>
            <a:r>
              <a:rPr lang="en-US" sz="1200" b="1" dirty="0">
                <a:solidFill>
                  <a:srgbClr val="565658"/>
                </a:solidFill>
              </a:rPr>
              <a:t>Note: </a:t>
            </a:r>
            <a:r>
              <a:rPr lang="en-US" sz="1200" dirty="0">
                <a:solidFill>
                  <a:srgbClr val="565658"/>
                </a:solidFill>
              </a:rPr>
              <a:t>Continue to add notes to a chart paper so we can continue to refer back to them</a:t>
            </a:r>
          </a:p>
          <a:p>
            <a:pPr lvl="0" fontAlgn="ctr"/>
            <a:endParaRPr lang="en-US" sz="1200" i="1" dirty="0">
              <a:solidFill>
                <a:srgbClr val="565658"/>
              </a:solidFill>
            </a:endParaRPr>
          </a:p>
          <a:p>
            <a:pPr lvl="0" fontAlgn="ctr"/>
            <a:endParaRPr lang="en-US" sz="1200" i="1" dirty="0">
              <a:solidFill>
                <a:srgbClr val="565658"/>
              </a:solidFill>
            </a:endParaRPr>
          </a:p>
          <a:p>
            <a:pPr lvl="0" fontAlgn="ctr"/>
            <a:r>
              <a:rPr lang="en-US" sz="1200" i="1" dirty="0">
                <a:solidFill>
                  <a:srgbClr val="565658"/>
                </a:solidFill>
              </a:rPr>
              <a:t>10 min Small group discussion</a:t>
            </a:r>
          </a:p>
          <a:p>
            <a:pPr lvl="0" fontAlgn="ctr"/>
            <a:r>
              <a:rPr lang="en-US" sz="1200" i="1" dirty="0">
                <a:solidFill>
                  <a:srgbClr val="565658"/>
                </a:solidFill>
              </a:rPr>
              <a:t>5 min Whole group discussion</a:t>
            </a:r>
          </a:p>
        </p:txBody>
      </p:sp>
      <p:sp>
        <p:nvSpPr>
          <p:cNvPr id="4" name="Slide Number Placeholder 3"/>
          <p:cNvSpPr>
            <a:spLocks noGrp="1"/>
          </p:cNvSpPr>
          <p:nvPr>
            <p:ph type="sldNum" sz="quarter" idx="10"/>
          </p:nvPr>
        </p:nvSpPr>
        <p:spPr/>
        <p:txBody>
          <a:bodyPr/>
          <a:lstStyle/>
          <a:p>
            <a:fld id="{E4E59082-DD63-4D2F-8101-0F929A5FCE28}" type="slidenum">
              <a:rPr lang="en-US" smtClean="0"/>
              <a:pPr/>
              <a:t>19</a:t>
            </a:fld>
            <a:endParaRPr lang="en-US"/>
          </a:p>
        </p:txBody>
      </p:sp>
    </p:spTree>
    <p:extLst>
      <p:ext uri="{BB962C8B-B14F-4D97-AF65-F5344CB8AC3E}">
        <p14:creationId xmlns:p14="http://schemas.microsoft.com/office/powerpoint/2010/main" val="155862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EAEA62-17C1-4D53-8BBA-DA4DF2BF9DEA}" type="slidenum">
              <a:rPr lang="en-US" smtClean="0"/>
              <a:t>20</a:t>
            </a:fld>
            <a:endParaRPr lang="en-US" dirty="0"/>
          </a:p>
        </p:txBody>
      </p:sp>
    </p:spTree>
    <p:extLst>
      <p:ext uri="{BB962C8B-B14F-4D97-AF65-F5344CB8AC3E}">
        <p14:creationId xmlns:p14="http://schemas.microsoft.com/office/powerpoint/2010/main" val="3958625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200" b="1" dirty="0">
                <a:solidFill>
                  <a:srgbClr val="565658"/>
                </a:solidFill>
              </a:rPr>
              <a:t>Materials: </a:t>
            </a:r>
            <a:r>
              <a:rPr lang="en-US" sz="1200" dirty="0">
                <a:solidFill>
                  <a:srgbClr val="565658"/>
                </a:solidFill>
              </a:rPr>
              <a:t>Poster paper and marker to capture responses</a:t>
            </a:r>
            <a:endParaRPr lang="en-US" sz="1200" i="1" dirty="0">
              <a:solidFill>
                <a:srgbClr val="565658"/>
              </a:solidFill>
            </a:endParaRPr>
          </a:p>
          <a:p>
            <a:pPr lvl="0" fontAlgn="ctr"/>
            <a:r>
              <a:rPr lang="en-US" sz="1200" b="1" dirty="0">
                <a:solidFill>
                  <a:srgbClr val="565658"/>
                </a:solidFill>
              </a:rPr>
              <a:t>Note 1: </a:t>
            </a:r>
            <a:r>
              <a:rPr lang="en-US" sz="1200" dirty="0">
                <a:solidFill>
                  <a:srgbClr val="565658"/>
                </a:solidFill>
              </a:rPr>
              <a:t>Either add this to the notes you’ve already captured on the chart paper (e.g., place check-marks next to the things folks say they will bring back)</a:t>
            </a:r>
          </a:p>
          <a:p>
            <a:pPr lvl="0" fontAlgn="ctr"/>
            <a:endParaRPr lang="en-US" sz="1200" dirty="0">
              <a:solidFill>
                <a:srgbClr val="565658"/>
              </a:solidFill>
            </a:endParaRPr>
          </a:p>
          <a:p>
            <a:pPr lvl="0" fontAlgn="ctr"/>
            <a:r>
              <a:rPr lang="en-US" sz="1200" i="1" dirty="0">
                <a:solidFill>
                  <a:srgbClr val="565658"/>
                </a:solidFill>
              </a:rPr>
              <a:t>3 min self reflection</a:t>
            </a:r>
          </a:p>
          <a:p>
            <a:pPr lvl="0" fontAlgn="ctr"/>
            <a:r>
              <a:rPr lang="en-US" sz="1200" i="1" dirty="0">
                <a:solidFill>
                  <a:srgbClr val="565658"/>
                </a:solidFill>
              </a:rPr>
              <a:t>4 min pair share</a:t>
            </a:r>
          </a:p>
          <a:p>
            <a:pPr lvl="0" fontAlgn="ctr"/>
            <a:r>
              <a:rPr lang="en-US" sz="1200" i="1" dirty="0">
                <a:solidFill>
                  <a:srgbClr val="565658"/>
                </a:solidFill>
              </a:rPr>
              <a:t>2 min ask for a few share-outs</a:t>
            </a:r>
          </a:p>
          <a:p>
            <a:pPr lvl="0" fontAlgn="ctr"/>
            <a:r>
              <a:rPr lang="en-US" sz="1200" i="1" dirty="0">
                <a:solidFill>
                  <a:srgbClr val="565658"/>
                </a:solidFill>
              </a:rPr>
              <a:t>1 min Thank You</a:t>
            </a:r>
            <a:endParaRPr lang="en-US" sz="1200" dirty="0">
              <a:solidFill>
                <a:srgbClr val="565658"/>
              </a:solidFill>
            </a:endParaRPr>
          </a:p>
          <a:p>
            <a:pPr lvl="0" fontAlgn="ctr"/>
            <a:endParaRPr lang="en-US" sz="1200" i="1" dirty="0">
              <a:solidFill>
                <a:srgbClr val="565658"/>
              </a:solidFill>
            </a:endParaRPr>
          </a:p>
          <a:p>
            <a:pPr lvl="0" fontAlgn="ctr"/>
            <a:r>
              <a:rPr lang="en-US" sz="1200" b="1" dirty="0">
                <a:solidFill>
                  <a:srgbClr val="565658"/>
                </a:solidFill>
              </a:rPr>
              <a:t>Note 2: </a:t>
            </a:r>
            <a:r>
              <a:rPr lang="en-US" sz="1200" dirty="0">
                <a:solidFill>
                  <a:srgbClr val="565658"/>
                </a:solidFill>
              </a:rPr>
              <a:t>Feedback forms will be given at the end of the LCSDC conference via survey monkey.</a:t>
            </a:r>
            <a:endParaRPr lang="en-US" dirty="0"/>
          </a:p>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21</a:t>
            </a:fld>
            <a:endParaRPr lang="en-US"/>
          </a:p>
        </p:txBody>
      </p:sp>
    </p:spTree>
    <p:extLst>
      <p:ext uri="{BB962C8B-B14F-4D97-AF65-F5344CB8AC3E}">
        <p14:creationId xmlns:p14="http://schemas.microsoft.com/office/powerpoint/2010/main" val="7969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1779588" cy="1335088"/>
          </a:xfrm>
        </p:spPr>
      </p:sp>
      <p:sp>
        <p:nvSpPr>
          <p:cNvPr id="3" name="Notes Placeholder 2"/>
          <p:cNvSpPr>
            <a:spLocks noGrp="1"/>
          </p:cNvSpPr>
          <p:nvPr>
            <p:ph type="body" idx="1"/>
          </p:nvPr>
        </p:nvSpPr>
        <p:spPr/>
        <p:txBody>
          <a:bodyPr/>
          <a:lstStyle/>
          <a:p>
            <a:r>
              <a:rPr lang="en-US" b="0" dirty="0">
                <a:solidFill>
                  <a:srgbClr val="C4512F"/>
                </a:solidFill>
              </a:rPr>
              <a:t>Dan offers overall Consortium</a:t>
            </a:r>
            <a:r>
              <a:rPr lang="en-US" b="0" baseline="0" dirty="0">
                <a:solidFill>
                  <a:srgbClr val="C4512F"/>
                </a:solidFill>
              </a:rPr>
              <a:t> welcome message</a:t>
            </a:r>
          </a:p>
          <a:p>
            <a:r>
              <a:rPr lang="en-US" b="0" dirty="0">
                <a:solidFill>
                  <a:srgbClr val="C4512F"/>
                </a:solidFill>
              </a:rPr>
              <a:t>Aaron</a:t>
            </a:r>
            <a:r>
              <a:rPr lang="en-US" b="0" baseline="0" dirty="0">
                <a:solidFill>
                  <a:srgbClr val="C4512F"/>
                </a:solidFill>
              </a:rPr>
              <a:t> shares welcome to State Support Network (NOTE: This June 30</a:t>
            </a:r>
            <a:r>
              <a:rPr lang="en-US" b="0" baseline="30000" dirty="0">
                <a:solidFill>
                  <a:srgbClr val="C4512F"/>
                </a:solidFill>
              </a:rPr>
              <a:t>th</a:t>
            </a:r>
            <a:r>
              <a:rPr lang="en-US" b="0" baseline="0" dirty="0">
                <a:solidFill>
                  <a:srgbClr val="C4512F"/>
                </a:solidFill>
              </a:rPr>
              <a:t> group includes Sups from the pilot districts as well as the rest of the Consortium members, so the Welcome should take that into account to not confuse folks)</a:t>
            </a:r>
            <a:endParaRPr lang="en-US" b="0" dirty="0">
              <a:solidFill>
                <a:srgbClr val="C4512F"/>
              </a:solidFill>
            </a:endParaRPr>
          </a:p>
        </p:txBody>
      </p:sp>
    </p:spTree>
    <p:extLst>
      <p:ext uri="{BB962C8B-B14F-4D97-AF65-F5344CB8AC3E}">
        <p14:creationId xmlns:p14="http://schemas.microsoft.com/office/powerpoint/2010/main" val="278325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0"/>
            <a:ext cx="1897063" cy="1423988"/>
          </a:xfrm>
        </p:spPr>
      </p:sp>
      <p:sp>
        <p:nvSpPr>
          <p:cNvPr id="3" name="Notes Placeholder 2"/>
          <p:cNvSpPr>
            <a:spLocks noGrp="1"/>
          </p:cNvSpPr>
          <p:nvPr>
            <p:ph type="body" idx="1"/>
          </p:nvPr>
        </p:nvSpPr>
        <p:spPr/>
        <p:txBody>
          <a:bodyPr vert="horz" lIns="96661" tIns="48331" rIns="96661" bIns="48331" rtlCol="0"/>
          <a:lstStyle/>
          <a:p>
            <a:r>
              <a:rPr lang="en-US" dirty="0"/>
              <a:t>Melissa</a:t>
            </a:r>
            <a:r>
              <a:rPr lang="en-US" baseline="0" dirty="0"/>
              <a:t> provides an overview about the Network.</a:t>
            </a:r>
          </a:p>
          <a:p>
            <a:endParaRPr lang="en-US" dirty="0"/>
          </a:p>
          <a:p>
            <a:r>
              <a:rPr lang="en-US" dirty="0"/>
              <a:t>We are funded by the Office of State Suppor</a:t>
            </a:r>
            <a:r>
              <a:rPr lang="en-US" baseline="0" dirty="0"/>
              <a:t>t at the US Department of Education. </a:t>
            </a:r>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9/28/2015</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79F9670F-B05C-4E29-9927-D8558D7BA470}" type="slidenum">
              <a:rPr lang="en-US" smtClean="0"/>
              <a:pPr/>
              <a:t>3</a:t>
            </a:fld>
            <a:endParaRPr lang="en-US" dirty="0"/>
          </a:p>
        </p:txBody>
      </p:sp>
    </p:spTree>
    <p:extLst>
      <p:ext uri="{BB962C8B-B14F-4D97-AF65-F5344CB8AC3E}">
        <p14:creationId xmlns:p14="http://schemas.microsoft.com/office/powerpoint/2010/main" val="43866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6661" tIns="48331" rIns="96661" bIns="48331" rtlCol="0"/>
          <a:lstStyle/>
          <a:p>
            <a:pPr marL="0" marR="0" indent="0" algn="l" defTabSz="898908" rtl="0" eaLnBrk="1" fontAlgn="auto" latinLnBrk="0" hangingPunct="1">
              <a:lnSpc>
                <a:spcPct val="100000"/>
              </a:lnSpc>
              <a:spcBef>
                <a:spcPts val="0"/>
              </a:spcBef>
              <a:spcAft>
                <a:spcPts val="0"/>
              </a:spcAft>
              <a:buClrTx/>
              <a:buSzTx/>
              <a:buFontTx/>
              <a:buNone/>
              <a:tabLst/>
              <a:defRPr/>
            </a:pPr>
            <a:r>
              <a:rPr lang="en-US" dirty="0"/>
              <a:t>Melissa</a:t>
            </a:r>
            <a:r>
              <a:rPr lang="en-US" baseline="0" dirty="0"/>
              <a:t> provides an overview about the Network.</a:t>
            </a:r>
          </a:p>
          <a:p>
            <a:endParaRPr lang="en-US" dirty="0"/>
          </a:p>
        </p:txBody>
      </p:sp>
      <p:sp>
        <p:nvSpPr>
          <p:cNvPr id="4" name="Date Placeholder 3"/>
          <p:cNvSpPr>
            <a:spLocks noGrp="1"/>
          </p:cNvSpPr>
          <p:nvPr>
            <p:ph type="dt" idx="10"/>
          </p:nvPr>
        </p:nvSpPr>
        <p:spPr/>
        <p:txBody>
          <a:bodyPr/>
          <a:lstStyle/>
          <a:p>
            <a:r>
              <a:rPr lang="en-US"/>
              <a:t>(added from Insert tab, Header &amp; Footer icon, Fixed Date and time) 9/28/2015</a:t>
            </a:r>
            <a:endParaRPr lang="en-US" dirty="0"/>
          </a:p>
        </p:txBody>
      </p:sp>
      <p:sp>
        <p:nvSpPr>
          <p:cNvPr id="5" name="Footer Placeholder 4"/>
          <p:cNvSpPr>
            <a:spLocks noGrp="1"/>
          </p:cNvSpPr>
          <p:nvPr>
            <p:ph type="ftr" sz="quarter" idx="11"/>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12"/>
          </p:nvPr>
        </p:nvSpPr>
        <p:spPr/>
        <p:txBody>
          <a:bodyPr/>
          <a:lstStyle/>
          <a:p>
            <a:fld id="{79F9670F-B05C-4E29-9927-D8558D7BA470}" type="slidenum">
              <a:rPr lang="en-US" smtClean="0"/>
              <a:pPr/>
              <a:t>4</a:t>
            </a:fld>
            <a:endParaRPr lang="en-US"/>
          </a:p>
        </p:txBody>
      </p:sp>
    </p:spTree>
    <p:extLst>
      <p:ext uri="{BB962C8B-B14F-4D97-AF65-F5344CB8AC3E}">
        <p14:creationId xmlns:p14="http://schemas.microsoft.com/office/powerpoint/2010/main" val="207432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8908" rtl="0" eaLnBrk="1" fontAlgn="auto" latinLnBrk="0" hangingPunct="1">
              <a:lnSpc>
                <a:spcPct val="100000"/>
              </a:lnSpc>
              <a:spcBef>
                <a:spcPts val="0"/>
              </a:spcBef>
              <a:spcAft>
                <a:spcPts val="0"/>
              </a:spcAft>
              <a:buClrTx/>
              <a:buSzTx/>
              <a:buFontTx/>
              <a:buNone/>
              <a:tabLst/>
              <a:defRPr/>
            </a:pPr>
            <a:r>
              <a:rPr lang="en-US" dirty="0"/>
              <a:t>Aaron</a:t>
            </a:r>
            <a:r>
              <a:rPr lang="en-US" baseline="0" dirty="0"/>
              <a:t> provides an overview about the Network.</a:t>
            </a:r>
            <a:endParaRPr lang="en-US" dirty="0"/>
          </a:p>
          <a:p>
            <a:endParaRPr lang="en-US" dirty="0"/>
          </a:p>
          <a:p>
            <a:r>
              <a:rPr lang="en-US" dirty="0"/>
              <a:t>Universal support through broadly shared school improvement resources organized on a user- friendly website. Resources will include case studies, guidelines, and checklists for implementation, among other materials.</a:t>
            </a:r>
          </a:p>
          <a:p>
            <a:endParaRPr lang="en-US" dirty="0"/>
          </a:p>
          <a:p>
            <a:r>
              <a:rPr lang="en-US" dirty="0"/>
              <a:t>Collective support for technical assistance delivered in person and virtually and shared by multiple organizations, so that States can learn and collaborate through peer-to-peer experiences and communities of practice led by technical assistance providers.</a:t>
            </a:r>
          </a:p>
          <a:p>
            <a:endParaRPr lang="en-US" dirty="0"/>
          </a:p>
          <a:p>
            <a:r>
              <a:rPr lang="en-US" dirty="0"/>
              <a:t>Individual support focused on direct technical assistance from subject matter experts delivered in person and virtually to address special State and district needs.</a:t>
            </a:r>
          </a:p>
        </p:txBody>
      </p:sp>
      <p:sp>
        <p:nvSpPr>
          <p:cNvPr id="4" name="Slide Number Placeholder 3"/>
          <p:cNvSpPr>
            <a:spLocks noGrp="1"/>
          </p:cNvSpPr>
          <p:nvPr>
            <p:ph type="sldNum" sz="quarter" idx="10"/>
          </p:nvPr>
        </p:nvSpPr>
        <p:spPr/>
        <p:txBody>
          <a:bodyPr/>
          <a:lstStyle/>
          <a:p>
            <a:fld id="{E4E59082-DD63-4D2F-8101-0F929A5FCE28}" type="slidenum">
              <a:rPr lang="en-US" smtClean="0"/>
              <a:pPr/>
              <a:t>5</a:t>
            </a:fld>
            <a:endParaRPr lang="en-US"/>
          </a:p>
        </p:txBody>
      </p:sp>
    </p:spTree>
    <p:extLst>
      <p:ext uri="{BB962C8B-B14F-4D97-AF65-F5344CB8AC3E}">
        <p14:creationId xmlns:p14="http://schemas.microsoft.com/office/powerpoint/2010/main" val="197646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dirty="0"/>
              <a:t>SPEAK TO:</a:t>
            </a:r>
            <a:r>
              <a:rPr lang="en-US" baseline="0" dirty="0"/>
              <a:t>  The S</a:t>
            </a:r>
            <a:r>
              <a:rPr lang="en-US" dirty="0"/>
              <a:t>tate Support Network works with national subject matter experts to support priority work.  ERS</a:t>
            </a:r>
            <a:r>
              <a:rPr lang="en-US" baseline="0" dirty="0"/>
              <a:t> is working with the State Support Network to lead this</a:t>
            </a:r>
            <a:r>
              <a:rPr lang="en-US" dirty="0"/>
              <a:t> </a:t>
            </a:r>
            <a:r>
              <a:rPr lang="en-US" dirty="0" err="1"/>
              <a:t>CoP.</a:t>
            </a:r>
            <a:endParaRPr lang="en-US" dirty="0"/>
          </a:p>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6</a:t>
            </a:fld>
            <a:endParaRPr lang="en-US"/>
          </a:p>
        </p:txBody>
      </p:sp>
    </p:spTree>
    <p:extLst>
      <p:ext uri="{BB962C8B-B14F-4D97-AF65-F5344CB8AC3E}">
        <p14:creationId xmlns:p14="http://schemas.microsoft.com/office/powerpoint/2010/main" val="75717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946" lvl="1" indent="0" fontAlgn="ctr">
              <a:buFont typeface="+mj-lt"/>
              <a:buNone/>
            </a:pPr>
            <a:r>
              <a:rPr lang="en-US" sz="1200" i="0" dirty="0"/>
              <a:t>Note:</a:t>
            </a:r>
            <a:r>
              <a:rPr lang="en-US" sz="1200" i="0" baseline="0" dirty="0"/>
              <a:t> This slide is intentionally the same as the first one. It is a facilitation decision to have the first slide up when participants enter. They will get started on the Do Now when they arrive. Then, when we kick off the day, we will move to the intro of the Network and ERS and presenters. Then, we will come back to this to have it up for participants to speak to as part of their own introductions.</a:t>
            </a:r>
            <a:endParaRPr lang="en-US" sz="1200" i="0"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7</a:t>
            </a:fld>
            <a:endParaRPr lang="en-US"/>
          </a:p>
        </p:txBody>
      </p:sp>
    </p:spTree>
    <p:extLst>
      <p:ext uri="{BB962C8B-B14F-4D97-AF65-F5344CB8AC3E}">
        <p14:creationId xmlns:p14="http://schemas.microsoft.com/office/powerpoint/2010/main" val="113593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0"/>
            <a:ext cx="1897063" cy="1423988"/>
          </a:xfrm>
        </p:spPr>
      </p:sp>
      <p:sp>
        <p:nvSpPr>
          <p:cNvPr id="3" name="Notes Placeholder 2"/>
          <p:cNvSpPr>
            <a:spLocks noGrp="1"/>
          </p:cNvSpPr>
          <p:nvPr>
            <p:ph type="body" idx="1"/>
          </p:nvPr>
        </p:nvSpPr>
        <p:spPr/>
        <p:txBody>
          <a:bodyPr vert="horz" lIns="96661" tIns="48331" rIns="96661" bIns="48331" rtlCol="0"/>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dirty="0">
                <a:solidFill>
                  <a:schemeClr val="tx1"/>
                </a:solidFill>
              </a:rPr>
              <a:t>Framing: This session is about hearing from the LCSDC district leaders as a group to inform the pilot group’s conversations, whose takeaways will be then shared back to the LCSDC.</a:t>
            </a:r>
            <a:endParaRPr lang="en-US" sz="1050" i="1" dirty="0">
              <a:solidFill>
                <a:schemeClr val="tx1"/>
              </a:solidFill>
            </a:endParaRPr>
          </a:p>
        </p:txBody>
      </p:sp>
      <p:sp>
        <p:nvSpPr>
          <p:cNvPr id="4" name="Date Placeholder 3"/>
          <p:cNvSpPr>
            <a:spLocks noGrp="1"/>
          </p:cNvSpPr>
          <p:nvPr>
            <p:ph type="dt" idx="10"/>
          </p:nvPr>
        </p:nvSpPr>
        <p:spPr/>
        <p:txBody>
          <a:bodyPr/>
          <a:lstStyle/>
          <a:p>
            <a:r>
              <a:rPr lang="en-US" dirty="0"/>
              <a:t>(added from Insert tab, Header &amp; Footer icon, Fixed Date and time) 9/28/2015</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79F9670F-B05C-4E29-9927-D8558D7BA470}" type="slidenum">
              <a:rPr lang="en-US" smtClean="0"/>
              <a:pPr/>
              <a:t>8</a:t>
            </a:fld>
            <a:endParaRPr lang="en-US" dirty="0"/>
          </a:p>
        </p:txBody>
      </p:sp>
    </p:spTree>
    <p:extLst>
      <p:ext uri="{BB962C8B-B14F-4D97-AF65-F5344CB8AC3E}">
        <p14:creationId xmlns:p14="http://schemas.microsoft.com/office/powerpoint/2010/main" val="259613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0"/>
            <a:ext cx="1819276" cy="1365250"/>
          </a:xfrm>
        </p:spPr>
      </p:sp>
      <p:sp>
        <p:nvSpPr>
          <p:cNvPr id="3" name="Notes Placeholder 2"/>
          <p:cNvSpPr>
            <a:spLocks noGrp="1"/>
          </p:cNvSpPr>
          <p:nvPr>
            <p:ph type="body" idx="1"/>
          </p:nvPr>
        </p:nvSpPr>
        <p:spPr/>
        <p:txBody>
          <a:bodyPr/>
          <a:lstStyle/>
          <a:p>
            <a:pPr lvl="0"/>
            <a:r>
              <a:rPr lang="en-US" u="sng" dirty="0"/>
              <a:t>Notes: </a:t>
            </a:r>
          </a:p>
          <a:p>
            <a:pPr marL="171450" lvl="0" indent="-171450">
              <a:buFontTx/>
              <a:buChar char="-"/>
            </a:pPr>
            <a:r>
              <a:rPr lang="en-US" u="none" baseline="0" dirty="0"/>
              <a:t>Speak to who is currently in the Pilot Group (if not shared already)</a:t>
            </a:r>
          </a:p>
          <a:p>
            <a:pPr marL="171450" lvl="0" indent="-171450">
              <a:buFontTx/>
              <a:buChar char="-"/>
            </a:pPr>
            <a:r>
              <a:rPr lang="en-US" u="none" baseline="0" dirty="0"/>
              <a:t>Share invitation – If any other district is interested in joining, contact Jonathan Travers</a:t>
            </a:r>
          </a:p>
          <a:p>
            <a:pPr marL="171450" lvl="0" indent="-171450">
              <a:buFontTx/>
              <a:buChar char="-"/>
            </a:pPr>
            <a:r>
              <a:rPr lang="en-US" u="none" baseline="0" dirty="0"/>
              <a:t>Speak to how the COP plans to address each of these objectives</a:t>
            </a:r>
          </a:p>
          <a:p>
            <a:pPr marL="171450" lvl="0" indent="-171450">
              <a:buFontTx/>
              <a:buChar char="-"/>
            </a:pPr>
            <a:endParaRPr lang="en-US" u="none" dirty="0"/>
          </a:p>
          <a:p>
            <a:pPr lvl="0"/>
            <a:r>
              <a:rPr lang="en-US" u="sng" dirty="0"/>
              <a:t>Full wording for objectives is below</a:t>
            </a:r>
            <a:r>
              <a:rPr lang="en-US" u="sng" baseline="0" dirty="0"/>
              <a:t> for reference. The text on the slide is an abbreviated version.</a:t>
            </a:r>
            <a:endParaRPr lang="en-US" u="sng" dirty="0"/>
          </a:p>
          <a:p>
            <a:pPr lvl="0"/>
            <a:r>
              <a:rPr lang="en-US" dirty="0"/>
              <a:t>1. Methodology: </a:t>
            </a:r>
          </a:p>
          <a:p>
            <a:pPr marL="1080686" lvl="1" indent="-457200"/>
            <a:r>
              <a:rPr lang="en-US" dirty="0"/>
              <a:t>Identify the primary ways in which current financial reporting structures and practices prevent fully accurate per pupil reporting at school level</a:t>
            </a:r>
          </a:p>
          <a:p>
            <a:pPr marL="1080686" lvl="1" indent="-457200"/>
            <a:r>
              <a:rPr lang="en-US" dirty="0"/>
              <a:t>Identify 2-3 “imperatives” to communicate to state level methodology developers that hinder a district’s ability to fully allocate expenses at the school level</a:t>
            </a:r>
          </a:p>
          <a:p>
            <a:pPr lvl="0"/>
            <a:endParaRPr lang="en-US" dirty="0"/>
          </a:p>
          <a:p>
            <a:pPr lvl="0"/>
            <a:r>
              <a:rPr lang="en-US" dirty="0"/>
              <a:t>2. Reporting &amp; Accountability Strategy:</a:t>
            </a:r>
          </a:p>
          <a:p>
            <a:pPr marL="1080686" lvl="1" indent="-457200">
              <a:buFont typeface="Arial"/>
              <a:buChar char="•"/>
            </a:pPr>
            <a:r>
              <a:rPr lang="en-US" dirty="0"/>
              <a:t>Understand the primary drivers and causes of variation in per pupil spending across schools in their district, including different dimensions of student need, school size, teacher compensation</a:t>
            </a:r>
          </a:p>
          <a:p>
            <a:pPr marL="1080686" lvl="1" indent="-457200">
              <a:buFont typeface="Arial"/>
              <a:buChar char="•"/>
            </a:pPr>
            <a:r>
              <a:rPr lang="en-US" dirty="0"/>
              <a:t>Identify supporting school level data needed to responsibly interpret and explain why some schools spend more or less than others in their system</a:t>
            </a:r>
          </a:p>
          <a:p>
            <a:pPr marL="1080686" lvl="1" indent="-457200">
              <a:buFont typeface="Arial"/>
              <a:buChar char="•"/>
            </a:pPr>
            <a:endParaRPr lang="en-US" dirty="0"/>
          </a:p>
          <a:p>
            <a:pPr lvl="0"/>
            <a:r>
              <a:rPr lang="en-US" dirty="0"/>
              <a:t>3. Engagement:</a:t>
            </a:r>
          </a:p>
          <a:p>
            <a:pPr marL="1080686" lvl="1" indent="-457200"/>
            <a:r>
              <a:rPr lang="en-US" dirty="0"/>
              <a:t>Lay out key messages for Superintendent, Board and other stakeholders to facilitate discussions of spending equity that focus on most important policy options and approaches</a:t>
            </a:r>
          </a:p>
        </p:txBody>
      </p:sp>
    </p:spTree>
    <p:extLst>
      <p:ext uri="{BB962C8B-B14F-4D97-AF65-F5344CB8AC3E}">
        <p14:creationId xmlns:p14="http://schemas.microsoft.com/office/powerpoint/2010/main" val="1240590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
            <a:ext cx="9144000" cy="3355848"/>
          </a:xfrm>
        </p:spPr>
        <p:txBody>
          <a:bodyPr lIns="91440" rIns="91440"/>
          <a:lstStyle>
            <a:lvl1pPr>
              <a:defRPr/>
            </a:lvl1pPr>
          </a:lstStyle>
          <a:p>
            <a:r>
              <a:rPr lang="en-US" dirty="0"/>
              <a:t>Drag picture to placeholder or click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330952"/>
            <a:ext cx="4794971" cy="1234440"/>
          </a:xfrm>
          <a:prstGeom prst="rect">
            <a:avLst/>
          </a:prstGeom>
        </p:spPr>
      </p:pic>
      <p:sp>
        <p:nvSpPr>
          <p:cNvPr id="2" name="Title 1"/>
          <p:cNvSpPr>
            <a:spLocks noGrp="1"/>
          </p:cNvSpPr>
          <p:nvPr userDrawn="1">
            <p:ph type="ctrTitle" hasCustomPrompt="1"/>
          </p:nvPr>
        </p:nvSpPr>
        <p:spPr>
          <a:xfrm>
            <a:off x="457200" y="3355848"/>
            <a:ext cx="8229600" cy="704088"/>
          </a:xfrm>
        </p:spPr>
        <p:txBody>
          <a:bodyPr anchor="t" anchorCtr="0">
            <a:normAutofit/>
          </a:bodyPr>
          <a:lstStyle>
            <a:lvl1pPr algn="l">
              <a:defRPr sz="2909"/>
            </a:lvl1pPr>
          </a:lstStyle>
          <a:p>
            <a:r>
              <a:rPr lang="en-US" dirty="0"/>
              <a:t>Title</a:t>
            </a:r>
          </a:p>
        </p:txBody>
      </p:sp>
      <p:sp>
        <p:nvSpPr>
          <p:cNvPr id="3" name="Subtitle 2"/>
          <p:cNvSpPr>
            <a:spLocks noGrp="1"/>
          </p:cNvSpPr>
          <p:nvPr userDrawn="1">
            <p:ph type="subTitle" idx="1" hasCustomPrompt="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dirty="0"/>
              <a:t>Author Name | Author Name | Author Name</a:t>
            </a:r>
          </a:p>
        </p:txBody>
      </p:sp>
      <p:sp>
        <p:nvSpPr>
          <p:cNvPr id="8" name="Text Placeholder 7"/>
          <p:cNvSpPr>
            <a:spLocks noGrp="1"/>
          </p:cNvSpPr>
          <p:nvPr userDrawn="1">
            <p:ph type="body" sz="quarter" idx="10" hasCustomPrompt="1"/>
          </p:nvPr>
        </p:nvSpPr>
        <p:spPr>
          <a:xfrm>
            <a:off x="457200" y="4754880"/>
            <a:ext cx="8229600" cy="365760"/>
          </a:xfrm>
        </p:spPr>
        <p:txBody>
          <a:bodyPr>
            <a:normAutofit/>
          </a:bodyPr>
          <a:lstStyle>
            <a:lvl1pPr>
              <a:defRPr sz="1272"/>
            </a:lvl1pPr>
          </a:lstStyle>
          <a:p>
            <a:pPr lvl="0"/>
            <a:r>
              <a:rPr lang="en-US" dirty="0"/>
              <a:t>M / D / 20XX</a:t>
            </a:r>
          </a:p>
        </p:txBody>
      </p:sp>
      <p:sp>
        <p:nvSpPr>
          <p:cNvPr id="15" name="Rectangle 6"/>
          <p:cNvSpPr/>
          <p:nvPr userDrawn="1"/>
        </p:nvSpPr>
        <p:spPr>
          <a:xfrm>
            <a:off x="0" y="6793992"/>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11" name="Rectangle 6"/>
          <p:cNvSpPr/>
          <p:nvPr userDrawn="1"/>
        </p:nvSpPr>
        <p:spPr>
          <a:xfrm>
            <a:off x="0" y="0"/>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9" name="Rectangle 6"/>
          <p:cNvSpPr/>
          <p:nvPr userDrawn="1"/>
        </p:nvSpPr>
        <p:spPr>
          <a:xfrm>
            <a:off x="0" y="3287268"/>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Tree>
    <p:extLst>
      <p:ext uri="{BB962C8B-B14F-4D97-AF65-F5344CB8AC3E}">
        <p14:creationId xmlns:p14="http://schemas.microsoft.com/office/powerpoint/2010/main" val="26846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17" name="Rectangle 16"/>
          <p:cNvSpPr/>
          <p:nvPr userDrawn="1"/>
        </p:nvSpPr>
        <p:spPr>
          <a:xfrm>
            <a:off x="4283257"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4" name="Content Placeholder 3"/>
          <p:cNvSpPr>
            <a:spLocks noGrp="1"/>
          </p:cNvSpPr>
          <p:nvPr>
            <p:ph sz="quarter" idx="15" hasCustomPrompt="1"/>
          </p:nvPr>
        </p:nvSpPr>
        <p:spPr>
          <a:xfrm>
            <a:off x="1" y="63502"/>
            <a:ext cx="4283075" cy="6703060"/>
          </a:xfrm>
        </p:spPr>
        <p:txBody>
          <a:bodyPr vert="horz" lIns="91440" tIns="91440" rIns="91440" bIns="91440" rtlCol="0" anchor="t" anchorCtr="0">
            <a:normAutofit/>
          </a:bodyPr>
          <a:lstStyle>
            <a:lvl1pPr>
              <a:defRPr lang="en-US" dirty="0"/>
            </a:lvl1pPr>
          </a:lstStyle>
          <a:p>
            <a:pPr lvl="0"/>
            <a:r>
              <a:rPr lang="en-US" dirty="0"/>
              <a:t>Click to add text.</a:t>
            </a:r>
            <a:br>
              <a:rPr lang="en-US" dirty="0"/>
            </a:br>
            <a:r>
              <a:rPr lang="en-US" dirty="0"/>
              <a:t>Click icons to add</a:t>
            </a:r>
            <a:br>
              <a:rPr lang="en-US" dirty="0"/>
            </a:br>
            <a:r>
              <a:rPr lang="en-US" dirty="0"/>
              <a:t>objects.</a:t>
            </a:r>
          </a:p>
        </p:txBody>
      </p:sp>
      <p:sp>
        <p:nvSpPr>
          <p:cNvPr id="2" name="Title 1"/>
          <p:cNvSpPr>
            <a:spLocks noGrp="1"/>
          </p:cNvSpPr>
          <p:nvPr>
            <p:ph type="title"/>
          </p:nvPr>
        </p:nvSpPr>
        <p:spPr>
          <a:xfrm>
            <a:off x="4778835"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4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nchor="ctr" anchorCtr="0"/>
          <a:lstStyle>
            <a:lvl1pPr>
              <a:defRPr sz="2909">
                <a:solidFill>
                  <a:schemeClr val="bg1"/>
                </a:solidFill>
              </a:defRPr>
            </a:lvl1pPr>
          </a:lstStyle>
          <a:p>
            <a:r>
              <a:rPr lang="en-US"/>
              <a:t>Click to edit Master title style</a:t>
            </a:r>
            <a:endParaRPr lang="en-US" dirty="0"/>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normAutofit/>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hasCustomPrompt="1"/>
          </p:nvPr>
        </p:nvSpPr>
        <p:spPr>
          <a:xfrm>
            <a:off x="0" y="0"/>
            <a:ext cx="9144000" cy="6858000"/>
          </a:xfrm>
          <a:solidFill>
            <a:srgbClr val="1C4583">
              <a:alpha val="29804"/>
            </a:srgbClr>
          </a:solidFill>
        </p:spPr>
        <p:txBody>
          <a:bodyPr/>
          <a:lstStyle>
            <a:lvl1pPr>
              <a:defRPr/>
            </a:lvl1pPr>
          </a:lstStyle>
          <a:p>
            <a:pPr lvl="0"/>
            <a:r>
              <a:rPr lang="en-US" dirty="0"/>
              <a:t> </a:t>
            </a:r>
          </a:p>
        </p:txBody>
      </p:sp>
    </p:spTree>
    <p:extLst>
      <p:ext uri="{BB962C8B-B14F-4D97-AF65-F5344CB8AC3E}">
        <p14:creationId xmlns:p14="http://schemas.microsoft.com/office/powerpoint/2010/main" val="235392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0216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067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383" y="274638"/>
            <a:ext cx="6608419" cy="1143000"/>
          </a:xfrm>
          <a:noFill/>
        </p:spPr>
        <p:txBody>
          <a:bodyPr vert="horz" lIns="91440" tIns="45720" rIns="91440" bIns="45720" rtlCol="0" anchor="ctr" anchorCtr="0">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marL="0" lvl="0"/>
            <a:r>
              <a:rPr lang="en-US" dirty="0"/>
              <a:t>Slide title</a:t>
            </a:r>
          </a:p>
        </p:txBody>
      </p:sp>
      <p:sp>
        <p:nvSpPr>
          <p:cNvPr id="7" name="Picture Placeholder 6"/>
          <p:cNvSpPr>
            <a:spLocks noGrp="1"/>
          </p:cNvSpPr>
          <p:nvPr>
            <p:ph type="pic" sz="quarter" idx="11"/>
          </p:nvPr>
        </p:nvSpPr>
        <p:spPr>
          <a:xfrm>
            <a:off x="449261" y="273050"/>
            <a:ext cx="1143000" cy="1144588"/>
          </a:xfrm>
          <a:prstGeom prst="ellipse">
            <a:avLst/>
          </a:prstGeom>
        </p:spPr>
        <p:txBody>
          <a:bodyPr>
            <a:normAutofit/>
          </a:bodyPr>
          <a:lstStyle>
            <a:lvl1pPr>
              <a:defRPr sz="1091">
                <a:latin typeface="Arial" panose="020B0604020202020204" pitchFamily="34" charset="0"/>
                <a:cs typeface="Arial" panose="020B0604020202020204" pitchFamily="34" charset="0"/>
              </a:defRPr>
            </a:lvl1pPr>
          </a:lstStyle>
          <a:p>
            <a:r>
              <a:rPr lang="en-US"/>
              <a:t>Drag picture to placeholder or click icon to add</a:t>
            </a:r>
          </a:p>
        </p:txBody>
      </p:sp>
      <p:sp>
        <p:nvSpPr>
          <p:cNvPr id="3" name="Picture Placeholder 2"/>
          <p:cNvSpPr>
            <a:spLocks noGrp="1"/>
          </p:cNvSpPr>
          <p:nvPr>
            <p:ph type="pic" sz="quarter" idx="10"/>
          </p:nvPr>
        </p:nvSpPr>
        <p:spPr>
          <a:xfrm>
            <a:off x="0" y="0"/>
            <a:ext cx="9144000" cy="6858000"/>
          </a:xfrm>
        </p:spPr>
        <p:txBody>
          <a:bodyPr anchor="ctr" anchorCtr="0"/>
          <a:lstStyle>
            <a:lvl1pPr>
              <a:defRPr>
                <a:latin typeface="Arial" panose="020B0604020202020204" pitchFamily="34" charset="0"/>
                <a:cs typeface="Arial" panose="020B0604020202020204" pitchFamily="34" charset="0"/>
              </a:defRPr>
            </a:lvl1pPr>
          </a:lstStyle>
          <a:p>
            <a:r>
              <a:rPr lang="en-US"/>
              <a:t>Drag picture to placeholder or click icon to add</a:t>
            </a:r>
            <a:endParaRPr lang="en-US" dirty="0"/>
          </a:p>
        </p:txBody>
      </p:sp>
    </p:spTree>
    <p:extLst>
      <p:ext uri="{BB962C8B-B14F-4D97-AF65-F5344CB8AC3E}">
        <p14:creationId xmlns:p14="http://schemas.microsoft.com/office/powerpoint/2010/main" val="208200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0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Contacts">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8688" y="6063896"/>
            <a:ext cx="2521799" cy="649224"/>
          </a:xfrm>
          <a:prstGeom prst="rect">
            <a:avLst/>
          </a:prstGeom>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a:t>Click to edit Master title style</a:t>
            </a:r>
            <a:endParaRPr lang="en-US" dirty="0"/>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Drag picture to placeholder or click icon to add</a:t>
            </a:r>
            <a:endParaRPr lang="en-US" noProof="0" dirty="0"/>
          </a:p>
        </p:txBody>
      </p:sp>
      <p:sp>
        <p:nvSpPr>
          <p:cNvPr id="36" name="Text Placeholder 35"/>
          <p:cNvSpPr>
            <a:spLocks noGrp="1"/>
          </p:cNvSpPr>
          <p:nvPr>
            <p:ph type="body" sz="quarter" idx="19" hasCustomPrompt="1"/>
          </p:nvPr>
        </p:nvSpPr>
        <p:spPr>
          <a:xfrm>
            <a:off x="459981" y="2318079"/>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1" name="Text Placeholder 35"/>
          <p:cNvSpPr>
            <a:spLocks noGrp="1"/>
          </p:cNvSpPr>
          <p:nvPr>
            <p:ph type="body" sz="quarter" idx="23" hasCustomPrompt="1"/>
          </p:nvPr>
        </p:nvSpPr>
        <p:spPr>
          <a:xfrm>
            <a:off x="459981" y="2643192"/>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Drag picture to placeholder or click icon to add</a:t>
            </a:r>
            <a:endParaRPr lang="en-US" noProof="0" dirty="0"/>
          </a:p>
        </p:txBody>
      </p:sp>
      <p:sp>
        <p:nvSpPr>
          <p:cNvPr id="48" name="Text Placeholder 35"/>
          <p:cNvSpPr>
            <a:spLocks noGrp="1"/>
          </p:cNvSpPr>
          <p:nvPr>
            <p:ph type="body" sz="quarter" idx="25" hasCustomPrompt="1"/>
          </p:nvPr>
        </p:nvSpPr>
        <p:spPr>
          <a:xfrm>
            <a:off x="2600967" y="2313186"/>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9" name="Text Placeholder 35"/>
          <p:cNvSpPr>
            <a:spLocks noGrp="1"/>
          </p:cNvSpPr>
          <p:nvPr>
            <p:ph type="body" sz="quarter" idx="26" hasCustomPrompt="1"/>
          </p:nvPr>
        </p:nvSpPr>
        <p:spPr>
          <a:xfrm>
            <a:off x="2600968" y="2638300"/>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Drag picture to placeholder or click icon to add</a:t>
            </a:r>
            <a:endParaRPr lang="en-US" noProof="0" dirty="0"/>
          </a:p>
        </p:txBody>
      </p:sp>
      <p:sp>
        <p:nvSpPr>
          <p:cNvPr id="51" name="Text Placeholder 35"/>
          <p:cNvSpPr>
            <a:spLocks noGrp="1"/>
          </p:cNvSpPr>
          <p:nvPr>
            <p:ph type="body" sz="quarter" idx="28" hasCustomPrompt="1"/>
          </p:nvPr>
        </p:nvSpPr>
        <p:spPr>
          <a:xfrm>
            <a:off x="4741951" y="2319477"/>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2" name="Text Placeholder 35"/>
          <p:cNvSpPr>
            <a:spLocks noGrp="1"/>
          </p:cNvSpPr>
          <p:nvPr>
            <p:ph type="body" sz="quarter" idx="29" hasCustomPrompt="1"/>
          </p:nvPr>
        </p:nvSpPr>
        <p:spPr>
          <a:xfrm>
            <a:off x="4741952" y="2644591"/>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Drag picture to placeholder or click icon to add</a:t>
            </a:r>
            <a:endParaRPr lang="en-US" noProof="0" dirty="0"/>
          </a:p>
        </p:txBody>
      </p:sp>
      <p:sp>
        <p:nvSpPr>
          <p:cNvPr id="54" name="Text Placeholder 35"/>
          <p:cNvSpPr>
            <a:spLocks noGrp="1"/>
          </p:cNvSpPr>
          <p:nvPr>
            <p:ph type="body" sz="quarter" idx="31" hasCustomPrompt="1"/>
          </p:nvPr>
        </p:nvSpPr>
        <p:spPr>
          <a:xfrm>
            <a:off x="6882937" y="2314585"/>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5" name="Text Placeholder 35"/>
          <p:cNvSpPr>
            <a:spLocks noGrp="1"/>
          </p:cNvSpPr>
          <p:nvPr>
            <p:ph type="body" sz="quarter" idx="32" hasCustomPrompt="1"/>
          </p:nvPr>
        </p:nvSpPr>
        <p:spPr>
          <a:xfrm>
            <a:off x="6882938" y="2639698"/>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Drag picture to placeholder or click icon to add</a:t>
            </a:r>
            <a:endParaRPr lang="en-US" noProof="0" dirty="0"/>
          </a:p>
        </p:txBody>
      </p:sp>
      <p:sp>
        <p:nvSpPr>
          <p:cNvPr id="57" name="Text Placeholder 35"/>
          <p:cNvSpPr>
            <a:spLocks noGrp="1"/>
          </p:cNvSpPr>
          <p:nvPr>
            <p:ph type="body" sz="quarter" idx="34" hasCustomPrompt="1"/>
          </p:nvPr>
        </p:nvSpPr>
        <p:spPr>
          <a:xfrm>
            <a:off x="463871" y="4921305"/>
            <a:ext cx="1797550" cy="263361"/>
          </a:xfrm>
        </p:spPr>
        <p:txBody>
          <a:bodyPr anchor="ctr" anchorCtr="0">
            <a:normAutofit/>
          </a:bodyPr>
          <a:lstStyle>
            <a:lvl1pPr algn="ctr">
              <a:defRPr sz="1091">
                <a:solidFill>
                  <a:schemeClr val="tx1"/>
                </a:solidFill>
              </a:defRPr>
            </a:lvl1pPr>
          </a:lstStyle>
          <a:p>
            <a:pPr lvl="0"/>
            <a:r>
              <a:rPr lang="en-US" dirty="0"/>
              <a:t>Name</a:t>
            </a:r>
          </a:p>
        </p:txBody>
      </p:sp>
      <p:sp>
        <p:nvSpPr>
          <p:cNvPr id="58" name="Text Placeholder 35"/>
          <p:cNvSpPr>
            <a:spLocks noGrp="1"/>
          </p:cNvSpPr>
          <p:nvPr>
            <p:ph type="body" sz="quarter" idx="35" hasCustomPrompt="1"/>
          </p:nvPr>
        </p:nvSpPr>
        <p:spPr>
          <a:xfrm>
            <a:off x="463872" y="5246419"/>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Drag picture to placeholder or click icon to add</a:t>
            </a:r>
            <a:endParaRPr lang="en-US" noProof="0" dirty="0"/>
          </a:p>
        </p:txBody>
      </p:sp>
      <p:sp>
        <p:nvSpPr>
          <p:cNvPr id="61" name="Text Placeholder 35"/>
          <p:cNvSpPr>
            <a:spLocks noGrp="1"/>
          </p:cNvSpPr>
          <p:nvPr>
            <p:ph type="body" sz="quarter" idx="37" hasCustomPrompt="1"/>
          </p:nvPr>
        </p:nvSpPr>
        <p:spPr>
          <a:xfrm>
            <a:off x="2604856" y="4916413"/>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2" name="Text Placeholder 35"/>
          <p:cNvSpPr>
            <a:spLocks noGrp="1"/>
          </p:cNvSpPr>
          <p:nvPr>
            <p:ph type="body" sz="quarter" idx="38" hasCustomPrompt="1"/>
          </p:nvPr>
        </p:nvSpPr>
        <p:spPr>
          <a:xfrm>
            <a:off x="2604857" y="524152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Drag picture to placeholder or click icon to add</a:t>
            </a:r>
            <a:endParaRPr lang="en-US" noProof="0" dirty="0"/>
          </a:p>
        </p:txBody>
      </p:sp>
      <p:sp>
        <p:nvSpPr>
          <p:cNvPr id="64" name="Text Placeholder 35"/>
          <p:cNvSpPr>
            <a:spLocks noGrp="1"/>
          </p:cNvSpPr>
          <p:nvPr>
            <p:ph type="body" sz="quarter" idx="40" hasCustomPrompt="1"/>
          </p:nvPr>
        </p:nvSpPr>
        <p:spPr>
          <a:xfrm>
            <a:off x="4745841" y="4922704"/>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5" name="Text Placeholder 35"/>
          <p:cNvSpPr>
            <a:spLocks noGrp="1"/>
          </p:cNvSpPr>
          <p:nvPr>
            <p:ph type="body" sz="quarter" idx="41" hasCustomPrompt="1"/>
          </p:nvPr>
        </p:nvSpPr>
        <p:spPr>
          <a:xfrm>
            <a:off x="4745841" y="524781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Drag picture to placeholder or click icon to add</a:t>
            </a:r>
            <a:endParaRPr lang="en-US" noProof="0" dirty="0"/>
          </a:p>
        </p:txBody>
      </p:sp>
      <p:sp>
        <p:nvSpPr>
          <p:cNvPr id="67" name="Text Placeholder 35"/>
          <p:cNvSpPr>
            <a:spLocks noGrp="1"/>
          </p:cNvSpPr>
          <p:nvPr>
            <p:ph type="body" sz="quarter" idx="43" hasCustomPrompt="1"/>
          </p:nvPr>
        </p:nvSpPr>
        <p:spPr>
          <a:xfrm>
            <a:off x="6886828" y="4917812"/>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8" name="Text Placeholder 35"/>
          <p:cNvSpPr>
            <a:spLocks noGrp="1"/>
          </p:cNvSpPr>
          <p:nvPr>
            <p:ph type="body" sz="quarter" idx="44" hasCustomPrompt="1"/>
          </p:nvPr>
        </p:nvSpPr>
        <p:spPr>
          <a:xfrm>
            <a:off x="6886829" y="5242925"/>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Tree>
    <p:extLst>
      <p:ext uri="{BB962C8B-B14F-4D97-AF65-F5344CB8AC3E}">
        <p14:creationId xmlns:p14="http://schemas.microsoft.com/office/powerpoint/2010/main" val="3133592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ulleted lis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50874" y="312714"/>
            <a:ext cx="7842251" cy="1042416"/>
          </a:xfrm>
          <a:prstGeom prst="rect">
            <a:avLst/>
          </a:prstGeom>
        </p:spPr>
        <p:txBody>
          <a:bodyPr vert="horz" lIns="91440" tIns="45720" rIns="91440" bIns="45720" rtlCol="0" anchor="b">
            <a:normAutofit/>
          </a:bodyPr>
          <a:lstStyle>
            <a:lvl1pPr>
              <a:defRPr/>
            </a:lvl1pPr>
          </a:lstStyle>
          <a:p>
            <a:r>
              <a:rPr lang="en-US" dirty="0"/>
              <a:t>Click to add slide title</a:t>
            </a:r>
          </a:p>
        </p:txBody>
      </p:sp>
      <p:sp>
        <p:nvSpPr>
          <p:cNvPr id="9" name="Text Placeholder 8"/>
          <p:cNvSpPr>
            <a:spLocks noGrp="1"/>
          </p:cNvSpPr>
          <p:nvPr>
            <p:ph type="body" sz="quarter" idx="10" hasCustomPrompt="1"/>
          </p:nvPr>
        </p:nvSpPr>
        <p:spPr>
          <a:xfrm>
            <a:off x="685800" y="1508750"/>
            <a:ext cx="7772400" cy="4800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a:p>
        </p:txBody>
      </p:sp>
    </p:spTree>
    <p:extLst>
      <p:ext uri="{BB962C8B-B14F-4D97-AF65-F5344CB8AC3E}">
        <p14:creationId xmlns:p14="http://schemas.microsoft.com/office/powerpoint/2010/main" val="19596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Content">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Click to edit Master title style</a:t>
            </a:r>
            <a:endParaRPr lang="en-US" dirty="0"/>
          </a:p>
        </p:txBody>
      </p:sp>
      <p:sp>
        <p:nvSpPr>
          <p:cNvPr id="6" name="Content Placeholder 1"/>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441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a:t>Drag picture to placeholder or click icon to add</a:t>
            </a:r>
            <a:endParaRPr lang="en-US" noProof="0" dirty="0"/>
          </a:p>
        </p:txBody>
      </p:sp>
      <p:sp>
        <p:nvSpPr>
          <p:cNvPr id="4" name="Name Placeholder 1"/>
          <p:cNvSpPr>
            <a:spLocks noGrp="1"/>
          </p:cNvSpPr>
          <p:nvPr>
            <p:ph type="body" sz="quarter" idx="19" hasCustomPrompt="1"/>
          </p:nvPr>
        </p:nvSpPr>
        <p:spPr>
          <a:xfrm>
            <a:off x="449868" y="3584448"/>
            <a:ext cx="1765300" cy="369887"/>
          </a:xfrm>
        </p:spPr>
        <p:txBody>
          <a:bodyPr>
            <a:normAutofit/>
          </a:bodyPr>
          <a:lstStyle>
            <a:lvl1pPr algn="ctr">
              <a:defRPr sz="1800">
                <a:solidFill>
                  <a:schemeClr val="tx2"/>
                </a:solidFill>
              </a:defRPr>
            </a:lvl1pPr>
          </a:lstStyle>
          <a:p>
            <a:pPr lvl="0"/>
            <a:r>
              <a:rPr lang="en-US" dirty="0"/>
              <a:t>Name</a:t>
            </a:r>
          </a:p>
        </p:txBody>
      </p:sp>
      <p:sp>
        <p:nvSpPr>
          <p:cNvPr id="5" name="Bio Placeholder 1"/>
          <p:cNvSpPr>
            <a:spLocks noGrp="1"/>
          </p:cNvSpPr>
          <p:nvPr>
            <p:ph type="body" sz="quarter" idx="23" hasCustomPrompt="1"/>
          </p:nvPr>
        </p:nvSpPr>
        <p:spPr>
          <a:xfrm>
            <a:off x="449868" y="4306824"/>
            <a:ext cx="1765300" cy="1783080"/>
          </a:xfrm>
        </p:spPr>
        <p:txBody>
          <a:bodyPr>
            <a:noAutofit/>
          </a:bodyPr>
          <a:lstStyle>
            <a:lvl1pPr algn="ctr">
              <a:defRPr sz="1600" i="1">
                <a:solidFill>
                  <a:schemeClr val="tx2"/>
                </a:solidFill>
              </a:defRPr>
            </a:lvl1pPr>
          </a:lstStyle>
          <a:p>
            <a:pPr lvl="0"/>
            <a:r>
              <a:rPr lang="en-US" dirty="0"/>
              <a:t>Biography</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a:t>Drag picture to placeholder or click icon to add</a:t>
            </a:r>
            <a:endParaRPr lang="en-US" noProof="0" dirty="0"/>
          </a:p>
        </p:txBody>
      </p:sp>
      <p:sp>
        <p:nvSpPr>
          <p:cNvPr id="7" name="Name Placeholder 2"/>
          <p:cNvSpPr>
            <a:spLocks noGrp="1"/>
          </p:cNvSpPr>
          <p:nvPr>
            <p:ph type="body" sz="quarter" idx="20" hasCustomPrompt="1"/>
          </p:nvPr>
        </p:nvSpPr>
        <p:spPr>
          <a:xfrm>
            <a:off x="2614969" y="3584448"/>
            <a:ext cx="1765300" cy="369887"/>
          </a:xfrm>
        </p:spPr>
        <p:txBody>
          <a:bodyPr>
            <a:normAutofit/>
          </a:bodyPr>
          <a:lstStyle>
            <a:lvl1pPr algn="ctr">
              <a:defRPr sz="1800">
                <a:solidFill>
                  <a:schemeClr val="tx2"/>
                </a:solidFill>
              </a:defRPr>
            </a:lvl1pPr>
          </a:lstStyle>
          <a:p>
            <a:pPr lvl="0"/>
            <a:r>
              <a:rPr lang="en-US" dirty="0"/>
              <a:t>Name</a:t>
            </a:r>
          </a:p>
        </p:txBody>
      </p:sp>
      <p:sp>
        <p:nvSpPr>
          <p:cNvPr id="8" name="Bio Placeholder 2"/>
          <p:cNvSpPr>
            <a:spLocks noGrp="1"/>
          </p:cNvSpPr>
          <p:nvPr>
            <p:ph type="body" sz="quarter" idx="24" hasCustomPrompt="1"/>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a:t>Drag picture to placeholder or click icon to add</a:t>
            </a:r>
            <a:endParaRPr lang="en-US" noProof="0" dirty="0"/>
          </a:p>
        </p:txBody>
      </p:sp>
      <p:sp>
        <p:nvSpPr>
          <p:cNvPr id="10" name="Name Placeholder 3"/>
          <p:cNvSpPr>
            <a:spLocks noGrp="1"/>
          </p:cNvSpPr>
          <p:nvPr>
            <p:ph type="body" sz="quarter" idx="21" hasCustomPrompt="1"/>
          </p:nvPr>
        </p:nvSpPr>
        <p:spPr>
          <a:xfrm>
            <a:off x="4770033" y="3584448"/>
            <a:ext cx="1765300" cy="369887"/>
          </a:xfrm>
        </p:spPr>
        <p:txBody>
          <a:bodyPr>
            <a:normAutofit/>
          </a:bodyPr>
          <a:lstStyle>
            <a:lvl1pPr algn="ctr">
              <a:defRPr sz="1800">
                <a:solidFill>
                  <a:schemeClr val="tx2"/>
                </a:solidFill>
              </a:defRPr>
            </a:lvl1pPr>
          </a:lstStyle>
          <a:p>
            <a:pPr lvl="0"/>
            <a:r>
              <a:rPr lang="en-US" dirty="0"/>
              <a:t>Name</a:t>
            </a:r>
          </a:p>
        </p:txBody>
      </p:sp>
      <p:sp>
        <p:nvSpPr>
          <p:cNvPr id="11" name="Bio Placeholder 3"/>
          <p:cNvSpPr>
            <a:spLocks noGrp="1"/>
          </p:cNvSpPr>
          <p:nvPr>
            <p:ph type="body" sz="quarter" idx="25" hasCustomPrompt="1"/>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a:t>Drag picture to placeholder or click icon to add</a:t>
            </a:r>
            <a:endParaRPr lang="en-US" noProof="0" dirty="0"/>
          </a:p>
        </p:txBody>
      </p:sp>
      <p:sp>
        <p:nvSpPr>
          <p:cNvPr id="13" name="Name Placeholder 4"/>
          <p:cNvSpPr>
            <a:spLocks noGrp="1"/>
          </p:cNvSpPr>
          <p:nvPr>
            <p:ph type="body" sz="quarter" idx="22" hasCustomPrompt="1"/>
          </p:nvPr>
        </p:nvSpPr>
        <p:spPr>
          <a:xfrm>
            <a:off x="6914300" y="3584448"/>
            <a:ext cx="1765300" cy="369887"/>
          </a:xfrm>
        </p:spPr>
        <p:txBody>
          <a:bodyPr>
            <a:normAutofit/>
          </a:bodyPr>
          <a:lstStyle>
            <a:lvl1pPr algn="ctr">
              <a:defRPr sz="1800">
                <a:solidFill>
                  <a:schemeClr val="tx2"/>
                </a:solidFill>
              </a:defRPr>
            </a:lvl1pPr>
          </a:lstStyle>
          <a:p>
            <a:pPr lvl="0"/>
            <a:r>
              <a:rPr lang="en-US" dirty="0"/>
              <a:t>Name</a:t>
            </a:r>
          </a:p>
        </p:txBody>
      </p:sp>
      <p:sp>
        <p:nvSpPr>
          <p:cNvPr id="14" name="Bio Placeholder 4"/>
          <p:cNvSpPr>
            <a:spLocks noGrp="1"/>
          </p:cNvSpPr>
          <p:nvPr>
            <p:ph type="body" sz="quarter" idx="26" hasCustomPrompt="1"/>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27" name="Title 26"/>
          <p:cNvSpPr>
            <a:spLocks noGrp="1"/>
          </p:cNvSpPr>
          <p:nvPr>
            <p:ph type="title" hasCustomPrompt="1"/>
          </p:nvPr>
        </p:nvSpPr>
        <p:spPr/>
        <p:txBody>
          <a:bodyPr/>
          <a:lstStyle>
            <a:lvl1pPr>
              <a:defRPr/>
            </a:lvl1pPr>
          </a:lstStyle>
          <a:p>
            <a:r>
              <a:rPr lang="en-US" dirty="0"/>
              <a:t>Meet the presenters.</a:t>
            </a:r>
          </a:p>
        </p:txBody>
      </p:sp>
    </p:spTree>
    <p:extLst>
      <p:ext uri="{BB962C8B-B14F-4D97-AF65-F5344CB8AC3E}">
        <p14:creationId xmlns:p14="http://schemas.microsoft.com/office/powerpoint/2010/main" val="228480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a:lstStyle>
            <a:lvl1pPr>
              <a:defRPr>
                <a:solidFill>
                  <a:schemeClr val="bg1"/>
                </a:solidFill>
              </a:defRPr>
            </a:lvl1pPr>
          </a:lstStyle>
          <a:p>
            <a:r>
              <a:rPr lang="en-US"/>
              <a:t>Drag picture to placeholder or click icon to add</a:t>
            </a:r>
          </a:p>
        </p:txBody>
      </p:sp>
      <p:sp>
        <p:nvSpPr>
          <p:cNvPr id="7" name="Title 1"/>
          <p:cNvSpPr>
            <a:spLocks noGrp="1"/>
          </p:cNvSpPr>
          <p:nvPr>
            <p:ph type="title"/>
          </p:nvPr>
        </p:nvSpPr>
        <p:spPr/>
        <p:txBody>
          <a:bodyPr>
            <a:normAutofit/>
          </a:bodyPr>
          <a:lstStyle>
            <a:lvl1pPr>
              <a:defRPr sz="4200">
                <a:solidFill>
                  <a:schemeClr val="bg1"/>
                </a:solidFill>
              </a:defRPr>
            </a:lvl1pPr>
          </a:lstStyle>
          <a:p>
            <a:r>
              <a:rPr lang="en-US"/>
              <a:t>Click to edit Master title style</a:t>
            </a:r>
            <a:endParaRPr lang="en-US" dirty="0"/>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311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userDrawn="1">
            <p:ph type="body" sz="quarter" idx="15"/>
          </p:nvPr>
        </p:nvSpPr>
        <p:spPr>
          <a:xfrm>
            <a:off x="1176793" y="5921852"/>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5.</a:t>
            </a:r>
          </a:p>
        </p:txBody>
      </p:sp>
      <p:sp>
        <p:nvSpPr>
          <p:cNvPr id="22" name="Rectangle 13"/>
          <p:cNvSpPr/>
          <p:nvPr userDrawn="1"/>
        </p:nvSpPr>
        <p:spPr>
          <a:xfrm>
            <a:off x="457200" y="5923518"/>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6.</a:t>
            </a:r>
          </a:p>
        </p:txBody>
      </p:sp>
    </p:spTree>
    <p:extLst>
      <p:ext uri="{BB962C8B-B14F-4D97-AF65-F5344CB8AC3E}">
        <p14:creationId xmlns:p14="http://schemas.microsoft.com/office/powerpoint/2010/main" val="9522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5.</a:t>
            </a:r>
          </a:p>
        </p:txBody>
      </p:sp>
    </p:spTree>
    <p:extLst>
      <p:ext uri="{BB962C8B-B14F-4D97-AF65-F5344CB8AC3E}">
        <p14:creationId xmlns:p14="http://schemas.microsoft.com/office/powerpoint/2010/main" val="188109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4.</a:t>
            </a:r>
          </a:p>
        </p:txBody>
      </p:sp>
    </p:spTree>
    <p:extLst>
      <p:ext uri="{BB962C8B-B14F-4D97-AF65-F5344CB8AC3E}">
        <p14:creationId xmlns:p14="http://schemas.microsoft.com/office/powerpoint/2010/main" val="242504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3.</a:t>
            </a:r>
          </a:p>
        </p:txBody>
      </p:sp>
    </p:spTree>
    <p:extLst>
      <p:ext uri="{BB962C8B-B14F-4D97-AF65-F5344CB8AC3E}">
        <p14:creationId xmlns:p14="http://schemas.microsoft.com/office/powerpoint/2010/main" val="217469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dirty="0">
                <a:solidFill>
                  <a:schemeClr val="tx2"/>
                </a:solidFill>
              </a:rPr>
              <a:t>2.</a:t>
            </a:r>
          </a:p>
        </p:txBody>
      </p:sp>
    </p:spTree>
    <p:extLst>
      <p:ext uri="{BB962C8B-B14F-4D97-AF65-F5344CB8AC3E}">
        <p14:creationId xmlns:p14="http://schemas.microsoft.com/office/powerpoint/2010/main" val="319676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dirty="0">
              <a:solidFill>
                <a:srgbClr val="445469"/>
              </a:solidFill>
            </a:endParaRPr>
          </a:p>
        </p:txBody>
      </p:sp>
      <p:sp>
        <p:nvSpPr>
          <p:cNvPr id="2" name="Title 1"/>
          <p:cNvSpPr>
            <a:spLocks noGrp="1"/>
          </p:cNvSpPr>
          <p:nvPr>
            <p:ph type="title"/>
          </p:nvPr>
        </p:nvSpPr>
        <p:spPr>
          <a:xfrm>
            <a:off x="457200"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860926" y="63502"/>
            <a:ext cx="4283075" cy="6703060"/>
          </a:xfrm>
        </p:spPr>
        <p:txBody>
          <a:bodyPr tIns="91440" bIns="91440" anchor="t" anchorCtr="0"/>
          <a:lstStyle>
            <a:lvl1pPr>
              <a:defRPr baseline="0"/>
            </a:lvl1pPr>
          </a:lstStyle>
          <a:p>
            <a:pPr lvl="0"/>
            <a:r>
              <a:rPr lang="en-US" dirty="0"/>
              <a:t>Click to add text.</a:t>
            </a:r>
            <a:br>
              <a:rPr lang="en-US" dirty="0"/>
            </a:br>
            <a:r>
              <a:rPr lang="en-US" dirty="0"/>
              <a:t>Click icons to add</a:t>
            </a:r>
            <a:br>
              <a:rPr lang="en-US" dirty="0"/>
            </a:br>
            <a:r>
              <a:rPr lang="en-US" dirty="0"/>
              <a:t>objects.</a:t>
            </a:r>
          </a:p>
        </p:txBody>
      </p:sp>
    </p:spTree>
    <p:extLst>
      <p:ext uri="{BB962C8B-B14F-4D97-AF65-F5344CB8AC3E}">
        <p14:creationId xmlns:p14="http://schemas.microsoft.com/office/powerpoint/2010/main" val="233750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45920"/>
            <a:ext cx="8229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64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a:p>
        </p:txBody>
      </p:sp>
      <p:sp>
        <p:nvSpPr>
          <p:cNvPr id="8" name="Rectangle 7"/>
          <p:cNvSpPr/>
          <p:nvPr/>
        </p:nvSpPr>
        <p:spPr>
          <a:xfrm>
            <a:off x="0" y="6766560"/>
            <a:ext cx="91440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a:p>
        </p:txBody>
      </p:sp>
    </p:spTree>
    <p:extLst>
      <p:ext uri="{BB962C8B-B14F-4D97-AF65-F5344CB8AC3E}">
        <p14:creationId xmlns:p14="http://schemas.microsoft.com/office/powerpoint/2010/main" val="338598983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83" r:id="rId3"/>
    <p:sldLayoutId id="2147483666" r:id="rId4"/>
    <p:sldLayoutId id="2147483667" r:id="rId5"/>
    <p:sldLayoutId id="2147483668" r:id="rId6"/>
    <p:sldLayoutId id="2147483669" r:id="rId7"/>
    <p:sldLayoutId id="2147483670"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4" r:id="rId17"/>
    <p:sldLayoutId id="2147483685" r:id="rId18"/>
  </p:sldLayoutIdLst>
  <p:txStyles>
    <p:title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p:titleStyle>
    <p:body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 Now</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3200" dirty="0"/>
              <a:t>What do you see as the largest </a:t>
            </a:r>
            <a:r>
              <a:rPr lang="en-US" sz="3200" i="1" dirty="0"/>
              <a:t>resource equity </a:t>
            </a:r>
            <a:r>
              <a:rPr lang="en-US" sz="3200" dirty="0"/>
              <a:t>challenge in your district?</a:t>
            </a:r>
          </a:p>
          <a:p>
            <a:pPr marL="514350" indent="-514350">
              <a:buFont typeface="+mj-lt"/>
              <a:buAutoNum type="arabicPeriod"/>
            </a:pPr>
            <a:r>
              <a:rPr lang="en-US" sz="3200" dirty="0"/>
              <a:t>How are you using data to inform how you approach this challenge?</a:t>
            </a:r>
          </a:p>
        </p:txBody>
      </p:sp>
      <p:sp>
        <p:nvSpPr>
          <p:cNvPr id="4" name="Slide Number Placeholder 3"/>
          <p:cNvSpPr>
            <a:spLocks noGrp="1"/>
          </p:cNvSpPr>
          <p:nvPr>
            <p:ph type="sldNum" sz="quarter" idx="4"/>
          </p:nvPr>
        </p:nvSpPr>
        <p:spPr/>
        <p:txBody>
          <a:bodyPr/>
          <a:lstStyle/>
          <a:p>
            <a:fld id="{8E265E93-A78A-4415-9971-80ECE72FD72D}" type="slidenum">
              <a:rPr lang="en-US" smtClean="0"/>
              <a:pPr/>
              <a:t>1</a:t>
            </a:fld>
            <a:endParaRPr lang="en-US"/>
          </a:p>
        </p:txBody>
      </p:sp>
      <p:pic>
        <p:nvPicPr>
          <p:cNvPr id="1028" name="Picture 4" descr="Image result for images chart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1435" y="306488"/>
            <a:ext cx="1417972" cy="16702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mages black marker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505473">
            <a:off x="7906338" y="603024"/>
            <a:ext cx="825895" cy="8258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4363982"/>
            <a:ext cx="7772400" cy="1773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Resource equity:</a:t>
            </a:r>
            <a:r>
              <a:rPr lang="en-US" sz="2400" i="1" dirty="0"/>
              <a:t> Resources (time, people, and money) are distributed across students and schools commensurate with need to create a “level playing field” from which all students can excel.</a:t>
            </a:r>
          </a:p>
        </p:txBody>
      </p:sp>
    </p:spTree>
    <p:extLst>
      <p:ext uri="{BB962C8B-B14F-4D97-AF65-F5344CB8AC3E}">
        <p14:creationId xmlns:p14="http://schemas.microsoft.com/office/powerpoint/2010/main" val="6214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Goals for Today’s Session</a:t>
            </a:r>
          </a:p>
        </p:txBody>
      </p:sp>
      <p:sp>
        <p:nvSpPr>
          <p:cNvPr id="5" name="Text Placeholder 4"/>
          <p:cNvSpPr>
            <a:spLocks noGrp="1"/>
          </p:cNvSpPr>
          <p:nvPr>
            <p:ph type="body" sz="quarter" idx="10"/>
          </p:nvPr>
        </p:nvSpPr>
        <p:spPr/>
        <p:txBody>
          <a:bodyPr>
            <a:normAutofit/>
          </a:bodyPr>
          <a:lstStyle/>
          <a:p>
            <a:pPr marL="514350" lvl="0" indent="-514350" fontAlgn="ctr">
              <a:buAutoNum type="arabicPeriod"/>
            </a:pPr>
            <a:r>
              <a:rPr lang="en-US" dirty="0"/>
              <a:t>Explore the risks and opportunities of using ESSA’s financial transparency requirement as part of your equity strategy</a:t>
            </a:r>
          </a:p>
          <a:p>
            <a:pPr marL="514350" lvl="0" indent="-514350" fontAlgn="ctr">
              <a:buAutoNum type="arabicPeriod"/>
            </a:pPr>
            <a:r>
              <a:rPr lang="en-US" dirty="0"/>
              <a:t>Capture feedback on how best to approach this work to maximize opportunity and minimize risk</a:t>
            </a:r>
          </a:p>
        </p:txBody>
      </p:sp>
    </p:spTree>
    <p:extLst>
      <p:ext uri="{BB962C8B-B14F-4D97-AF65-F5344CB8AC3E}">
        <p14:creationId xmlns:p14="http://schemas.microsoft.com/office/powerpoint/2010/main" val="302833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99" y="288165"/>
            <a:ext cx="7842251" cy="1061663"/>
          </a:xfrm>
        </p:spPr>
        <p:txBody>
          <a:bodyPr>
            <a:normAutofit/>
          </a:bodyPr>
          <a:lstStyle/>
          <a:p>
            <a:r>
              <a:rPr lang="en-US" sz="3200" dirty="0"/>
              <a:t>Today’s Agenda</a:t>
            </a:r>
          </a:p>
        </p:txBody>
      </p:sp>
      <p:sp>
        <p:nvSpPr>
          <p:cNvPr id="7" name="Slide Number Placeholder 6"/>
          <p:cNvSpPr>
            <a:spLocks noGrp="1"/>
          </p:cNvSpPr>
          <p:nvPr>
            <p:ph type="sldNum" sz="quarter" idx="4"/>
          </p:nvPr>
        </p:nvSpPr>
        <p:spPr>
          <a:xfrm>
            <a:off x="8493125" y="6195265"/>
            <a:ext cx="608655" cy="365125"/>
          </a:xfrm>
        </p:spPr>
        <p:txBody>
          <a:bodyPr/>
          <a:lstStyle/>
          <a:p>
            <a:fld id="{8E265E93-A78A-4415-9971-80ECE72FD72D}" type="slidenum">
              <a:rPr lang="en-US" smtClean="0"/>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47578665"/>
              </p:ext>
            </p:extLst>
          </p:nvPr>
        </p:nvGraphicFramePr>
        <p:xfrm>
          <a:off x="579958" y="1543091"/>
          <a:ext cx="7937446" cy="2808645"/>
        </p:xfrm>
        <a:graphic>
          <a:graphicData uri="http://schemas.openxmlformats.org/drawingml/2006/table">
            <a:tbl>
              <a:tblPr firstRow="1" bandRow="1">
                <a:tableStyleId>{5C22544A-7EE6-4342-B048-85BDC9FD1C3A}</a:tableStyleId>
              </a:tblPr>
              <a:tblGrid>
                <a:gridCol w="1687754">
                  <a:extLst>
                    <a:ext uri="{9D8B030D-6E8A-4147-A177-3AD203B41FA5}">
                      <a16:colId xmlns:a16="http://schemas.microsoft.com/office/drawing/2014/main" val="4027333283"/>
                    </a:ext>
                  </a:extLst>
                </a:gridCol>
                <a:gridCol w="6249692">
                  <a:extLst>
                    <a:ext uri="{9D8B030D-6E8A-4147-A177-3AD203B41FA5}">
                      <a16:colId xmlns:a16="http://schemas.microsoft.com/office/drawing/2014/main" val="954177532"/>
                    </a:ext>
                  </a:extLst>
                </a:gridCol>
              </a:tblGrid>
              <a:tr h="509495">
                <a:tc>
                  <a:txBody>
                    <a:bodyPr/>
                    <a:lstStyle/>
                    <a:p>
                      <a:r>
                        <a:rPr lang="en-US" sz="1800" dirty="0"/>
                        <a:t>Time</a:t>
                      </a:r>
                    </a:p>
                  </a:txBody>
                  <a:tcPr anchor="ctr"/>
                </a:tc>
                <a:tc>
                  <a:txBody>
                    <a:bodyPr/>
                    <a:lstStyle/>
                    <a:p>
                      <a:r>
                        <a:rPr lang="en-US" sz="1800" dirty="0"/>
                        <a:t>Topic</a:t>
                      </a:r>
                    </a:p>
                  </a:txBody>
                  <a:tcPr anchor="ctr"/>
                </a:tc>
                <a:extLst>
                  <a:ext uri="{0D108BD9-81ED-4DB2-BD59-A6C34878D82A}">
                    <a16:rowId xmlns:a16="http://schemas.microsoft.com/office/drawing/2014/main" val="2285244868"/>
                  </a:ext>
                </a:extLst>
              </a:tr>
              <a:tr h="509495">
                <a:tc>
                  <a:txBody>
                    <a:bodyPr/>
                    <a:lstStyle/>
                    <a:p>
                      <a:r>
                        <a:rPr lang="en-US" sz="1800" dirty="0"/>
                        <a:t>9:00</a:t>
                      </a:r>
                      <a:r>
                        <a:rPr lang="en-US" sz="1800" baseline="0" dirty="0"/>
                        <a:t> – </a:t>
                      </a:r>
                      <a:r>
                        <a:rPr lang="en-US" sz="1800" dirty="0"/>
                        <a:t>9:20</a:t>
                      </a:r>
                    </a:p>
                  </a:txBody>
                  <a:tcPr anchor="ctr">
                    <a:solidFill>
                      <a:schemeClr val="bg1">
                        <a:lumMod val="85000"/>
                      </a:schemeClr>
                    </a:solidFill>
                  </a:tcPr>
                </a:tc>
                <a:tc>
                  <a:txBody>
                    <a:bodyPr/>
                    <a:lstStyle/>
                    <a:p>
                      <a:r>
                        <a:rPr lang="en-US" sz="1800" dirty="0"/>
                        <a:t>Welcome, introductions, and norms</a:t>
                      </a:r>
                    </a:p>
                  </a:txBody>
                  <a:tcPr anchor="ctr">
                    <a:solidFill>
                      <a:schemeClr val="bg1">
                        <a:lumMod val="85000"/>
                      </a:schemeClr>
                    </a:solidFill>
                  </a:tcPr>
                </a:tc>
                <a:extLst>
                  <a:ext uri="{0D108BD9-81ED-4DB2-BD59-A6C34878D82A}">
                    <a16:rowId xmlns:a16="http://schemas.microsoft.com/office/drawing/2014/main" val="159301837"/>
                  </a:ext>
                </a:extLst>
              </a:tr>
              <a:tr h="509495">
                <a:tc>
                  <a:txBody>
                    <a:bodyPr/>
                    <a:lstStyle/>
                    <a:p>
                      <a:pPr marL="0" algn="l" defTabSz="831314" rtl="0" eaLnBrk="1" latinLnBrk="0" hangingPunct="1"/>
                      <a:r>
                        <a:rPr lang="en-US" sz="1800" kern="1200" dirty="0">
                          <a:solidFill>
                            <a:schemeClr val="dk1"/>
                          </a:solidFill>
                          <a:latin typeface="+mn-lt"/>
                          <a:ea typeface="+mn-ea"/>
                          <a:cs typeface="+mn-cs"/>
                        </a:rPr>
                        <a:t>9:20 – 9:25</a:t>
                      </a:r>
                    </a:p>
                  </a:txBody>
                  <a:tcPr anchor="ctr">
                    <a:solidFill>
                      <a:schemeClr val="bg1">
                        <a:lumMod val="85000"/>
                      </a:schemeClr>
                    </a:solidFill>
                  </a:tcPr>
                </a:tc>
                <a:tc>
                  <a:txBody>
                    <a:bodyPr/>
                    <a:lstStyle/>
                    <a:p>
                      <a:pPr marL="0" algn="l" defTabSz="831314" rtl="0" eaLnBrk="1" latinLnBrk="0" hangingPunct="1"/>
                      <a:r>
                        <a:rPr lang="en-US" sz="1800" kern="1200" dirty="0">
                          <a:solidFill>
                            <a:schemeClr val="dk1"/>
                          </a:solidFill>
                          <a:latin typeface="+mn-lt"/>
                          <a:ea typeface="+mn-ea"/>
                          <a:cs typeface="+mn-cs"/>
                        </a:rPr>
                        <a:t>What we know about ED implementation of this ESSA provision</a:t>
                      </a:r>
                    </a:p>
                  </a:txBody>
                  <a:tcPr anchor="ctr">
                    <a:solidFill>
                      <a:schemeClr val="bg1">
                        <a:lumMod val="85000"/>
                      </a:schemeClr>
                    </a:solidFill>
                  </a:tcPr>
                </a:tc>
                <a:extLst>
                  <a:ext uri="{0D108BD9-81ED-4DB2-BD59-A6C34878D82A}">
                    <a16:rowId xmlns:a16="http://schemas.microsoft.com/office/drawing/2014/main" val="154830513"/>
                  </a:ext>
                </a:extLst>
              </a:tr>
              <a:tr h="509664">
                <a:tc>
                  <a:txBody>
                    <a:bodyPr/>
                    <a:lstStyle/>
                    <a:p>
                      <a:r>
                        <a:rPr lang="en-US" sz="1800" dirty="0"/>
                        <a:t>9:25 – 10:20</a:t>
                      </a:r>
                    </a:p>
                  </a:txBody>
                  <a:tcPr anchor="ctr">
                    <a:solidFill>
                      <a:schemeClr val="bg2"/>
                    </a:solidFill>
                  </a:tcPr>
                </a:tc>
                <a:tc>
                  <a:txBody>
                    <a:bodyPr/>
                    <a:lstStyle/>
                    <a:p>
                      <a:r>
                        <a:rPr lang="en-US" sz="1800" dirty="0"/>
                        <a:t>Financial reporting and transparency: Risks and opportunities</a:t>
                      </a:r>
                    </a:p>
                  </a:txBody>
                  <a:tcPr anchor="ctr">
                    <a:solidFill>
                      <a:schemeClr val="bg2"/>
                    </a:solidFill>
                  </a:tcPr>
                </a:tc>
                <a:extLst>
                  <a:ext uri="{0D108BD9-81ED-4DB2-BD59-A6C34878D82A}">
                    <a16:rowId xmlns:a16="http://schemas.microsoft.com/office/drawing/2014/main" val="2189765849"/>
                  </a:ext>
                </a:extLst>
              </a:tr>
              <a:tr h="509495">
                <a:tc>
                  <a:txBody>
                    <a:bodyPr/>
                    <a:lstStyle/>
                    <a:p>
                      <a:r>
                        <a:rPr lang="en-US" sz="1800" dirty="0"/>
                        <a:t>10:20 – 10:30</a:t>
                      </a:r>
                    </a:p>
                  </a:txBody>
                  <a:tcPr anchor="ctr">
                    <a:solidFill>
                      <a:schemeClr val="bg2"/>
                    </a:solidFill>
                  </a:tcPr>
                </a:tc>
                <a:tc>
                  <a:txBody>
                    <a:bodyPr/>
                    <a:lstStyle/>
                    <a:p>
                      <a:pPr marL="0" indent="0">
                        <a:buFont typeface="Arial" panose="020B0604020202020204" pitchFamily="34" charset="0"/>
                        <a:buNone/>
                      </a:pPr>
                      <a:r>
                        <a:rPr lang="en-US" sz="1800" dirty="0"/>
                        <a:t>Closing: Next steps</a:t>
                      </a:r>
                    </a:p>
                  </a:txBody>
                  <a:tcPr anchor="ctr">
                    <a:solidFill>
                      <a:schemeClr val="bg2"/>
                    </a:solidFill>
                  </a:tcPr>
                </a:tc>
                <a:extLst>
                  <a:ext uri="{0D108BD9-81ED-4DB2-BD59-A6C34878D82A}">
                    <a16:rowId xmlns:a16="http://schemas.microsoft.com/office/drawing/2014/main" val="1823405797"/>
                  </a:ext>
                </a:extLst>
              </a:tr>
            </a:tbl>
          </a:graphicData>
        </a:graphic>
      </p:graphicFrame>
      <p:sp>
        <p:nvSpPr>
          <p:cNvPr id="4" name="Flowchart: Off-page Connector 3"/>
          <p:cNvSpPr/>
          <p:nvPr/>
        </p:nvSpPr>
        <p:spPr>
          <a:xfrm rot="16200000">
            <a:off x="69687" y="2526933"/>
            <a:ext cx="440589" cy="57996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rIns="73152" rtlCol="0" anchor="ctr"/>
          <a:lstStyle/>
          <a:p>
            <a:pPr algn="ctr"/>
            <a:endParaRPr lang="en-US" sz="2000" dirty="0">
              <a:solidFill>
                <a:srgbClr val="565658"/>
              </a:solidFill>
            </a:endParaRPr>
          </a:p>
        </p:txBody>
      </p:sp>
    </p:spTree>
    <p:extLst>
      <p:ext uri="{BB962C8B-B14F-4D97-AF65-F5344CB8AC3E}">
        <p14:creationId xmlns:p14="http://schemas.microsoft.com/office/powerpoint/2010/main" val="168772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Per-pupil Expenditure Reporting in ESSA</a:t>
            </a:r>
            <a:endParaRPr lang="en-US" dirty="0"/>
          </a:p>
        </p:txBody>
      </p:sp>
      <p:sp>
        <p:nvSpPr>
          <p:cNvPr id="5" name="Text Placeholder 4"/>
          <p:cNvSpPr>
            <a:spLocks noGrp="1"/>
          </p:cNvSpPr>
          <p:nvPr>
            <p:ph type="body" sz="quarter" idx="10"/>
          </p:nvPr>
        </p:nvSpPr>
        <p:spPr/>
        <p:txBody>
          <a:bodyPr/>
          <a:lstStyle/>
          <a:p>
            <a:pPr marL="457200" indent="-457200">
              <a:buFont typeface="Arial" panose="020B0604020202020204" pitchFamily="34" charset="0"/>
              <a:buChar char="•"/>
            </a:pPr>
            <a:r>
              <a:rPr lang="en-US" altLang="en-US" dirty="0"/>
              <a:t>A State and its LEAs must annually report per-pupil expenditures of Federal, State, and local funds on State and LEA report cards, disaggregated by source of funds.</a:t>
            </a:r>
          </a:p>
          <a:p>
            <a:pPr marL="457200" indent="-457200">
              <a:buFont typeface="Arial" panose="020B0604020202020204" pitchFamily="34" charset="0"/>
              <a:buChar char="•"/>
            </a:pPr>
            <a:r>
              <a:rPr lang="en-US" altLang="en-US" dirty="0"/>
              <a:t>Per-pupil expenditures must include actual personnel and non-personnel expenditures.</a:t>
            </a:r>
          </a:p>
          <a:p>
            <a:pPr marL="457200" indent="-457200">
              <a:buFont typeface="Arial" panose="020B0604020202020204" pitchFamily="34" charset="0"/>
              <a:buChar char="•"/>
            </a:pPr>
            <a:r>
              <a:rPr lang="en-US" altLang="en-US" dirty="0"/>
              <a:t>A State and its LEAs must report per-pupil expenditures for the LEA as a whole and for each school served by the LEA for the preceding fiscal year.</a:t>
            </a:r>
          </a:p>
          <a:p>
            <a:r>
              <a:rPr lang="en-US" altLang="en-US" i="1" dirty="0"/>
              <a:t>ESEA section 1111(h)(1)(C)(x), (h)(2)(C)</a:t>
            </a:r>
          </a:p>
          <a:p>
            <a:endParaRPr lang="en-US" dirty="0"/>
          </a:p>
        </p:txBody>
      </p:sp>
      <p:sp>
        <p:nvSpPr>
          <p:cNvPr id="4" name="Slide Number Placeholder 3"/>
          <p:cNvSpPr>
            <a:spLocks noGrp="1"/>
          </p:cNvSpPr>
          <p:nvPr>
            <p:ph type="sldNum" sz="quarter" idx="4"/>
          </p:nvPr>
        </p:nvSpPr>
        <p:spPr/>
        <p:txBody>
          <a:bodyPr/>
          <a:lstStyle/>
          <a:p>
            <a:fld id="{8E265E93-A78A-4415-9971-80ECE72FD72D}" type="slidenum">
              <a:rPr lang="en-US" smtClean="0"/>
              <a:pPr/>
              <a:t>12</a:t>
            </a:fld>
            <a:endParaRPr lang="en-US"/>
          </a:p>
        </p:txBody>
      </p:sp>
    </p:spTree>
    <p:extLst>
      <p:ext uri="{BB962C8B-B14F-4D97-AF65-F5344CB8AC3E}">
        <p14:creationId xmlns:p14="http://schemas.microsoft.com/office/powerpoint/2010/main" val="29643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Reporting Timeline</a:t>
            </a:r>
          </a:p>
        </p:txBody>
      </p:sp>
      <p:sp>
        <p:nvSpPr>
          <p:cNvPr id="4" name="Slide Number Placeholder 3"/>
          <p:cNvSpPr>
            <a:spLocks noGrp="1"/>
          </p:cNvSpPr>
          <p:nvPr>
            <p:ph type="sldNum" sz="quarter" idx="4"/>
          </p:nvPr>
        </p:nvSpPr>
        <p:spPr>
          <a:xfrm>
            <a:off x="8493125" y="6416675"/>
            <a:ext cx="608655" cy="365125"/>
          </a:xfrm>
        </p:spPr>
        <p:txBody>
          <a:bodyPr/>
          <a:lstStyle/>
          <a:p>
            <a:fld id="{8E265E93-A78A-4415-9971-80ECE72FD72D}" type="slidenum">
              <a:rPr lang="en-US" smtClean="0"/>
              <a:pPr/>
              <a:t>13</a:t>
            </a:fld>
            <a:endParaRPr lang="en-US"/>
          </a:p>
        </p:txBody>
      </p:sp>
      <p:sp>
        <p:nvSpPr>
          <p:cNvPr id="5" name="Text Placeholder 4"/>
          <p:cNvSpPr>
            <a:spLocks noGrp="1"/>
          </p:cNvSpPr>
          <p:nvPr>
            <p:ph type="body" sz="quarter" idx="10"/>
          </p:nvPr>
        </p:nvSpPr>
        <p:spPr>
          <a:xfrm>
            <a:off x="720725" y="1485602"/>
            <a:ext cx="7772400" cy="4800600"/>
          </a:xfrm>
        </p:spPr>
        <p:txBody>
          <a:bodyPr/>
          <a:lstStyle/>
          <a:p>
            <a:pPr marL="457200" indent="-457200">
              <a:buFont typeface="Arial" panose="020B0604020202020204" pitchFamily="34" charset="0"/>
              <a:buChar char="•"/>
            </a:pPr>
            <a:r>
              <a:rPr lang="en-US" dirty="0"/>
              <a:t>As stated in the June 28, 2017, Dear Colleague Letter, the U.S. Department of Education </a:t>
            </a:r>
            <a:r>
              <a:rPr lang="en-US"/>
              <a:t>is giving States </a:t>
            </a:r>
            <a:r>
              <a:rPr lang="en-US" dirty="0"/>
              <a:t>and LEAs until the 2018-2019 school year to report on annual report cards regarding per-pupil expenditures as described on the previous slide. </a:t>
            </a:r>
          </a:p>
          <a:p>
            <a:pPr marL="457200" indent="-457200">
              <a:buFont typeface="Arial" panose="020B0604020202020204" pitchFamily="34" charset="0"/>
              <a:buChar char="•"/>
            </a:pPr>
            <a:r>
              <a:rPr lang="en-US" dirty="0"/>
              <a:t>If an SEA elects to delay reporting, on the 2017-2018 report cards, the SEA and its LEAs must provide a brief description of the steps the SEA and LEAs are taking to ensure that information on the per-pupil expenditures will be included beginning with report cards for the 2018-2019 school year.</a:t>
            </a:r>
          </a:p>
          <a:p>
            <a:endParaRPr lang="en-US" dirty="0"/>
          </a:p>
        </p:txBody>
      </p:sp>
    </p:spTree>
    <p:extLst>
      <p:ext uri="{BB962C8B-B14F-4D97-AF65-F5344CB8AC3E}">
        <p14:creationId xmlns:p14="http://schemas.microsoft.com/office/powerpoint/2010/main" val="77898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99" y="288165"/>
            <a:ext cx="7842251" cy="1061663"/>
          </a:xfrm>
        </p:spPr>
        <p:txBody>
          <a:bodyPr>
            <a:normAutofit/>
          </a:bodyPr>
          <a:lstStyle/>
          <a:p>
            <a:r>
              <a:rPr lang="en-US" sz="3200" dirty="0"/>
              <a:t>Today’s Agenda</a:t>
            </a:r>
          </a:p>
        </p:txBody>
      </p:sp>
      <p:sp>
        <p:nvSpPr>
          <p:cNvPr id="7" name="Slide Number Placeholder 6"/>
          <p:cNvSpPr>
            <a:spLocks noGrp="1"/>
          </p:cNvSpPr>
          <p:nvPr>
            <p:ph type="sldNum" sz="quarter" idx="4"/>
          </p:nvPr>
        </p:nvSpPr>
        <p:spPr>
          <a:xfrm>
            <a:off x="8493125" y="6195265"/>
            <a:ext cx="608655" cy="365125"/>
          </a:xfrm>
        </p:spPr>
        <p:txBody>
          <a:bodyPr/>
          <a:lstStyle/>
          <a:p>
            <a:fld id="{8E265E93-A78A-4415-9971-80ECE72FD72D}" type="slidenum">
              <a:rPr lang="en-US" smtClean="0"/>
              <a:pPr/>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12670192"/>
              </p:ext>
            </p:extLst>
          </p:nvPr>
        </p:nvGraphicFramePr>
        <p:xfrm>
          <a:off x="579958" y="1543091"/>
          <a:ext cx="7937446" cy="2808645"/>
        </p:xfrm>
        <a:graphic>
          <a:graphicData uri="http://schemas.openxmlformats.org/drawingml/2006/table">
            <a:tbl>
              <a:tblPr firstRow="1" bandRow="1">
                <a:tableStyleId>{5C22544A-7EE6-4342-B048-85BDC9FD1C3A}</a:tableStyleId>
              </a:tblPr>
              <a:tblGrid>
                <a:gridCol w="1657916">
                  <a:extLst>
                    <a:ext uri="{9D8B030D-6E8A-4147-A177-3AD203B41FA5}">
                      <a16:colId xmlns:a16="http://schemas.microsoft.com/office/drawing/2014/main" val="4027333283"/>
                    </a:ext>
                  </a:extLst>
                </a:gridCol>
                <a:gridCol w="6279530">
                  <a:extLst>
                    <a:ext uri="{9D8B030D-6E8A-4147-A177-3AD203B41FA5}">
                      <a16:colId xmlns:a16="http://schemas.microsoft.com/office/drawing/2014/main" val="954177532"/>
                    </a:ext>
                  </a:extLst>
                </a:gridCol>
              </a:tblGrid>
              <a:tr h="509495">
                <a:tc>
                  <a:txBody>
                    <a:bodyPr/>
                    <a:lstStyle/>
                    <a:p>
                      <a:r>
                        <a:rPr lang="en-US" sz="1800" dirty="0"/>
                        <a:t>Time</a:t>
                      </a:r>
                    </a:p>
                  </a:txBody>
                  <a:tcPr anchor="ctr"/>
                </a:tc>
                <a:tc>
                  <a:txBody>
                    <a:bodyPr/>
                    <a:lstStyle/>
                    <a:p>
                      <a:r>
                        <a:rPr lang="en-US" sz="1800" dirty="0"/>
                        <a:t>Topic</a:t>
                      </a:r>
                    </a:p>
                  </a:txBody>
                  <a:tcPr anchor="ctr"/>
                </a:tc>
                <a:extLst>
                  <a:ext uri="{0D108BD9-81ED-4DB2-BD59-A6C34878D82A}">
                    <a16:rowId xmlns:a16="http://schemas.microsoft.com/office/drawing/2014/main" val="2285244868"/>
                  </a:ext>
                </a:extLst>
              </a:tr>
              <a:tr h="509495">
                <a:tc>
                  <a:txBody>
                    <a:bodyPr/>
                    <a:lstStyle/>
                    <a:p>
                      <a:r>
                        <a:rPr lang="en-US" sz="1800" dirty="0"/>
                        <a:t>9:00</a:t>
                      </a:r>
                      <a:r>
                        <a:rPr lang="en-US" sz="1800" baseline="0" dirty="0"/>
                        <a:t> – </a:t>
                      </a:r>
                      <a:r>
                        <a:rPr lang="en-US" sz="1800" dirty="0"/>
                        <a:t>9:20</a:t>
                      </a:r>
                    </a:p>
                  </a:txBody>
                  <a:tcPr anchor="ctr">
                    <a:solidFill>
                      <a:schemeClr val="bg1">
                        <a:lumMod val="85000"/>
                      </a:schemeClr>
                    </a:solidFill>
                  </a:tcPr>
                </a:tc>
                <a:tc>
                  <a:txBody>
                    <a:bodyPr/>
                    <a:lstStyle/>
                    <a:p>
                      <a:r>
                        <a:rPr lang="en-US" sz="1800" dirty="0"/>
                        <a:t>Welcome, introductions, and norms</a:t>
                      </a:r>
                    </a:p>
                  </a:txBody>
                  <a:tcPr anchor="ctr">
                    <a:solidFill>
                      <a:schemeClr val="bg1">
                        <a:lumMod val="85000"/>
                      </a:schemeClr>
                    </a:solidFill>
                  </a:tcPr>
                </a:tc>
                <a:extLst>
                  <a:ext uri="{0D108BD9-81ED-4DB2-BD59-A6C34878D82A}">
                    <a16:rowId xmlns:a16="http://schemas.microsoft.com/office/drawing/2014/main" val="159301837"/>
                  </a:ext>
                </a:extLst>
              </a:tr>
              <a:tr h="509495">
                <a:tc>
                  <a:txBody>
                    <a:bodyPr/>
                    <a:lstStyle/>
                    <a:p>
                      <a:pPr marL="0" algn="l" defTabSz="831314" rtl="0" eaLnBrk="1" latinLnBrk="0" hangingPunct="1"/>
                      <a:r>
                        <a:rPr lang="en-US" sz="1800" kern="1200" dirty="0">
                          <a:solidFill>
                            <a:schemeClr val="dk1"/>
                          </a:solidFill>
                          <a:latin typeface="+mn-lt"/>
                          <a:ea typeface="+mn-ea"/>
                          <a:cs typeface="+mn-cs"/>
                        </a:rPr>
                        <a:t>9:20 – 9:25</a:t>
                      </a:r>
                    </a:p>
                  </a:txBody>
                  <a:tcPr anchor="ctr">
                    <a:solidFill>
                      <a:schemeClr val="bg1">
                        <a:lumMod val="85000"/>
                      </a:schemeClr>
                    </a:solidFill>
                  </a:tcPr>
                </a:tc>
                <a:tc>
                  <a:txBody>
                    <a:bodyPr/>
                    <a:lstStyle/>
                    <a:p>
                      <a:pPr marL="0" algn="l" defTabSz="831314" rtl="0" eaLnBrk="1" latinLnBrk="0" hangingPunct="1"/>
                      <a:r>
                        <a:rPr lang="en-US" sz="1800" kern="1200" dirty="0">
                          <a:solidFill>
                            <a:schemeClr val="dk1"/>
                          </a:solidFill>
                          <a:latin typeface="+mn-lt"/>
                          <a:ea typeface="+mn-ea"/>
                          <a:cs typeface="+mn-cs"/>
                        </a:rPr>
                        <a:t>What we know about ED implementation of this ESSA provision</a:t>
                      </a:r>
                    </a:p>
                  </a:txBody>
                  <a:tcPr anchor="ctr">
                    <a:solidFill>
                      <a:schemeClr val="bg1">
                        <a:lumMod val="85000"/>
                      </a:schemeClr>
                    </a:solidFill>
                  </a:tcPr>
                </a:tc>
                <a:extLst>
                  <a:ext uri="{0D108BD9-81ED-4DB2-BD59-A6C34878D82A}">
                    <a16:rowId xmlns:a16="http://schemas.microsoft.com/office/drawing/2014/main" val="154830513"/>
                  </a:ext>
                </a:extLst>
              </a:tr>
              <a:tr h="509664">
                <a:tc>
                  <a:txBody>
                    <a:bodyPr/>
                    <a:lstStyle/>
                    <a:p>
                      <a:r>
                        <a:rPr lang="en-US" sz="1800" dirty="0"/>
                        <a:t>9:25 – 10:20</a:t>
                      </a:r>
                    </a:p>
                  </a:txBody>
                  <a:tcPr anchor="ctr">
                    <a:solidFill>
                      <a:schemeClr val="bg2"/>
                    </a:solidFill>
                  </a:tcPr>
                </a:tc>
                <a:tc>
                  <a:txBody>
                    <a:bodyPr/>
                    <a:lstStyle/>
                    <a:p>
                      <a:r>
                        <a:rPr lang="en-US" sz="1800" dirty="0"/>
                        <a:t>Financial reporting and transparency: Risks and opportunities</a:t>
                      </a:r>
                    </a:p>
                  </a:txBody>
                  <a:tcPr anchor="ctr">
                    <a:solidFill>
                      <a:schemeClr val="bg2"/>
                    </a:solidFill>
                  </a:tcPr>
                </a:tc>
                <a:extLst>
                  <a:ext uri="{0D108BD9-81ED-4DB2-BD59-A6C34878D82A}">
                    <a16:rowId xmlns:a16="http://schemas.microsoft.com/office/drawing/2014/main" val="2189765849"/>
                  </a:ext>
                </a:extLst>
              </a:tr>
              <a:tr h="509495">
                <a:tc>
                  <a:txBody>
                    <a:bodyPr/>
                    <a:lstStyle/>
                    <a:p>
                      <a:r>
                        <a:rPr lang="en-US" sz="1800" dirty="0"/>
                        <a:t>10:20 – 10:30</a:t>
                      </a:r>
                    </a:p>
                  </a:txBody>
                  <a:tcPr anchor="ctr">
                    <a:solidFill>
                      <a:schemeClr val="bg2"/>
                    </a:solidFill>
                  </a:tcPr>
                </a:tc>
                <a:tc>
                  <a:txBody>
                    <a:bodyPr/>
                    <a:lstStyle/>
                    <a:p>
                      <a:pPr marL="0" indent="0">
                        <a:buFont typeface="Arial" panose="020B0604020202020204" pitchFamily="34" charset="0"/>
                        <a:buNone/>
                      </a:pPr>
                      <a:r>
                        <a:rPr lang="en-US" sz="1800" dirty="0"/>
                        <a:t>Closing: Next steps</a:t>
                      </a:r>
                    </a:p>
                  </a:txBody>
                  <a:tcPr anchor="ctr">
                    <a:solidFill>
                      <a:schemeClr val="bg2"/>
                    </a:solidFill>
                  </a:tcPr>
                </a:tc>
                <a:extLst>
                  <a:ext uri="{0D108BD9-81ED-4DB2-BD59-A6C34878D82A}">
                    <a16:rowId xmlns:a16="http://schemas.microsoft.com/office/drawing/2014/main" val="1823405797"/>
                  </a:ext>
                </a:extLst>
              </a:tr>
            </a:tbl>
          </a:graphicData>
        </a:graphic>
      </p:graphicFrame>
      <p:sp>
        <p:nvSpPr>
          <p:cNvPr id="4" name="Flowchart: Off-page Connector 3"/>
          <p:cNvSpPr/>
          <p:nvPr/>
        </p:nvSpPr>
        <p:spPr>
          <a:xfrm rot="16200000">
            <a:off x="69688" y="3190946"/>
            <a:ext cx="440589" cy="57996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rIns="73152" rtlCol="0" anchor="ctr"/>
          <a:lstStyle/>
          <a:p>
            <a:pPr algn="ctr"/>
            <a:endParaRPr lang="en-US" sz="2000" dirty="0">
              <a:solidFill>
                <a:srgbClr val="565658"/>
              </a:solidFill>
            </a:endParaRPr>
          </a:p>
        </p:txBody>
      </p:sp>
    </p:spTree>
    <p:extLst>
      <p:ext uri="{BB962C8B-B14F-4D97-AF65-F5344CB8AC3E}">
        <p14:creationId xmlns:p14="http://schemas.microsoft.com/office/powerpoint/2010/main" val="4005740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6279827"/>
              </p:ext>
            </p:extLst>
          </p:nvPr>
        </p:nvGraphicFramePr>
        <p:xfrm>
          <a:off x="218825" y="1083667"/>
          <a:ext cx="8795084" cy="530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049125" y="74174"/>
            <a:ext cx="1025301" cy="503342"/>
          </a:xfrm>
          <a:prstGeom prst="rect">
            <a:avLst/>
          </a:prstGeom>
          <a:solidFill>
            <a:srgbClr val="E58324"/>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5 min</a:t>
            </a:r>
          </a:p>
        </p:txBody>
      </p:sp>
      <p:sp>
        <p:nvSpPr>
          <p:cNvPr id="5" name="TextBox 4"/>
          <p:cNvSpPr txBox="1"/>
          <p:nvPr/>
        </p:nvSpPr>
        <p:spPr>
          <a:xfrm>
            <a:off x="1751012" y="5053407"/>
            <a:ext cx="3992563" cy="1200329"/>
          </a:xfrm>
          <a:prstGeom prst="rect">
            <a:avLst/>
          </a:prstGeom>
          <a:noFill/>
        </p:spPr>
        <p:txBody>
          <a:bodyPr wrap="square" rtlCol="0">
            <a:spAutoFit/>
          </a:bodyPr>
          <a:lstStyle/>
          <a:p>
            <a:pPr algn="ctr"/>
            <a:r>
              <a:rPr lang="en-US" sz="1800" dirty="0"/>
              <a:t>What is the theory that greater transparency in funding at the school level leads to greater equity in outcomes for kids?</a:t>
            </a:r>
          </a:p>
        </p:txBody>
      </p:sp>
      <p:sp>
        <p:nvSpPr>
          <p:cNvPr id="3" name="Title 2"/>
          <p:cNvSpPr>
            <a:spLocks noGrp="1"/>
          </p:cNvSpPr>
          <p:nvPr>
            <p:ph type="title"/>
          </p:nvPr>
        </p:nvSpPr>
        <p:spPr>
          <a:xfrm>
            <a:off x="218824" y="312714"/>
            <a:ext cx="8886597" cy="1042416"/>
          </a:xfrm>
        </p:spPr>
        <p:txBody>
          <a:bodyPr>
            <a:normAutofit/>
          </a:bodyPr>
          <a:lstStyle/>
          <a:p>
            <a:r>
              <a:rPr lang="en-US" sz="2850" dirty="0"/>
              <a:t>Greater Transparency = Greater Resource Equity? </a:t>
            </a:r>
          </a:p>
        </p:txBody>
      </p:sp>
    </p:spTree>
    <p:extLst>
      <p:ext uri="{BB962C8B-B14F-4D97-AF65-F5344CB8AC3E}">
        <p14:creationId xmlns:p14="http://schemas.microsoft.com/office/powerpoint/2010/main" val="409908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650871" y="217925"/>
            <a:ext cx="6996378" cy="681704"/>
          </a:xfrm>
          <a:prstGeom prst="rect">
            <a:avLst/>
          </a:prstGeom>
        </p:spPr>
        <p:txBody>
          <a:bodyPr vert="horz" lIns="91440" tIns="45720" rIns="91440" bIns="45720" rtlCol="0" anchor="b">
            <a:normAutofit/>
          </a:bodyPr>
          <a:lst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a:lstStyle>
          <a:p>
            <a:r>
              <a:rPr lang="en-US" sz="2800"/>
              <a:t>Variation in Spending</a:t>
            </a:r>
            <a:endParaRPr lang="en-US" sz="2800" dirty="0"/>
          </a:p>
        </p:txBody>
      </p:sp>
      <p:graphicFrame>
        <p:nvGraphicFramePr>
          <p:cNvPr id="17" name="Table 16"/>
          <p:cNvGraphicFramePr>
            <a:graphicFrameLocks noGrp="1"/>
          </p:cNvGraphicFramePr>
          <p:nvPr>
            <p:extLst>
              <p:ext uri="{D42A27DB-BD31-4B8C-83A1-F6EECF244321}">
                <p14:modId xmlns:p14="http://schemas.microsoft.com/office/powerpoint/2010/main" val="3781311421"/>
              </p:ext>
            </p:extLst>
          </p:nvPr>
        </p:nvGraphicFramePr>
        <p:xfrm>
          <a:off x="650871" y="1577940"/>
          <a:ext cx="8121653" cy="4950348"/>
        </p:xfrm>
        <a:graphic>
          <a:graphicData uri="http://schemas.openxmlformats.org/drawingml/2006/table">
            <a:tbl>
              <a:tblPr firstRow="1" bandRow="1">
                <a:tableStyleId>{5C22544A-7EE6-4342-B048-85BDC9FD1C3A}</a:tableStyleId>
              </a:tblPr>
              <a:tblGrid>
                <a:gridCol w="815979">
                  <a:extLst>
                    <a:ext uri="{9D8B030D-6E8A-4147-A177-3AD203B41FA5}">
                      <a16:colId xmlns:a16="http://schemas.microsoft.com/office/drawing/2014/main" val="2790283971"/>
                    </a:ext>
                  </a:extLst>
                </a:gridCol>
                <a:gridCol w="838200">
                  <a:extLst>
                    <a:ext uri="{9D8B030D-6E8A-4147-A177-3AD203B41FA5}">
                      <a16:colId xmlns:a16="http://schemas.microsoft.com/office/drawing/2014/main" val="2345306344"/>
                    </a:ext>
                  </a:extLst>
                </a:gridCol>
                <a:gridCol w="413819">
                  <a:extLst>
                    <a:ext uri="{9D8B030D-6E8A-4147-A177-3AD203B41FA5}">
                      <a16:colId xmlns:a16="http://schemas.microsoft.com/office/drawing/2014/main" val="836966833"/>
                    </a:ext>
                  </a:extLst>
                </a:gridCol>
                <a:gridCol w="1214956">
                  <a:extLst>
                    <a:ext uri="{9D8B030D-6E8A-4147-A177-3AD203B41FA5}">
                      <a16:colId xmlns:a16="http://schemas.microsoft.com/office/drawing/2014/main" val="2336907813"/>
                    </a:ext>
                  </a:extLst>
                </a:gridCol>
                <a:gridCol w="1047750">
                  <a:extLst>
                    <a:ext uri="{9D8B030D-6E8A-4147-A177-3AD203B41FA5}">
                      <a16:colId xmlns:a16="http://schemas.microsoft.com/office/drawing/2014/main" val="931585315"/>
                    </a:ext>
                  </a:extLst>
                </a:gridCol>
                <a:gridCol w="1019175">
                  <a:extLst>
                    <a:ext uri="{9D8B030D-6E8A-4147-A177-3AD203B41FA5}">
                      <a16:colId xmlns:a16="http://schemas.microsoft.com/office/drawing/2014/main" val="1625375636"/>
                    </a:ext>
                  </a:extLst>
                </a:gridCol>
                <a:gridCol w="979751">
                  <a:extLst>
                    <a:ext uri="{9D8B030D-6E8A-4147-A177-3AD203B41FA5}">
                      <a16:colId xmlns:a16="http://schemas.microsoft.com/office/drawing/2014/main" val="1882371628"/>
                    </a:ext>
                  </a:extLst>
                </a:gridCol>
                <a:gridCol w="1025893">
                  <a:extLst>
                    <a:ext uri="{9D8B030D-6E8A-4147-A177-3AD203B41FA5}">
                      <a16:colId xmlns:a16="http://schemas.microsoft.com/office/drawing/2014/main" val="222587493"/>
                    </a:ext>
                  </a:extLst>
                </a:gridCol>
                <a:gridCol w="766130">
                  <a:extLst>
                    <a:ext uri="{9D8B030D-6E8A-4147-A177-3AD203B41FA5}">
                      <a16:colId xmlns:a16="http://schemas.microsoft.com/office/drawing/2014/main" val="167019907"/>
                    </a:ext>
                  </a:extLst>
                </a:gridCol>
              </a:tblGrid>
              <a:tr h="709620">
                <a:tc>
                  <a:txBody>
                    <a:bodyPr/>
                    <a:lstStyle/>
                    <a:p>
                      <a:pPr algn="ctr"/>
                      <a:r>
                        <a:rPr lang="en-US" sz="1400" dirty="0"/>
                        <a:t>School</a:t>
                      </a:r>
                    </a:p>
                  </a:txBody>
                  <a:tcPr anchor="ctr"/>
                </a:tc>
                <a:tc>
                  <a:txBody>
                    <a:bodyPr/>
                    <a:lstStyle/>
                    <a:p>
                      <a:pPr algn="ctr"/>
                      <a:r>
                        <a:rPr lang="en-US" sz="1400" dirty="0"/>
                        <a:t>$ PP</a:t>
                      </a:r>
                    </a:p>
                  </a:txBody>
                  <a:tcPr anchor="ctr"/>
                </a:tc>
                <a:tc>
                  <a:txBody>
                    <a:bodyPr/>
                    <a:lstStyle/>
                    <a:p>
                      <a:pPr algn="ctr"/>
                      <a:endParaRPr lang="en-US" sz="1400" dirty="0"/>
                    </a:p>
                  </a:txBody>
                  <a:tcPr anchor="ctr">
                    <a:solidFill>
                      <a:schemeClr val="bg1"/>
                    </a:solidFill>
                  </a:tcPr>
                </a:tc>
                <a:tc>
                  <a:txBody>
                    <a:bodyPr/>
                    <a:lstStyle/>
                    <a:p>
                      <a:pPr algn="ctr"/>
                      <a:r>
                        <a:rPr lang="en-US" sz="1050" dirty="0"/>
                        <a:t>High Avg.</a:t>
                      </a:r>
                      <a:r>
                        <a:rPr lang="en-US" sz="1050" baseline="0" dirty="0"/>
                        <a:t> Teacher Compensation?</a:t>
                      </a:r>
                      <a:endParaRPr lang="en-US" sz="1050" dirty="0"/>
                    </a:p>
                  </a:txBody>
                  <a:tcPr anchor="ctr"/>
                </a:tc>
                <a:tc>
                  <a:txBody>
                    <a:bodyPr/>
                    <a:lstStyle/>
                    <a:p>
                      <a:pPr algn="ctr"/>
                      <a:r>
                        <a:rPr lang="en-US" sz="1050" dirty="0"/>
                        <a:t>Accurate</a:t>
                      </a:r>
                      <a:r>
                        <a:rPr lang="en-US" sz="1050" baseline="0" dirty="0"/>
                        <a:t> </a:t>
                      </a:r>
                      <a:r>
                        <a:rPr lang="en-US" sz="1050" dirty="0"/>
                        <a:t>Enrollment Projection?</a:t>
                      </a:r>
                    </a:p>
                  </a:txBody>
                  <a:tcPr anchor="ctr"/>
                </a:tc>
                <a:tc>
                  <a:txBody>
                    <a:bodyPr/>
                    <a:lstStyle/>
                    <a:p>
                      <a:pPr algn="ctr"/>
                      <a:r>
                        <a:rPr lang="en-US" sz="1050" dirty="0"/>
                        <a:t>Large</a:t>
                      </a:r>
                      <a:r>
                        <a:rPr lang="en-US" sz="1050" baseline="0" dirty="0"/>
                        <a:t> </a:t>
                      </a:r>
                      <a:r>
                        <a:rPr lang="en-US" sz="1050" dirty="0"/>
                        <a:t>SWD Population?</a:t>
                      </a:r>
                    </a:p>
                  </a:txBody>
                  <a:tcPr anchor="ctr"/>
                </a:tc>
                <a:tc>
                  <a:txBody>
                    <a:bodyPr/>
                    <a:lstStyle/>
                    <a:p>
                      <a:pPr algn="ctr"/>
                      <a:r>
                        <a:rPr lang="en-US" sz="1050" dirty="0"/>
                        <a:t>Large FRL Population?</a:t>
                      </a:r>
                    </a:p>
                  </a:txBody>
                  <a:tcPr anchor="ctr"/>
                </a:tc>
                <a:tc>
                  <a:txBody>
                    <a:bodyPr/>
                    <a:lstStyle/>
                    <a:p>
                      <a:pPr algn="ctr"/>
                      <a:r>
                        <a:rPr lang="en-US" sz="1050" dirty="0"/>
                        <a:t>Large ELL</a:t>
                      </a:r>
                      <a:r>
                        <a:rPr lang="en-US" sz="1050" baseline="0" dirty="0"/>
                        <a:t> Population?</a:t>
                      </a:r>
                      <a:endParaRPr lang="en-US" sz="1050" dirty="0"/>
                    </a:p>
                  </a:txBody>
                  <a:tcPr anchor="ctr"/>
                </a:tc>
                <a:tc>
                  <a:txBody>
                    <a:bodyPr/>
                    <a:lstStyle/>
                    <a:p>
                      <a:pPr algn="ctr"/>
                      <a:r>
                        <a:rPr lang="en-US" sz="1050" dirty="0"/>
                        <a:t>School Size?</a:t>
                      </a:r>
                    </a:p>
                  </a:txBody>
                  <a:tcPr anchor="ctr"/>
                </a:tc>
                <a:extLst>
                  <a:ext uri="{0D108BD9-81ED-4DB2-BD59-A6C34878D82A}">
                    <a16:rowId xmlns:a16="http://schemas.microsoft.com/office/drawing/2014/main" val="1383194706"/>
                  </a:ext>
                </a:extLst>
              </a:tr>
              <a:tr h="420102">
                <a:tc>
                  <a:txBody>
                    <a:bodyPr/>
                    <a:lstStyle/>
                    <a:p>
                      <a:pPr algn="ctr"/>
                      <a:r>
                        <a:rPr lang="en-US" sz="1600" b="1" dirty="0"/>
                        <a:t>A</a:t>
                      </a:r>
                    </a:p>
                  </a:txBody>
                  <a:tcPr anchor="ctr"/>
                </a:tc>
                <a:tc>
                  <a:txBody>
                    <a:bodyPr/>
                    <a:lstStyle/>
                    <a:p>
                      <a:pPr algn="ctr"/>
                      <a:r>
                        <a:rPr lang="en-US" sz="1100" dirty="0"/>
                        <a:t>High</a:t>
                      </a:r>
                    </a:p>
                  </a:txBody>
                  <a:tcPr anchor="ctr">
                    <a:solidFill>
                      <a:srgbClr val="92D050"/>
                    </a:solidFill>
                  </a:tcPr>
                </a:tc>
                <a:tc>
                  <a:txBody>
                    <a:bodyPr/>
                    <a:lstStyle/>
                    <a:p>
                      <a:pPr algn="ctr"/>
                      <a:endParaRPr lang="en-US" sz="1100" dirty="0"/>
                    </a:p>
                  </a:txBody>
                  <a:tcPr anchor="ctr">
                    <a:solidFill>
                      <a:schemeClr val="bg1"/>
                    </a:solidFill>
                  </a:tcPr>
                </a:tc>
                <a:tc>
                  <a:txBody>
                    <a:bodyPr/>
                    <a:lstStyle/>
                    <a:p>
                      <a:pPr algn="ctr"/>
                      <a:r>
                        <a:rPr lang="en-US" sz="1100" dirty="0">
                          <a:solidFill>
                            <a:schemeClr val="bg1"/>
                          </a:solidFill>
                        </a:rPr>
                        <a:t>Low</a:t>
                      </a:r>
                    </a:p>
                  </a:txBody>
                  <a:tcPr anchor="ctr">
                    <a:solidFill>
                      <a:srgbClr val="FF0000"/>
                    </a:solidFill>
                  </a:tcPr>
                </a:tc>
                <a:tc>
                  <a:txBody>
                    <a:bodyPr/>
                    <a:lstStyle/>
                    <a:p>
                      <a:pPr algn="ctr"/>
                      <a:r>
                        <a:rPr lang="en-US" sz="1100" dirty="0"/>
                        <a:t>Over-Projected</a:t>
                      </a:r>
                    </a:p>
                  </a:txBody>
                  <a:tcPr anchor="ctr">
                    <a:solidFill>
                      <a:srgbClr val="92D050"/>
                    </a:solidFill>
                  </a:tcPr>
                </a:tc>
                <a:tc>
                  <a:txBody>
                    <a:bodyPr/>
                    <a:lstStyle/>
                    <a:p>
                      <a:pPr algn="ctr"/>
                      <a:r>
                        <a:rPr lang="en-US" sz="1100" dirty="0"/>
                        <a:t>Above</a:t>
                      </a:r>
                      <a:r>
                        <a:rPr lang="en-US" sz="1100" baseline="0" dirty="0"/>
                        <a:t> avg.</a:t>
                      </a:r>
                      <a:endParaRPr lang="en-US" sz="1100" dirty="0"/>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Above</a:t>
                      </a:r>
                      <a:r>
                        <a:rPr lang="en-US" sz="1100" baseline="0" dirty="0"/>
                        <a:t> avg.</a:t>
                      </a:r>
                      <a:endParaRPr lang="en-US" sz="1100" dirty="0"/>
                    </a:p>
                  </a:txBody>
                  <a:tcPr anchor="ctr">
                    <a:solidFill>
                      <a:srgbClr val="92D050"/>
                    </a:solidFill>
                  </a:tcPr>
                </a:tc>
                <a:tc>
                  <a:txBody>
                    <a:bodyPr/>
                    <a:lstStyle/>
                    <a:p>
                      <a:pPr algn="ctr"/>
                      <a:r>
                        <a:rPr lang="en-US" sz="1100" dirty="0"/>
                        <a:t>Average</a:t>
                      </a:r>
                    </a:p>
                  </a:txBody>
                  <a:tcPr anchor="ctr">
                    <a:solidFill>
                      <a:srgbClr val="FFFF00"/>
                    </a:solidFill>
                  </a:tcPr>
                </a:tc>
                <a:tc>
                  <a:txBody>
                    <a:bodyPr/>
                    <a:lstStyle/>
                    <a:p>
                      <a:pPr algn="ctr"/>
                      <a:r>
                        <a:rPr lang="en-US" sz="1100" dirty="0"/>
                        <a:t>Small</a:t>
                      </a:r>
                    </a:p>
                  </a:txBody>
                  <a:tcPr anchor="ctr">
                    <a:solidFill>
                      <a:srgbClr val="92D050"/>
                    </a:solidFill>
                  </a:tcPr>
                </a:tc>
                <a:extLst>
                  <a:ext uri="{0D108BD9-81ED-4DB2-BD59-A6C34878D82A}">
                    <a16:rowId xmlns:a16="http://schemas.microsoft.com/office/drawing/2014/main" val="647380365"/>
                  </a:ext>
                </a:extLst>
              </a:tr>
              <a:tr h="420102">
                <a:tc>
                  <a:txBody>
                    <a:bodyPr/>
                    <a:lstStyle/>
                    <a:p>
                      <a:pPr algn="ctr"/>
                      <a:r>
                        <a:rPr lang="en-US" sz="1600" b="1" dirty="0"/>
                        <a:t>B</a:t>
                      </a:r>
                    </a:p>
                  </a:txBody>
                  <a:tcPr anchor="ctr"/>
                </a:tc>
                <a:tc>
                  <a:txBody>
                    <a:bodyPr/>
                    <a:lstStyle/>
                    <a:p>
                      <a:pPr algn="ctr"/>
                      <a:r>
                        <a:rPr lang="en-US" sz="1100" dirty="0"/>
                        <a:t>High</a:t>
                      </a:r>
                    </a:p>
                  </a:txBody>
                  <a:tcPr anchor="ctr">
                    <a:solidFill>
                      <a:srgbClr val="92D050"/>
                    </a:solidFill>
                  </a:tcPr>
                </a:tc>
                <a:tc>
                  <a:txBody>
                    <a:bodyPr/>
                    <a:lstStyle/>
                    <a:p>
                      <a:pPr algn="ctr"/>
                      <a:endParaRPr lang="en-US" sz="1100" dirty="0"/>
                    </a:p>
                  </a:txBody>
                  <a:tcPr anchor="ctr">
                    <a:solidFill>
                      <a:schemeClr val="bg1"/>
                    </a:solidFill>
                  </a:tcPr>
                </a:tc>
                <a:tc>
                  <a:txBody>
                    <a:bodyPr/>
                    <a:lstStyle/>
                    <a:p>
                      <a:pPr algn="ctr"/>
                      <a:r>
                        <a:rPr lang="en-US" sz="1100" dirty="0">
                          <a:solidFill>
                            <a:schemeClr val="bg1"/>
                          </a:solidFill>
                        </a:rPr>
                        <a:t>Low</a:t>
                      </a:r>
                    </a:p>
                  </a:txBody>
                  <a:tcPr anchor="ctr">
                    <a:solidFill>
                      <a:srgbClr val="FF0000"/>
                    </a:solidFill>
                  </a:tcPr>
                </a:tc>
                <a:tc>
                  <a:txBody>
                    <a:bodyPr/>
                    <a:lstStyle/>
                    <a:p>
                      <a:pPr algn="ctr"/>
                      <a:r>
                        <a:rPr lang="en-US" sz="1100" dirty="0"/>
                        <a:t>At</a:t>
                      </a:r>
                      <a:r>
                        <a:rPr lang="en-US" sz="1100" baseline="0" dirty="0"/>
                        <a:t> Projection</a:t>
                      </a:r>
                      <a:endParaRPr lang="en-US" sz="1100" dirty="0"/>
                    </a:p>
                  </a:txBody>
                  <a:tcPr anchor="ctr">
                    <a:solidFill>
                      <a:srgbClr val="FFFF00"/>
                    </a:solidFill>
                  </a:tcPr>
                </a:tc>
                <a:tc>
                  <a:txBody>
                    <a:bodyPr/>
                    <a:lstStyle/>
                    <a:p>
                      <a:pPr algn="ctr"/>
                      <a:r>
                        <a:rPr lang="en-US" sz="1100" dirty="0"/>
                        <a:t>Average</a:t>
                      </a:r>
                    </a:p>
                  </a:txBody>
                  <a:tcPr anchor="ctr">
                    <a:solidFill>
                      <a:srgbClr val="FFFF00"/>
                    </a:solidFill>
                  </a:tcPr>
                </a:tc>
                <a:tc>
                  <a:txBody>
                    <a:bodyPr/>
                    <a:lstStyle/>
                    <a:p>
                      <a:pPr algn="ctr"/>
                      <a:r>
                        <a:rPr lang="en-US" sz="1100" dirty="0"/>
                        <a:t>Above</a:t>
                      </a:r>
                      <a:r>
                        <a:rPr lang="en-US" sz="1100" baseline="0" dirty="0"/>
                        <a:t> avg.</a:t>
                      </a:r>
                      <a:endParaRPr lang="en-US" sz="1100" dirty="0"/>
                    </a:p>
                  </a:txBody>
                  <a:tcPr anchor="ctr">
                    <a:solidFill>
                      <a:srgbClr val="92D050"/>
                    </a:solidFill>
                  </a:tcPr>
                </a:tc>
                <a:tc>
                  <a:txBody>
                    <a:bodyPr/>
                    <a:lstStyle/>
                    <a:p>
                      <a:pPr algn="ctr"/>
                      <a:r>
                        <a:rPr lang="en-US" sz="1100" dirty="0"/>
                        <a:t>Above</a:t>
                      </a:r>
                      <a:r>
                        <a:rPr lang="en-US" sz="1100" baseline="0" dirty="0"/>
                        <a:t> avg.</a:t>
                      </a:r>
                      <a:endParaRPr lang="en-US" sz="1100" dirty="0"/>
                    </a:p>
                  </a:txBody>
                  <a:tcPr anchor="ctr">
                    <a:solidFill>
                      <a:srgbClr val="92D050"/>
                    </a:solidFill>
                  </a:tcPr>
                </a:tc>
                <a:tc>
                  <a:txBody>
                    <a:bodyPr/>
                    <a:lstStyle/>
                    <a:p>
                      <a:pPr algn="ctr"/>
                      <a:r>
                        <a:rPr lang="en-US" sz="1100" dirty="0"/>
                        <a:t>Small</a:t>
                      </a:r>
                    </a:p>
                  </a:txBody>
                  <a:tcPr anchor="ctr">
                    <a:solidFill>
                      <a:srgbClr val="92D050"/>
                    </a:solidFill>
                  </a:tcPr>
                </a:tc>
                <a:extLst>
                  <a:ext uri="{0D108BD9-81ED-4DB2-BD59-A6C34878D82A}">
                    <a16:rowId xmlns:a16="http://schemas.microsoft.com/office/drawing/2014/main" val="1315211348"/>
                  </a:ext>
                </a:extLst>
              </a:tr>
              <a:tr h="420102">
                <a:tc>
                  <a:txBody>
                    <a:bodyPr/>
                    <a:lstStyle/>
                    <a:p>
                      <a:pPr algn="ctr"/>
                      <a:r>
                        <a:rPr lang="en-US" sz="1600" b="1" dirty="0"/>
                        <a:t>C</a:t>
                      </a:r>
                    </a:p>
                  </a:txBody>
                  <a:tcPr anchor="ctr"/>
                </a:tc>
                <a:tc>
                  <a:txBody>
                    <a:bodyPr/>
                    <a:lstStyle/>
                    <a:p>
                      <a:pPr algn="ctr"/>
                      <a:r>
                        <a:rPr lang="en-US" sz="1100" dirty="0"/>
                        <a:t>High</a:t>
                      </a:r>
                    </a:p>
                  </a:txBody>
                  <a:tcPr anchor="ctr">
                    <a:solidFill>
                      <a:srgbClr val="92D050"/>
                    </a:solidFill>
                  </a:tcPr>
                </a:tc>
                <a:tc>
                  <a:txBody>
                    <a:bodyPr/>
                    <a:lstStyle/>
                    <a:p>
                      <a:pPr algn="ctr"/>
                      <a:endParaRPr lang="en-US" sz="1100" dirty="0"/>
                    </a:p>
                  </a:txBody>
                  <a:tcPr anchor="ctr">
                    <a:solidFill>
                      <a:schemeClr val="bg1"/>
                    </a:solidFill>
                  </a:tcPr>
                </a:tc>
                <a:tc>
                  <a:txBody>
                    <a:bodyPr/>
                    <a:lstStyle/>
                    <a:p>
                      <a:pPr algn="ctr"/>
                      <a:r>
                        <a:rPr lang="en-US" sz="1100" dirty="0"/>
                        <a:t>Average</a:t>
                      </a: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Over-Projected</a:t>
                      </a:r>
                    </a:p>
                  </a:txBody>
                  <a:tcPr anchor="ctr">
                    <a:solidFill>
                      <a:srgbClr val="92D050"/>
                    </a:solidFill>
                  </a:tcPr>
                </a:tc>
                <a:tc>
                  <a:txBody>
                    <a:bodyPr/>
                    <a:lstStyle/>
                    <a:p>
                      <a:pPr algn="ctr"/>
                      <a:r>
                        <a:rPr lang="en-US" sz="1100" dirty="0">
                          <a:solidFill>
                            <a:schemeClr val="bg1"/>
                          </a:solidFill>
                        </a:rPr>
                        <a:t>Below</a:t>
                      </a:r>
                      <a:r>
                        <a:rPr lang="en-US" sz="1100" baseline="0" dirty="0">
                          <a:solidFill>
                            <a:schemeClr val="bg1"/>
                          </a:solidFill>
                        </a:rPr>
                        <a:t> avg.</a:t>
                      </a:r>
                      <a:endParaRPr lang="en-US" sz="1100" dirty="0">
                        <a:solidFill>
                          <a:schemeClr val="bg1"/>
                        </a:solidFill>
                      </a:endParaRPr>
                    </a:p>
                  </a:txBody>
                  <a:tcPr anchor="ctr">
                    <a:solidFill>
                      <a:srgbClr val="FF0000"/>
                    </a:solidFill>
                  </a:tcPr>
                </a:tc>
                <a:tc>
                  <a:txBody>
                    <a:bodyPr/>
                    <a:lstStyle/>
                    <a:p>
                      <a:pPr algn="ctr"/>
                      <a:r>
                        <a:rPr lang="en-US" sz="1100" dirty="0"/>
                        <a:t>Average</a:t>
                      </a:r>
                    </a:p>
                  </a:txBody>
                  <a:tcPr anchor="c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Average</a:t>
                      </a:r>
                    </a:p>
                  </a:txBody>
                  <a:tcPr anchor="ctr">
                    <a:solidFill>
                      <a:srgbClr val="FFFF00"/>
                    </a:solidFill>
                  </a:tcPr>
                </a:tc>
                <a:tc>
                  <a:txBody>
                    <a:bodyPr/>
                    <a:lstStyle/>
                    <a:p>
                      <a:pPr algn="ctr"/>
                      <a:r>
                        <a:rPr lang="en-US" sz="1100" dirty="0"/>
                        <a:t>Small</a:t>
                      </a:r>
                    </a:p>
                  </a:txBody>
                  <a:tcPr anchor="ctr">
                    <a:solidFill>
                      <a:srgbClr val="92D050"/>
                    </a:solidFill>
                  </a:tcPr>
                </a:tc>
                <a:extLst>
                  <a:ext uri="{0D108BD9-81ED-4DB2-BD59-A6C34878D82A}">
                    <a16:rowId xmlns:a16="http://schemas.microsoft.com/office/drawing/2014/main" val="3829563309"/>
                  </a:ext>
                </a:extLst>
              </a:tr>
              <a:tr h="420102">
                <a:tc>
                  <a:txBody>
                    <a:bodyPr/>
                    <a:lstStyle/>
                    <a:p>
                      <a:pPr algn="ctr"/>
                      <a:r>
                        <a:rPr lang="en-US" sz="1600" b="1" dirty="0"/>
                        <a:t>D</a:t>
                      </a:r>
                    </a:p>
                  </a:txBody>
                  <a:tcPr anchor="ctr"/>
                </a:tc>
                <a:tc>
                  <a:txBody>
                    <a:bodyPr/>
                    <a:lstStyle/>
                    <a:p>
                      <a:pPr algn="ctr"/>
                      <a:r>
                        <a:rPr lang="en-US" sz="1100" dirty="0"/>
                        <a:t>High</a:t>
                      </a:r>
                    </a:p>
                  </a:txBody>
                  <a:tcPr anchor="ctr">
                    <a:solidFill>
                      <a:srgbClr val="92D050"/>
                    </a:solidFill>
                  </a:tcPr>
                </a:tc>
                <a:tc>
                  <a:txBody>
                    <a:bodyPr/>
                    <a:lstStyle/>
                    <a:p>
                      <a:pPr algn="ctr"/>
                      <a:endParaRPr lang="en-US" sz="1100" dirty="0"/>
                    </a:p>
                  </a:txBody>
                  <a:tcPr anchor="ctr">
                    <a:lnB w="12700" cmpd="sng">
                      <a:noFill/>
                    </a:lnB>
                    <a:solidFill>
                      <a:schemeClr val="bg1"/>
                    </a:solidFill>
                  </a:tcPr>
                </a:tc>
                <a:tc>
                  <a:txBody>
                    <a:bodyPr/>
                    <a:lstStyle/>
                    <a:p>
                      <a:pPr algn="ctr"/>
                      <a:r>
                        <a:rPr lang="en-US" sz="1100" dirty="0">
                          <a:solidFill>
                            <a:schemeClr val="bg1"/>
                          </a:solidFill>
                        </a:rPr>
                        <a:t>Low</a:t>
                      </a:r>
                      <a:endParaRPr lang="en-US" sz="1100" i="1" dirty="0">
                        <a:solidFill>
                          <a:schemeClr val="bg1"/>
                        </a:solidFill>
                      </a:endParaRPr>
                    </a:p>
                  </a:txBody>
                  <a:tcPr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Over-Projected</a:t>
                      </a:r>
                    </a:p>
                  </a:txBody>
                  <a:tcPr anchor="ctr">
                    <a:solidFill>
                      <a:srgbClr val="92D050"/>
                    </a:solidFill>
                  </a:tcPr>
                </a:tc>
                <a:tc>
                  <a:txBody>
                    <a:bodyPr/>
                    <a:lstStyle/>
                    <a:p>
                      <a:pPr algn="ctr"/>
                      <a:r>
                        <a:rPr lang="en-US" sz="1100" dirty="0"/>
                        <a:t>Above</a:t>
                      </a:r>
                      <a:r>
                        <a:rPr lang="en-US" sz="1100" baseline="0" dirty="0"/>
                        <a:t> avg.</a:t>
                      </a:r>
                      <a:endParaRPr lang="en-US" sz="1100" dirty="0"/>
                    </a:p>
                  </a:txBody>
                  <a:tcPr anchor="ctr">
                    <a:solidFill>
                      <a:srgbClr val="92D050"/>
                    </a:solidFill>
                  </a:tcPr>
                </a:tc>
                <a:tc>
                  <a:txBody>
                    <a:bodyPr/>
                    <a:lstStyle/>
                    <a:p>
                      <a:pPr algn="ctr"/>
                      <a:r>
                        <a:rPr lang="en-US" sz="1100" dirty="0"/>
                        <a:t>Above</a:t>
                      </a:r>
                      <a:r>
                        <a:rPr lang="en-US" sz="1100" baseline="0" dirty="0"/>
                        <a:t> avg.</a:t>
                      </a:r>
                      <a:endParaRPr lang="en-US" sz="1100" dirty="0"/>
                    </a:p>
                  </a:txBody>
                  <a:tcPr anchor="ctr">
                    <a:solidFill>
                      <a:srgbClr val="92D050"/>
                    </a:solidFill>
                  </a:tcPr>
                </a:tc>
                <a:tc>
                  <a:txBody>
                    <a:bodyPr/>
                    <a:lstStyle/>
                    <a:p>
                      <a:pPr algn="ctr"/>
                      <a:r>
                        <a:rPr lang="en-US" sz="1100" dirty="0"/>
                        <a:t>Above</a:t>
                      </a:r>
                      <a:r>
                        <a:rPr lang="en-US" sz="1100" baseline="0" dirty="0"/>
                        <a:t> avg.</a:t>
                      </a:r>
                      <a:endParaRPr lang="en-US" sz="1100" dirty="0"/>
                    </a:p>
                  </a:txBody>
                  <a:tcPr anchor="ctr">
                    <a:solidFill>
                      <a:srgbClr val="92D050"/>
                    </a:solidFill>
                  </a:tcPr>
                </a:tc>
                <a:tc>
                  <a:txBody>
                    <a:bodyPr/>
                    <a:lstStyle/>
                    <a:p>
                      <a:pPr algn="ctr"/>
                      <a:r>
                        <a:rPr lang="en-US" sz="1100" dirty="0"/>
                        <a:t>Average</a:t>
                      </a:r>
                    </a:p>
                  </a:txBody>
                  <a:tcPr anchor="ctr">
                    <a:solidFill>
                      <a:srgbClr val="FFFF00"/>
                    </a:solidFill>
                  </a:tcPr>
                </a:tc>
                <a:extLst>
                  <a:ext uri="{0D108BD9-81ED-4DB2-BD59-A6C34878D82A}">
                    <a16:rowId xmlns:a16="http://schemas.microsoft.com/office/drawing/2014/main" val="4222961921"/>
                  </a:ext>
                </a:extLst>
              </a:tr>
              <a:tr h="420102">
                <a:tc>
                  <a:txBody>
                    <a:bodyPr/>
                    <a:lstStyle/>
                    <a:p>
                      <a:pPr algn="ctr"/>
                      <a:r>
                        <a:rPr lang="en-US" sz="1600" b="1" dirty="0"/>
                        <a:t>E</a:t>
                      </a:r>
                    </a:p>
                  </a:txBody>
                  <a:tcPr anchor="ctr">
                    <a:lnB w="12700" cap="flat" cmpd="sng" algn="ctr">
                      <a:solidFill>
                        <a:schemeClr val="tx1"/>
                      </a:solidFill>
                      <a:prstDash val="solid"/>
                      <a:round/>
                      <a:headEnd type="none" w="med" len="med"/>
                      <a:tailEnd type="none" w="med" len="med"/>
                    </a:lnB>
                  </a:tcPr>
                </a:tc>
                <a:tc>
                  <a:txBody>
                    <a:bodyPr/>
                    <a:lstStyle/>
                    <a:p>
                      <a:pPr algn="ctr"/>
                      <a:r>
                        <a:rPr lang="en-US" sz="1100" dirty="0"/>
                        <a:t>High</a:t>
                      </a:r>
                    </a:p>
                  </a:txBody>
                  <a:tcPr anchor="ctr">
                    <a:lnR w="12700" cmpd="sng">
                      <a:noFill/>
                    </a:lnR>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11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t>Average</a:t>
                      </a:r>
                    </a:p>
                  </a:txBody>
                  <a:tcPr anchor="ctr">
                    <a:lnL w="12700" cmpd="sng">
                      <a:noFill/>
                    </a:lnL>
                    <a:lnR w="12700" cmpd="sng">
                      <a:noFill/>
                    </a:ln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100" dirty="0"/>
                        <a:t>At</a:t>
                      </a:r>
                      <a:r>
                        <a:rPr lang="en-US" sz="1100" baseline="0" dirty="0"/>
                        <a:t> Projection</a:t>
                      </a:r>
                      <a:endParaRPr lang="en-US" sz="1100" dirty="0"/>
                    </a:p>
                  </a:txBody>
                  <a:tcPr anchor="ctr">
                    <a:lnL w="12700" cmpd="sng">
                      <a:noFill/>
                    </a:lnL>
                    <a:lnR w="12700" cmpd="sng">
                      <a:noFill/>
                    </a:ln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100" dirty="0"/>
                        <a:t>Above</a:t>
                      </a:r>
                      <a:r>
                        <a:rPr lang="en-US" sz="1100" baseline="0" dirty="0"/>
                        <a:t> avg.</a:t>
                      </a:r>
                      <a:endParaRPr lang="en-US" sz="1100" dirty="0"/>
                    </a:p>
                  </a:txBody>
                  <a:tcPr anchor="ctr">
                    <a:lnL w="12700" cmpd="sng">
                      <a:noFill/>
                    </a:lnL>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t>Average</a:t>
                      </a:r>
                    </a:p>
                  </a:txBody>
                  <a:tcPr anchor="ct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100" dirty="0"/>
                        <a:t>Above</a:t>
                      </a:r>
                      <a:r>
                        <a:rPr lang="en-US" sz="1100" baseline="0" dirty="0"/>
                        <a:t> avg.</a:t>
                      </a:r>
                      <a:endParaRPr lang="en-US" sz="1100" dirty="0"/>
                    </a:p>
                  </a:txBody>
                  <a:tcPr anchor="ctr">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t>Average</a:t>
                      </a:r>
                    </a:p>
                  </a:txBody>
                  <a:tcPr anchor="ctr">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8005506"/>
                  </a:ext>
                </a:extLst>
              </a:tr>
              <a:tr h="420102">
                <a:tc>
                  <a:txBody>
                    <a:bodyPr/>
                    <a:lstStyle/>
                    <a:p>
                      <a:pPr algn="ctr"/>
                      <a:r>
                        <a:rPr lang="en-US" sz="1600" b="1" dirty="0"/>
                        <a:t>V</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dirty="0">
                          <a:solidFill>
                            <a:schemeClr val="bg1"/>
                          </a:solidFill>
                        </a:rPr>
                        <a:t>Low</a:t>
                      </a:r>
                    </a:p>
                  </a:txBody>
                  <a:tcPr anchor="ctr">
                    <a:lnR w="12700" cmpd="sng">
                      <a:noFill/>
                    </a:lnR>
                    <a:lnT w="12700" cap="flat" cmpd="sng" algn="ctr">
                      <a:solidFill>
                        <a:schemeClr val="tx1"/>
                      </a:solidFill>
                      <a:prstDash val="solid"/>
                      <a:round/>
                      <a:headEnd type="none" w="med" len="med"/>
                      <a:tailEnd type="none" w="med" len="med"/>
                    </a:lnT>
                    <a:solidFill>
                      <a:srgbClr val="FF0000"/>
                    </a:solidFill>
                  </a:tcPr>
                </a:tc>
                <a:tc>
                  <a:txBody>
                    <a:bodyPr/>
                    <a:lstStyle/>
                    <a:p>
                      <a:pPr algn="ctr"/>
                      <a:endParaRPr lang="en-US" sz="11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t>Average</a:t>
                      </a:r>
                    </a:p>
                  </a:txBody>
                  <a:tcPr anchor="ctr">
                    <a:lnL w="12700" cmpd="sng">
                      <a:noFill/>
                    </a:lnL>
                    <a:lnR w="12700" cmpd="sng">
                      <a:noFill/>
                    </a:lnR>
                    <a:lnT w="12700" cap="flat" cmpd="sng" algn="ctr">
                      <a:solidFill>
                        <a:schemeClr val="tx1"/>
                      </a:solidFill>
                      <a:prstDash val="solid"/>
                      <a:round/>
                      <a:headEnd type="none" w="med" len="med"/>
                      <a:tailEnd type="none" w="med" len="med"/>
                    </a:lnT>
                    <a:solidFill>
                      <a:srgbClr val="FFFF00"/>
                    </a:solidFill>
                  </a:tcPr>
                </a:tc>
                <a:tc>
                  <a:txBody>
                    <a:bodyPr/>
                    <a:lstStyle/>
                    <a:p>
                      <a:pPr algn="ctr"/>
                      <a:r>
                        <a:rPr lang="en-US" sz="1100" dirty="0"/>
                        <a:t>At</a:t>
                      </a:r>
                      <a:r>
                        <a:rPr lang="en-US" sz="1100" baseline="0" dirty="0"/>
                        <a:t> Projection</a:t>
                      </a:r>
                      <a:endParaRPr lang="en-US" sz="1100" dirty="0"/>
                    </a:p>
                  </a:txBody>
                  <a:tcPr anchor="ctr">
                    <a:lnL w="12700" cmpd="sng">
                      <a:noFill/>
                    </a:lnL>
                    <a:lnR w="12700" cmpd="sng">
                      <a:noFill/>
                    </a:lnR>
                    <a:lnT w="12700" cap="flat" cmpd="sng" algn="ctr">
                      <a:solidFill>
                        <a:schemeClr val="tx1"/>
                      </a:solidFill>
                      <a:prstDash val="solid"/>
                      <a:round/>
                      <a:headEnd type="none" w="med" len="med"/>
                      <a:tailEnd type="none" w="med" len="med"/>
                    </a:lnT>
                    <a:solidFill>
                      <a:srgbClr val="FFFF00"/>
                    </a:solidFill>
                  </a:tcPr>
                </a:tc>
                <a:tc>
                  <a:txBody>
                    <a:bodyPr/>
                    <a:lstStyle/>
                    <a:p>
                      <a:pPr algn="ctr"/>
                      <a:r>
                        <a:rPr lang="en-US" sz="1100" dirty="0">
                          <a:solidFill>
                            <a:schemeClr val="bg1"/>
                          </a:solidFill>
                        </a:rPr>
                        <a:t>Below</a:t>
                      </a:r>
                      <a:r>
                        <a:rPr lang="en-US" sz="1100" baseline="0" dirty="0">
                          <a:solidFill>
                            <a:schemeClr val="bg1"/>
                          </a:solidFill>
                        </a:rPr>
                        <a:t> avg</a:t>
                      </a:r>
                      <a:r>
                        <a:rPr lang="en-US" sz="1100" baseline="0" dirty="0"/>
                        <a:t>.</a:t>
                      </a:r>
                      <a:endParaRPr lang="en-US" sz="1100" dirty="0"/>
                    </a:p>
                  </a:txBody>
                  <a:tcPr anchor="ctr">
                    <a:lnL w="12700" cmpd="sng">
                      <a:noFill/>
                    </a:lnL>
                    <a:lnT w="12700" cap="flat" cmpd="sng" algn="ctr">
                      <a:solidFill>
                        <a:schemeClr val="tx1"/>
                      </a:solidFill>
                      <a:prstDash val="solid"/>
                      <a:round/>
                      <a:headEnd type="none" w="med" len="med"/>
                      <a:tailEnd type="none" w="med" len="med"/>
                    </a:lnT>
                    <a:solidFill>
                      <a:srgbClr val="FF0000"/>
                    </a:solidFill>
                  </a:tcPr>
                </a:tc>
                <a:tc>
                  <a:txBody>
                    <a:bodyPr/>
                    <a:lstStyle/>
                    <a:p>
                      <a:pPr algn="ctr"/>
                      <a:r>
                        <a:rPr lang="en-US" sz="1100" dirty="0"/>
                        <a:t>Average</a:t>
                      </a: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ctr"/>
                      <a:r>
                        <a:rPr lang="en-US" sz="1100" dirty="0"/>
                        <a:t>Average</a:t>
                      </a: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ctr"/>
                      <a:r>
                        <a:rPr lang="en-US" sz="1100" dirty="0"/>
                        <a:t>Average</a:t>
                      </a:r>
                    </a:p>
                  </a:txBody>
                  <a:tcPr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89627728"/>
                  </a:ext>
                </a:extLst>
              </a:tr>
              <a:tr h="420102">
                <a:tc>
                  <a:txBody>
                    <a:bodyPr/>
                    <a:lstStyle/>
                    <a:p>
                      <a:pPr algn="ctr"/>
                      <a:r>
                        <a:rPr lang="en-US" sz="1600" b="1" dirty="0"/>
                        <a:t>W</a:t>
                      </a:r>
                    </a:p>
                  </a:txBody>
                  <a:tcPr anchor="ctr"/>
                </a:tc>
                <a:tc>
                  <a:txBody>
                    <a:bodyPr/>
                    <a:lstStyle/>
                    <a:p>
                      <a:pPr algn="ctr"/>
                      <a:r>
                        <a:rPr lang="en-US" sz="1100" dirty="0">
                          <a:solidFill>
                            <a:schemeClr val="bg1"/>
                          </a:solidFill>
                        </a:rPr>
                        <a:t>Low</a:t>
                      </a:r>
                    </a:p>
                  </a:txBody>
                  <a:tcPr anchor="ctr">
                    <a:solidFill>
                      <a:srgbClr val="FF0000"/>
                    </a:solidFill>
                  </a:tcPr>
                </a:tc>
                <a:tc>
                  <a:txBody>
                    <a:bodyPr/>
                    <a:lstStyle/>
                    <a:p>
                      <a:pPr algn="ctr"/>
                      <a:endParaRPr lang="en-US" sz="1100" dirty="0"/>
                    </a:p>
                  </a:txBody>
                  <a:tcPr anchor="ctr">
                    <a:lnT w="12700" cmpd="sng">
                      <a:noFill/>
                    </a:lnT>
                    <a:solidFill>
                      <a:schemeClr val="bg1"/>
                    </a:solidFill>
                  </a:tcPr>
                </a:tc>
                <a:tc>
                  <a:txBody>
                    <a:bodyPr/>
                    <a:lstStyle/>
                    <a:p>
                      <a:pPr algn="ctr"/>
                      <a:r>
                        <a:rPr lang="en-US" sz="1100" dirty="0"/>
                        <a:t>Average</a:t>
                      </a:r>
                    </a:p>
                  </a:txBody>
                  <a:tcPr anchor="ctr">
                    <a:solidFill>
                      <a:srgbClr val="FFFF00"/>
                    </a:solidFill>
                  </a:tcPr>
                </a:tc>
                <a:tc>
                  <a:txBody>
                    <a:bodyPr/>
                    <a:lstStyle/>
                    <a:p>
                      <a:pPr algn="ctr"/>
                      <a:r>
                        <a:rPr lang="en-US" sz="1100" dirty="0">
                          <a:solidFill>
                            <a:schemeClr val="bg1"/>
                          </a:solidFill>
                        </a:rPr>
                        <a:t>Under-Projected</a:t>
                      </a:r>
                    </a:p>
                  </a:txBody>
                  <a:tcPr anchor="ctr">
                    <a:solidFill>
                      <a:srgbClr val="FF0000"/>
                    </a:solidFill>
                  </a:tcPr>
                </a:tc>
                <a:tc>
                  <a:txBody>
                    <a:bodyPr/>
                    <a:lstStyle/>
                    <a:p>
                      <a:pPr algn="ctr"/>
                      <a:r>
                        <a:rPr lang="en-US" sz="1100" dirty="0"/>
                        <a:t>Average</a:t>
                      </a:r>
                    </a:p>
                  </a:txBody>
                  <a:tcPr anchor="ctr">
                    <a:solidFill>
                      <a:srgbClr val="FFFF00"/>
                    </a:solidFill>
                  </a:tcPr>
                </a:tc>
                <a:tc>
                  <a:txBody>
                    <a:bodyPr/>
                    <a:lstStyle/>
                    <a:p>
                      <a:pPr algn="ctr"/>
                      <a:r>
                        <a:rPr lang="en-US" sz="1100" dirty="0">
                          <a:solidFill>
                            <a:schemeClr val="bg1"/>
                          </a:solidFill>
                        </a:rPr>
                        <a:t>Below</a:t>
                      </a:r>
                      <a:r>
                        <a:rPr lang="en-US" sz="1100" baseline="0" dirty="0">
                          <a:solidFill>
                            <a:schemeClr val="bg1"/>
                          </a:solidFill>
                        </a:rPr>
                        <a:t> avg.</a:t>
                      </a:r>
                      <a:endParaRPr lang="en-US" sz="1100" dirty="0">
                        <a:solidFill>
                          <a:schemeClr val="bg1"/>
                        </a:solidFill>
                      </a:endParaRPr>
                    </a:p>
                  </a:txBody>
                  <a:tcPr anchor="ctr">
                    <a:solidFill>
                      <a:srgbClr val="FF0000"/>
                    </a:solidFill>
                  </a:tcPr>
                </a:tc>
                <a:tc>
                  <a:txBody>
                    <a:bodyPr/>
                    <a:lstStyle/>
                    <a:p>
                      <a:pPr algn="ctr"/>
                      <a:r>
                        <a:rPr lang="en-US" sz="1100" dirty="0"/>
                        <a:t>Above</a:t>
                      </a:r>
                      <a:r>
                        <a:rPr lang="en-US" sz="1100" baseline="0" dirty="0"/>
                        <a:t> avg.</a:t>
                      </a:r>
                      <a:endParaRPr lang="en-US" sz="1100" dirty="0"/>
                    </a:p>
                  </a:txBody>
                  <a:tcPr anchor="ctr">
                    <a:solidFill>
                      <a:srgbClr val="92D050"/>
                    </a:solidFill>
                  </a:tcPr>
                </a:tc>
                <a:tc>
                  <a:txBody>
                    <a:bodyPr/>
                    <a:lstStyle/>
                    <a:p>
                      <a:pPr algn="ctr"/>
                      <a:r>
                        <a:rPr lang="en-US" sz="1100" dirty="0">
                          <a:solidFill>
                            <a:schemeClr val="bg1"/>
                          </a:solidFill>
                        </a:rPr>
                        <a:t>Large</a:t>
                      </a:r>
                    </a:p>
                  </a:txBody>
                  <a:tcPr anchor="ctr">
                    <a:solidFill>
                      <a:srgbClr val="FF0000"/>
                    </a:solidFill>
                  </a:tcPr>
                </a:tc>
                <a:extLst>
                  <a:ext uri="{0D108BD9-81ED-4DB2-BD59-A6C34878D82A}">
                    <a16:rowId xmlns:a16="http://schemas.microsoft.com/office/drawing/2014/main" val="1577709498"/>
                  </a:ext>
                </a:extLst>
              </a:tr>
              <a:tr h="420102">
                <a:tc>
                  <a:txBody>
                    <a:bodyPr/>
                    <a:lstStyle/>
                    <a:p>
                      <a:pPr algn="ctr"/>
                      <a:r>
                        <a:rPr lang="en-US" sz="1600" b="1" dirty="0"/>
                        <a:t>X</a:t>
                      </a:r>
                    </a:p>
                  </a:txBody>
                  <a:tcPr anchor="ctr"/>
                </a:tc>
                <a:tc>
                  <a:txBody>
                    <a:bodyPr/>
                    <a:lstStyle/>
                    <a:p>
                      <a:pPr algn="ctr"/>
                      <a:r>
                        <a:rPr lang="en-US" sz="1100" dirty="0">
                          <a:solidFill>
                            <a:schemeClr val="bg1"/>
                          </a:solidFill>
                        </a:rPr>
                        <a:t>Low</a:t>
                      </a:r>
                    </a:p>
                  </a:txBody>
                  <a:tcPr anchor="ctr">
                    <a:solidFill>
                      <a:srgbClr val="FF0000"/>
                    </a:solidFill>
                  </a:tcPr>
                </a:tc>
                <a:tc>
                  <a:txBody>
                    <a:bodyPr/>
                    <a:lstStyle/>
                    <a:p>
                      <a:pPr algn="ctr"/>
                      <a:endParaRPr lang="en-US" sz="1100" dirty="0"/>
                    </a:p>
                  </a:txBody>
                  <a:tcPr anchor="ctr">
                    <a:solidFill>
                      <a:schemeClr val="bg1"/>
                    </a:solidFill>
                  </a:tcPr>
                </a:tc>
                <a:tc>
                  <a:txBody>
                    <a:bodyPr/>
                    <a:lstStyle/>
                    <a:p>
                      <a:pPr algn="ctr"/>
                      <a:r>
                        <a:rPr lang="en-US" sz="1100" dirty="0"/>
                        <a:t>Average</a:t>
                      </a:r>
                    </a:p>
                  </a:txBody>
                  <a:tcPr anchor="ctr">
                    <a:solidFill>
                      <a:srgbClr val="FFFF00"/>
                    </a:solidFill>
                  </a:tcPr>
                </a:tc>
                <a:tc>
                  <a:txBody>
                    <a:bodyPr/>
                    <a:lstStyle/>
                    <a:p>
                      <a:pPr algn="ctr"/>
                      <a:r>
                        <a:rPr lang="en-US" sz="1100" dirty="0"/>
                        <a:t>At</a:t>
                      </a:r>
                      <a:r>
                        <a:rPr lang="en-US" sz="1100" baseline="0" dirty="0"/>
                        <a:t> Projection</a:t>
                      </a:r>
                      <a:endParaRPr lang="en-US" sz="1100" dirty="0"/>
                    </a:p>
                  </a:txBody>
                  <a:tcPr anchor="ctr">
                    <a:solidFill>
                      <a:srgbClr val="FFFF00"/>
                    </a:solidFill>
                  </a:tcPr>
                </a:tc>
                <a:tc>
                  <a:txBody>
                    <a:bodyPr/>
                    <a:lstStyle/>
                    <a:p>
                      <a:pPr algn="ctr"/>
                      <a:r>
                        <a:rPr lang="en-US" sz="1100" dirty="0"/>
                        <a:t>Average</a:t>
                      </a:r>
                    </a:p>
                  </a:txBody>
                  <a:tcPr anchor="ctr">
                    <a:solidFill>
                      <a:srgbClr val="FFFF00"/>
                    </a:solidFill>
                  </a:tcPr>
                </a:tc>
                <a:tc>
                  <a:txBody>
                    <a:bodyPr/>
                    <a:lstStyle/>
                    <a:p>
                      <a:pPr algn="ctr"/>
                      <a:r>
                        <a:rPr lang="en-US" sz="1100" dirty="0"/>
                        <a:t>Average</a:t>
                      </a:r>
                    </a:p>
                  </a:txBody>
                  <a:tcPr anchor="ctr">
                    <a:solidFill>
                      <a:srgbClr val="FFFF00"/>
                    </a:solidFill>
                  </a:tcPr>
                </a:tc>
                <a:tc>
                  <a:txBody>
                    <a:bodyPr/>
                    <a:lstStyle/>
                    <a:p>
                      <a:pPr algn="ctr"/>
                      <a:r>
                        <a:rPr lang="en-US" sz="1100" dirty="0">
                          <a:solidFill>
                            <a:schemeClr val="bg1"/>
                          </a:solidFill>
                        </a:rPr>
                        <a:t>Below</a:t>
                      </a:r>
                      <a:r>
                        <a:rPr lang="en-US" sz="1100" baseline="0" dirty="0">
                          <a:solidFill>
                            <a:schemeClr val="bg1"/>
                          </a:solidFill>
                        </a:rPr>
                        <a:t> avg.</a:t>
                      </a:r>
                      <a:endParaRPr lang="en-US" sz="1100" dirty="0">
                        <a:solidFill>
                          <a:schemeClr val="bg1"/>
                        </a:solidFill>
                      </a:endParaRPr>
                    </a:p>
                  </a:txBody>
                  <a:tcPr anchor="ctr">
                    <a:solidFill>
                      <a:srgbClr val="FF0000"/>
                    </a:solidFill>
                  </a:tcPr>
                </a:tc>
                <a:tc>
                  <a:txBody>
                    <a:bodyPr/>
                    <a:lstStyle/>
                    <a:p>
                      <a:pPr algn="ctr"/>
                      <a:r>
                        <a:rPr lang="en-US" sz="1100" dirty="0"/>
                        <a:t>Average</a:t>
                      </a:r>
                    </a:p>
                  </a:txBody>
                  <a:tcPr anchor="ctr">
                    <a:solidFill>
                      <a:srgbClr val="FFFF00"/>
                    </a:solidFill>
                  </a:tcPr>
                </a:tc>
                <a:extLst>
                  <a:ext uri="{0D108BD9-81ED-4DB2-BD59-A6C34878D82A}">
                    <a16:rowId xmlns:a16="http://schemas.microsoft.com/office/drawing/2014/main" val="1120367378"/>
                  </a:ext>
                </a:extLst>
              </a:tr>
              <a:tr h="420102">
                <a:tc>
                  <a:txBody>
                    <a:bodyPr/>
                    <a:lstStyle/>
                    <a:p>
                      <a:pPr algn="ctr"/>
                      <a:r>
                        <a:rPr lang="en-US" sz="1600" b="1" dirty="0"/>
                        <a:t>Y</a:t>
                      </a:r>
                    </a:p>
                  </a:txBody>
                  <a:tcPr anchor="ctr"/>
                </a:tc>
                <a:tc>
                  <a:txBody>
                    <a:bodyPr/>
                    <a:lstStyle/>
                    <a:p>
                      <a:pPr algn="ctr"/>
                      <a:r>
                        <a:rPr lang="en-US" sz="1100" dirty="0">
                          <a:solidFill>
                            <a:schemeClr val="bg1"/>
                          </a:solidFill>
                        </a:rPr>
                        <a:t>Low</a:t>
                      </a:r>
                    </a:p>
                  </a:txBody>
                  <a:tcPr anchor="ctr">
                    <a:solidFill>
                      <a:srgbClr val="FF0000"/>
                    </a:solidFill>
                  </a:tcPr>
                </a:tc>
                <a:tc>
                  <a:txBody>
                    <a:bodyPr/>
                    <a:lstStyle/>
                    <a:p>
                      <a:pPr algn="ctr"/>
                      <a:endParaRPr lang="en-US" sz="1100" dirty="0"/>
                    </a:p>
                  </a:txBody>
                  <a:tcPr anchor="ctr">
                    <a:solidFill>
                      <a:schemeClr val="bg1"/>
                    </a:solidFill>
                  </a:tcPr>
                </a:tc>
                <a:tc>
                  <a:txBody>
                    <a:bodyPr/>
                    <a:lstStyle/>
                    <a:p>
                      <a:pPr algn="ctr"/>
                      <a:r>
                        <a:rPr lang="en-US" sz="1100" dirty="0"/>
                        <a:t>High</a:t>
                      </a:r>
                    </a:p>
                  </a:txBody>
                  <a:tcPr anchor="ctr">
                    <a:solidFill>
                      <a:srgbClr val="92D050"/>
                    </a:solidFill>
                  </a:tcPr>
                </a:tc>
                <a:tc>
                  <a:txBody>
                    <a:bodyPr/>
                    <a:lstStyle/>
                    <a:p>
                      <a:pPr algn="ctr"/>
                      <a:r>
                        <a:rPr lang="en-US" sz="1100" dirty="0">
                          <a:solidFill>
                            <a:schemeClr val="bg1"/>
                          </a:solidFill>
                        </a:rPr>
                        <a:t>Under-Projected</a:t>
                      </a:r>
                    </a:p>
                  </a:txBody>
                  <a:tcPr anchor="ctr">
                    <a:solidFill>
                      <a:srgbClr val="FF0000"/>
                    </a:solidFill>
                  </a:tcPr>
                </a:tc>
                <a:tc>
                  <a:txBody>
                    <a:bodyPr/>
                    <a:lstStyle/>
                    <a:p>
                      <a:pPr algn="ctr"/>
                      <a:r>
                        <a:rPr lang="en-US" sz="1100" dirty="0">
                          <a:solidFill>
                            <a:schemeClr val="bg1"/>
                          </a:solidFill>
                        </a:rPr>
                        <a:t>Below</a:t>
                      </a:r>
                      <a:r>
                        <a:rPr lang="en-US" sz="1100" baseline="0" dirty="0">
                          <a:solidFill>
                            <a:schemeClr val="bg1"/>
                          </a:solidFill>
                        </a:rPr>
                        <a:t> avg.</a:t>
                      </a:r>
                      <a:endParaRPr lang="en-US" sz="1100" dirty="0">
                        <a:solidFill>
                          <a:schemeClr val="bg1"/>
                        </a:solidFill>
                      </a:endParaRPr>
                    </a:p>
                  </a:txBody>
                  <a:tcPr anchor="ctr">
                    <a:solidFill>
                      <a:srgbClr val="FF0000"/>
                    </a:solidFill>
                  </a:tcPr>
                </a:tc>
                <a:tc>
                  <a:txBody>
                    <a:bodyPr/>
                    <a:lstStyle/>
                    <a:p>
                      <a:pPr algn="ctr"/>
                      <a:r>
                        <a:rPr lang="en-US" sz="1100" dirty="0">
                          <a:solidFill>
                            <a:schemeClr val="bg1"/>
                          </a:solidFill>
                        </a:rPr>
                        <a:t>Below</a:t>
                      </a:r>
                      <a:r>
                        <a:rPr lang="en-US" sz="1100" baseline="0" dirty="0">
                          <a:solidFill>
                            <a:schemeClr val="bg1"/>
                          </a:solidFill>
                        </a:rPr>
                        <a:t> avg.</a:t>
                      </a:r>
                      <a:endParaRPr lang="en-US" sz="1100" dirty="0">
                        <a:solidFill>
                          <a:schemeClr val="bg1"/>
                        </a:solidFill>
                      </a:endParaRPr>
                    </a:p>
                  </a:txBody>
                  <a:tcPr anchor="ctr">
                    <a:solidFill>
                      <a:srgbClr val="FF0000"/>
                    </a:solidFill>
                  </a:tcPr>
                </a:tc>
                <a:tc>
                  <a:txBody>
                    <a:bodyPr/>
                    <a:lstStyle/>
                    <a:p>
                      <a:pPr algn="ctr"/>
                      <a:r>
                        <a:rPr lang="en-US" sz="1100" dirty="0">
                          <a:solidFill>
                            <a:schemeClr val="bg1"/>
                          </a:solidFill>
                        </a:rPr>
                        <a:t>Below</a:t>
                      </a:r>
                      <a:r>
                        <a:rPr lang="en-US" sz="1100" baseline="0" dirty="0">
                          <a:solidFill>
                            <a:schemeClr val="bg1"/>
                          </a:solidFill>
                        </a:rPr>
                        <a:t> avg.</a:t>
                      </a:r>
                      <a:endParaRPr lang="en-US" sz="1100" dirty="0">
                        <a:solidFill>
                          <a:schemeClr val="bg1"/>
                        </a:solidFill>
                      </a:endParaRPr>
                    </a:p>
                  </a:txBody>
                  <a:tcPr anchor="ctr">
                    <a:solidFill>
                      <a:srgbClr val="FF0000"/>
                    </a:solidFill>
                  </a:tcPr>
                </a:tc>
                <a:tc>
                  <a:txBody>
                    <a:bodyPr/>
                    <a:lstStyle/>
                    <a:p>
                      <a:pPr algn="ctr"/>
                      <a:r>
                        <a:rPr lang="en-US" sz="1100" dirty="0">
                          <a:solidFill>
                            <a:schemeClr val="bg1"/>
                          </a:solidFill>
                        </a:rPr>
                        <a:t>Large</a:t>
                      </a:r>
                    </a:p>
                  </a:txBody>
                  <a:tcPr anchor="ctr">
                    <a:solidFill>
                      <a:srgbClr val="FF0000"/>
                    </a:solidFill>
                  </a:tcPr>
                </a:tc>
                <a:extLst>
                  <a:ext uri="{0D108BD9-81ED-4DB2-BD59-A6C34878D82A}">
                    <a16:rowId xmlns:a16="http://schemas.microsoft.com/office/drawing/2014/main" val="2155069227"/>
                  </a:ext>
                </a:extLst>
              </a:tr>
              <a:tr h="420102">
                <a:tc>
                  <a:txBody>
                    <a:bodyPr/>
                    <a:lstStyle/>
                    <a:p>
                      <a:pPr algn="ctr"/>
                      <a:r>
                        <a:rPr lang="en-US" sz="1600" b="1" dirty="0"/>
                        <a:t>Z</a:t>
                      </a:r>
                    </a:p>
                  </a:txBody>
                  <a:tcPr anchor="ctr"/>
                </a:tc>
                <a:tc>
                  <a:txBody>
                    <a:bodyPr/>
                    <a:lstStyle/>
                    <a:p>
                      <a:pPr algn="ctr"/>
                      <a:r>
                        <a:rPr lang="en-US" sz="1100" dirty="0">
                          <a:solidFill>
                            <a:schemeClr val="bg1"/>
                          </a:solidFill>
                        </a:rPr>
                        <a:t>Low</a:t>
                      </a:r>
                    </a:p>
                  </a:txBody>
                  <a:tcPr anchor="ctr">
                    <a:solidFill>
                      <a:srgbClr val="FF0000"/>
                    </a:solidFill>
                  </a:tcPr>
                </a:tc>
                <a:tc>
                  <a:txBody>
                    <a:bodyPr/>
                    <a:lstStyle/>
                    <a:p>
                      <a:pPr algn="ctr"/>
                      <a:endParaRPr lang="en-US" sz="1100" dirty="0"/>
                    </a:p>
                  </a:txBody>
                  <a:tcPr anchor="ctr">
                    <a:solidFill>
                      <a:schemeClr val="bg1"/>
                    </a:solidFill>
                  </a:tcPr>
                </a:tc>
                <a:tc>
                  <a:txBody>
                    <a:bodyPr/>
                    <a:lstStyle/>
                    <a:p>
                      <a:pPr algn="ctr"/>
                      <a:r>
                        <a:rPr lang="en-US" sz="1100" dirty="0"/>
                        <a:t>High</a:t>
                      </a:r>
                    </a:p>
                  </a:txBody>
                  <a:tcPr anchor="ctr">
                    <a:solidFill>
                      <a:srgbClr val="92D050"/>
                    </a:solidFill>
                  </a:tcPr>
                </a:tc>
                <a:tc>
                  <a:txBody>
                    <a:bodyPr/>
                    <a:lstStyle/>
                    <a:p>
                      <a:pPr algn="ctr"/>
                      <a:r>
                        <a:rPr lang="en-US" sz="1100" dirty="0">
                          <a:solidFill>
                            <a:schemeClr val="bg1"/>
                          </a:solidFill>
                        </a:rPr>
                        <a:t>Under-Projected</a:t>
                      </a:r>
                    </a:p>
                  </a:txBody>
                  <a:tcPr anchor="ctr">
                    <a:solidFill>
                      <a:srgbClr val="FF0000"/>
                    </a:solidFill>
                  </a:tcPr>
                </a:tc>
                <a:tc>
                  <a:txBody>
                    <a:bodyPr/>
                    <a:lstStyle/>
                    <a:p>
                      <a:pPr algn="ctr"/>
                      <a:r>
                        <a:rPr lang="en-US" sz="1100" dirty="0">
                          <a:solidFill>
                            <a:schemeClr val="bg1"/>
                          </a:solidFill>
                        </a:rPr>
                        <a:t>Below</a:t>
                      </a:r>
                      <a:r>
                        <a:rPr lang="en-US" sz="1100" baseline="0" dirty="0">
                          <a:solidFill>
                            <a:schemeClr val="bg1"/>
                          </a:solidFill>
                        </a:rPr>
                        <a:t> avg.</a:t>
                      </a:r>
                      <a:endParaRPr lang="en-US" sz="1100" dirty="0">
                        <a:solidFill>
                          <a:schemeClr val="bg1"/>
                        </a:solidFill>
                      </a:endParaRPr>
                    </a:p>
                  </a:txBody>
                  <a:tcPr anchor="ctr">
                    <a:solidFill>
                      <a:srgbClr val="FF0000"/>
                    </a:solidFill>
                  </a:tcPr>
                </a:tc>
                <a:tc>
                  <a:txBody>
                    <a:bodyPr/>
                    <a:lstStyle/>
                    <a:p>
                      <a:pPr algn="ctr"/>
                      <a:r>
                        <a:rPr lang="en-US" sz="1100" dirty="0">
                          <a:solidFill>
                            <a:schemeClr val="bg1"/>
                          </a:solidFill>
                        </a:rPr>
                        <a:t>Below</a:t>
                      </a:r>
                      <a:r>
                        <a:rPr lang="en-US" sz="1100" baseline="0" dirty="0">
                          <a:solidFill>
                            <a:schemeClr val="bg1"/>
                          </a:solidFill>
                        </a:rPr>
                        <a:t> avg.</a:t>
                      </a:r>
                      <a:endParaRPr lang="en-US" sz="1100" dirty="0">
                        <a:solidFill>
                          <a:schemeClr val="bg1"/>
                        </a:solidFill>
                      </a:endParaRPr>
                    </a:p>
                  </a:txBody>
                  <a:tcPr anchor="ctr">
                    <a:solidFill>
                      <a:srgbClr val="FF0000"/>
                    </a:solidFill>
                  </a:tcPr>
                </a:tc>
                <a:tc>
                  <a:txBody>
                    <a:bodyPr/>
                    <a:lstStyle/>
                    <a:p>
                      <a:pPr algn="ctr"/>
                      <a:r>
                        <a:rPr lang="en-US" sz="1100" dirty="0"/>
                        <a:t>Average</a:t>
                      </a:r>
                    </a:p>
                  </a:txBody>
                  <a:tcPr anchor="ctr">
                    <a:solidFill>
                      <a:srgbClr val="FFFF00"/>
                    </a:solidFill>
                  </a:tcPr>
                </a:tc>
                <a:tc>
                  <a:txBody>
                    <a:bodyPr/>
                    <a:lstStyle/>
                    <a:p>
                      <a:pPr algn="ctr"/>
                      <a:r>
                        <a:rPr lang="en-US" sz="1100" dirty="0">
                          <a:solidFill>
                            <a:schemeClr val="bg1"/>
                          </a:solidFill>
                        </a:rPr>
                        <a:t>Large</a:t>
                      </a:r>
                    </a:p>
                  </a:txBody>
                  <a:tcPr anchor="ctr">
                    <a:solidFill>
                      <a:srgbClr val="FF0000"/>
                    </a:solidFill>
                  </a:tcPr>
                </a:tc>
                <a:extLst>
                  <a:ext uri="{0D108BD9-81ED-4DB2-BD59-A6C34878D82A}">
                    <a16:rowId xmlns:a16="http://schemas.microsoft.com/office/drawing/2014/main" val="1722470068"/>
                  </a:ext>
                </a:extLst>
              </a:tr>
            </a:tbl>
          </a:graphicData>
        </a:graphic>
      </p:graphicFrame>
      <p:sp>
        <p:nvSpPr>
          <p:cNvPr id="18" name="Rectangle 17"/>
          <p:cNvSpPr/>
          <p:nvPr/>
        </p:nvSpPr>
        <p:spPr>
          <a:xfrm>
            <a:off x="198120" y="2274656"/>
            <a:ext cx="320040" cy="2107729"/>
          </a:xfrm>
          <a:prstGeom prst="rec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73152" rIns="73152" rtlCol="0" anchor="ctr"/>
          <a:lstStyle/>
          <a:p>
            <a:pPr algn="ctr"/>
            <a:r>
              <a:rPr lang="en-US" sz="1600" dirty="0">
                <a:solidFill>
                  <a:srgbClr val="565658"/>
                </a:solidFill>
              </a:rPr>
              <a:t>High $ PP</a:t>
            </a:r>
          </a:p>
        </p:txBody>
      </p:sp>
      <p:sp>
        <p:nvSpPr>
          <p:cNvPr id="19" name="Rectangle 18"/>
          <p:cNvSpPr/>
          <p:nvPr/>
        </p:nvSpPr>
        <p:spPr>
          <a:xfrm>
            <a:off x="198120" y="4382385"/>
            <a:ext cx="320040" cy="2051168"/>
          </a:xfrm>
          <a:prstGeom prst="rect">
            <a:avLst/>
          </a:prstGeom>
          <a:solidFill>
            <a:schemeClr val="tx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73152" rIns="73152" rtlCol="0" anchor="ctr"/>
          <a:lstStyle/>
          <a:p>
            <a:pPr algn="ctr"/>
            <a:r>
              <a:rPr lang="en-US" sz="1600" dirty="0">
                <a:solidFill>
                  <a:srgbClr val="565658"/>
                </a:solidFill>
              </a:rPr>
              <a:t>Low $ PP</a:t>
            </a:r>
          </a:p>
        </p:txBody>
      </p:sp>
      <p:graphicFrame>
        <p:nvGraphicFramePr>
          <p:cNvPr id="20" name="Table 19"/>
          <p:cNvGraphicFramePr>
            <a:graphicFrameLocks noGrp="1"/>
          </p:cNvGraphicFramePr>
          <p:nvPr>
            <p:extLst>
              <p:ext uri="{D42A27DB-BD31-4B8C-83A1-F6EECF244321}">
                <p14:modId xmlns:p14="http://schemas.microsoft.com/office/powerpoint/2010/main" val="3241507074"/>
              </p:ext>
            </p:extLst>
          </p:nvPr>
        </p:nvGraphicFramePr>
        <p:xfrm>
          <a:off x="7647248" y="282625"/>
          <a:ext cx="1305722" cy="1095907"/>
        </p:xfrm>
        <a:graphic>
          <a:graphicData uri="http://schemas.openxmlformats.org/drawingml/2006/table">
            <a:tbl>
              <a:tblPr firstRow="1" bandRow="1">
                <a:tableStyleId>{5C22544A-7EE6-4342-B048-85BDC9FD1C3A}</a:tableStyleId>
              </a:tblPr>
              <a:tblGrid>
                <a:gridCol w="1305722">
                  <a:extLst>
                    <a:ext uri="{9D8B030D-6E8A-4147-A177-3AD203B41FA5}">
                      <a16:colId xmlns:a16="http://schemas.microsoft.com/office/drawing/2014/main" val="2235699509"/>
                    </a:ext>
                  </a:extLst>
                </a:gridCol>
              </a:tblGrid>
              <a:tr h="288713">
                <a:tc>
                  <a:txBody>
                    <a:bodyPr/>
                    <a:lstStyle/>
                    <a:p>
                      <a:pPr algn="ctr"/>
                      <a:r>
                        <a:rPr lang="en-US" sz="1050" b="0" dirty="0">
                          <a:solidFill>
                            <a:schemeClr val="tx1"/>
                          </a:solidFill>
                        </a:rPr>
                        <a:t>Drives higher spending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466614668"/>
                  </a:ext>
                </a:extLst>
              </a:tr>
              <a:tr h="272947">
                <a:tc>
                  <a:txBody>
                    <a:bodyPr/>
                    <a:lstStyle/>
                    <a:p>
                      <a:pPr algn="ctr"/>
                      <a:endParaRPr 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solidFill>
                      <a:srgbClr val="FFFF00"/>
                    </a:solidFill>
                  </a:tcPr>
                </a:tc>
                <a:extLst>
                  <a:ext uri="{0D108BD9-81ED-4DB2-BD59-A6C34878D82A}">
                    <a16:rowId xmlns:a16="http://schemas.microsoft.com/office/drawing/2014/main" val="958300826"/>
                  </a:ext>
                </a:extLst>
              </a:tr>
              <a:tr h="288713">
                <a:tc>
                  <a:txBody>
                    <a:bodyPr/>
                    <a:lstStyle/>
                    <a:p>
                      <a:pPr algn="ctr"/>
                      <a:r>
                        <a:rPr lang="en-US" sz="1050" b="0" dirty="0">
                          <a:solidFill>
                            <a:schemeClr val="bg1"/>
                          </a:solidFill>
                        </a:rPr>
                        <a:t>Drives lower spending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429130466"/>
                  </a:ext>
                </a:extLst>
              </a:tr>
            </a:tbl>
          </a:graphicData>
        </a:graphic>
      </p:graphicFrame>
      <p:sp>
        <p:nvSpPr>
          <p:cNvPr id="21" name="TextBox 20"/>
          <p:cNvSpPr txBox="1"/>
          <p:nvPr/>
        </p:nvSpPr>
        <p:spPr>
          <a:xfrm>
            <a:off x="650871" y="838549"/>
            <a:ext cx="6435729" cy="646331"/>
          </a:xfrm>
          <a:prstGeom prst="rect">
            <a:avLst/>
          </a:prstGeom>
          <a:noFill/>
        </p:spPr>
        <p:txBody>
          <a:bodyPr wrap="square" rtlCol="0">
            <a:spAutoFit/>
          </a:bodyPr>
          <a:lstStyle/>
          <a:p>
            <a:r>
              <a:rPr lang="en-US" sz="1800" dirty="0"/>
              <a:t>Variation does not in itself mean resource inequity. We must examine it within the school’s overall context.</a:t>
            </a:r>
            <a:endParaRPr lang="en-US" sz="1800" b="1" dirty="0"/>
          </a:p>
        </p:txBody>
      </p:sp>
    </p:spTree>
    <p:extLst>
      <p:ext uri="{BB962C8B-B14F-4D97-AF65-F5344CB8AC3E}">
        <p14:creationId xmlns:p14="http://schemas.microsoft.com/office/powerpoint/2010/main" val="120048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2400" dirty="0"/>
              <a:t>Based on what you know about your equity and excellence challenges and any past efforts to share spending data…</a:t>
            </a:r>
          </a:p>
          <a:p>
            <a:pPr marL="514350" indent="-514350">
              <a:buFont typeface="+mj-lt"/>
              <a:buAutoNum type="arabicPeriod"/>
            </a:pPr>
            <a:r>
              <a:rPr lang="en-US" sz="2400" dirty="0"/>
              <a:t>What are the most </a:t>
            </a:r>
            <a:r>
              <a:rPr lang="en-US" sz="2400" b="1" dirty="0"/>
              <a:t>positive outcomes </a:t>
            </a:r>
            <a:r>
              <a:rPr lang="en-US" sz="2400" dirty="0"/>
              <a:t>you can imagine from increasing transparency around school level spending and equity metrics?</a:t>
            </a:r>
          </a:p>
          <a:p>
            <a:pPr marL="514350" indent="-514350">
              <a:buFont typeface="+mj-lt"/>
              <a:buAutoNum type="arabicPeriod"/>
            </a:pPr>
            <a:r>
              <a:rPr lang="en-US" sz="2400" dirty="0"/>
              <a:t>What are the </a:t>
            </a:r>
            <a:r>
              <a:rPr lang="en-US" sz="2400" b="1" dirty="0"/>
              <a:t>biggest risks </a:t>
            </a:r>
            <a:r>
              <a:rPr lang="en-US" sz="2400" dirty="0"/>
              <a:t>you can imagine?</a:t>
            </a:r>
          </a:p>
          <a:p>
            <a:pPr marL="514350" indent="-514350">
              <a:buFont typeface="+mj-lt"/>
              <a:buAutoNum type="arabicPeriod"/>
            </a:pPr>
            <a:r>
              <a:rPr lang="en-US" sz="2400" dirty="0"/>
              <a:t>How might advocates and stakeholders in your community </a:t>
            </a:r>
            <a:r>
              <a:rPr lang="en-US" sz="2400" b="1" dirty="0"/>
              <a:t>use this data</a:t>
            </a:r>
            <a:r>
              <a:rPr lang="en-US" sz="2400" dirty="0"/>
              <a:t>? What steps could you take to empower them to use it well and fairly?</a:t>
            </a:r>
          </a:p>
        </p:txBody>
      </p:sp>
      <p:sp>
        <p:nvSpPr>
          <p:cNvPr id="6" name="Rectangle 5"/>
          <p:cNvSpPr/>
          <p:nvPr/>
        </p:nvSpPr>
        <p:spPr>
          <a:xfrm>
            <a:off x="7981123" y="74174"/>
            <a:ext cx="1093304" cy="616226"/>
          </a:xfrm>
          <a:prstGeom prst="rect">
            <a:avLst/>
          </a:prstGeom>
          <a:solidFill>
            <a:srgbClr val="E58324"/>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15 min</a:t>
            </a:r>
          </a:p>
        </p:txBody>
      </p:sp>
      <p:sp>
        <p:nvSpPr>
          <p:cNvPr id="12" name="Rectangle 11"/>
          <p:cNvSpPr/>
          <p:nvPr/>
        </p:nvSpPr>
        <p:spPr>
          <a:xfrm>
            <a:off x="650875" y="5386388"/>
            <a:ext cx="7738922" cy="107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Take 5 minutes to write down your thoughts </a:t>
            </a:r>
          </a:p>
          <a:p>
            <a:pPr algn="ctr"/>
            <a:r>
              <a:rPr lang="en-US" sz="2400" dirty="0"/>
              <a:t>to share with a partner.</a:t>
            </a:r>
          </a:p>
        </p:txBody>
      </p:sp>
      <p:sp>
        <p:nvSpPr>
          <p:cNvPr id="4" name="Title 3"/>
          <p:cNvSpPr>
            <a:spLocks noGrp="1"/>
          </p:cNvSpPr>
          <p:nvPr>
            <p:ph type="title"/>
          </p:nvPr>
        </p:nvSpPr>
        <p:spPr/>
        <p:txBody>
          <a:bodyPr>
            <a:normAutofit/>
          </a:bodyPr>
          <a:lstStyle/>
          <a:p>
            <a:r>
              <a:rPr lang="en-US" sz="3200" dirty="0"/>
              <a:t>Outcomes and Risks</a:t>
            </a:r>
          </a:p>
        </p:txBody>
      </p:sp>
    </p:spTree>
    <p:extLst>
      <p:ext uri="{BB962C8B-B14F-4D97-AF65-F5344CB8AC3E}">
        <p14:creationId xmlns:p14="http://schemas.microsoft.com/office/powerpoint/2010/main" val="30453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2400" dirty="0"/>
              <a:t>In order to maximize the positive and mitigate the risks of this financial transparency requirement, what must be true:</a:t>
            </a:r>
          </a:p>
          <a:p>
            <a:endParaRPr lang="en-US" sz="2400" dirty="0"/>
          </a:p>
          <a:p>
            <a:pPr marL="520700" indent="-508000">
              <a:buFont typeface="+mj-lt"/>
              <a:buAutoNum type="arabicPeriod"/>
            </a:pPr>
            <a:r>
              <a:rPr lang="en-US" sz="2400" dirty="0"/>
              <a:t>About the reporting?</a:t>
            </a:r>
          </a:p>
          <a:p>
            <a:pPr marL="514350" indent="-514350">
              <a:buFont typeface="+mj-lt"/>
              <a:buAutoNum type="arabicPeriod"/>
            </a:pPr>
            <a:r>
              <a:rPr lang="en-US" sz="2400" dirty="0"/>
              <a:t>To build political capital? </a:t>
            </a:r>
          </a:p>
          <a:p>
            <a:pPr marL="514350" indent="-514350">
              <a:buFont typeface="+mj-lt"/>
              <a:buAutoNum type="arabicPeriod"/>
            </a:pPr>
            <a:r>
              <a:rPr lang="en-US" sz="2400" dirty="0"/>
              <a:t>To engage stakeholders?</a:t>
            </a:r>
          </a:p>
        </p:txBody>
      </p:sp>
      <p:sp>
        <p:nvSpPr>
          <p:cNvPr id="6" name="Rectangle 5"/>
          <p:cNvSpPr/>
          <p:nvPr/>
        </p:nvSpPr>
        <p:spPr>
          <a:xfrm>
            <a:off x="7981123" y="74174"/>
            <a:ext cx="1093304" cy="616226"/>
          </a:xfrm>
          <a:prstGeom prst="rect">
            <a:avLst/>
          </a:prstGeom>
          <a:solidFill>
            <a:srgbClr val="E58324"/>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15 min</a:t>
            </a:r>
          </a:p>
        </p:txBody>
      </p:sp>
      <p:sp>
        <p:nvSpPr>
          <p:cNvPr id="12" name="Rectangle 11"/>
          <p:cNvSpPr/>
          <p:nvPr/>
        </p:nvSpPr>
        <p:spPr>
          <a:xfrm>
            <a:off x="650875" y="5386388"/>
            <a:ext cx="7738922" cy="107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does that mean for how we must approach this work to maximize opportunity and minimize risk?</a:t>
            </a:r>
          </a:p>
        </p:txBody>
      </p:sp>
      <p:sp>
        <p:nvSpPr>
          <p:cNvPr id="4" name="Title 3"/>
          <p:cNvSpPr>
            <a:spLocks noGrp="1"/>
          </p:cNvSpPr>
          <p:nvPr>
            <p:ph type="title"/>
          </p:nvPr>
        </p:nvSpPr>
        <p:spPr/>
        <p:txBody>
          <a:bodyPr>
            <a:normAutofit/>
          </a:bodyPr>
          <a:lstStyle/>
          <a:p>
            <a:r>
              <a:rPr lang="en-US" sz="3200" dirty="0"/>
              <a:t>Maximizing and Mitigating Risks</a:t>
            </a:r>
          </a:p>
        </p:txBody>
      </p:sp>
    </p:spTree>
    <p:extLst>
      <p:ext uri="{BB962C8B-B14F-4D97-AF65-F5344CB8AC3E}">
        <p14:creationId xmlns:p14="http://schemas.microsoft.com/office/powerpoint/2010/main" val="2028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12714"/>
            <a:ext cx="7510632" cy="1042416"/>
          </a:xfrm>
        </p:spPr>
        <p:txBody>
          <a:bodyPr>
            <a:normAutofit/>
          </a:bodyPr>
          <a:lstStyle/>
          <a:p>
            <a:r>
              <a:rPr lang="en-US" dirty="0"/>
              <a:t>Working with Your SEAs</a:t>
            </a:r>
          </a:p>
        </p:txBody>
      </p:sp>
      <p:sp>
        <p:nvSpPr>
          <p:cNvPr id="3" name="Text Placeholder 2"/>
          <p:cNvSpPr>
            <a:spLocks noGrp="1"/>
          </p:cNvSpPr>
          <p:nvPr>
            <p:ph type="body" sz="quarter" idx="10"/>
          </p:nvPr>
        </p:nvSpPr>
        <p:spPr>
          <a:xfrm>
            <a:off x="685800" y="1508750"/>
            <a:ext cx="7672388" cy="4800600"/>
          </a:xfrm>
        </p:spPr>
        <p:txBody>
          <a:bodyPr/>
          <a:lstStyle/>
          <a:p>
            <a:pPr marL="514350" indent="-514350">
              <a:buFont typeface="+mj-lt"/>
              <a:buAutoNum type="arabicPeriod"/>
            </a:pPr>
            <a:r>
              <a:rPr lang="en-US" sz="2800" dirty="0"/>
              <a:t>How can your team influence SEA design and implementation around this requirement (methodology, reporting, etc.) - and is this an opportunity to provide direction and leadership?</a:t>
            </a:r>
          </a:p>
          <a:p>
            <a:pPr marL="514350" indent="-514350">
              <a:buFont typeface="+mj-lt"/>
              <a:buAutoNum type="arabicPeriod"/>
            </a:pPr>
            <a:r>
              <a:rPr lang="en-US" sz="2800" dirty="0"/>
              <a:t>What resources/supports would you need to effectively engage your SEA on this?</a:t>
            </a:r>
          </a:p>
        </p:txBody>
      </p:sp>
      <p:sp>
        <p:nvSpPr>
          <p:cNvPr id="6" name="Rectangle 5"/>
          <p:cNvSpPr/>
          <p:nvPr/>
        </p:nvSpPr>
        <p:spPr>
          <a:xfrm>
            <a:off x="7981123" y="74174"/>
            <a:ext cx="1093304" cy="616226"/>
          </a:xfrm>
          <a:prstGeom prst="rect">
            <a:avLst/>
          </a:prstGeom>
          <a:solidFill>
            <a:srgbClr val="E58324"/>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15 min</a:t>
            </a:r>
          </a:p>
        </p:txBody>
      </p:sp>
    </p:spTree>
    <p:extLst>
      <p:ext uri="{BB962C8B-B14F-4D97-AF65-F5344CB8AC3E}">
        <p14:creationId xmlns:p14="http://schemas.microsoft.com/office/powerpoint/2010/main" val="123442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Stock_000039944040Medium.jpg"/>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5744" r="5744"/>
          <a:stretch/>
        </p:blipFill>
        <p:spPr>
          <a:xfrm>
            <a:off x="0" y="-57152"/>
            <a:ext cx="9144000" cy="3346703"/>
          </a:xfrm>
        </p:spPr>
      </p:pic>
      <p:sp>
        <p:nvSpPr>
          <p:cNvPr id="3" name="Title 2"/>
          <p:cNvSpPr>
            <a:spLocks noGrp="1"/>
          </p:cNvSpPr>
          <p:nvPr>
            <p:ph type="ctrTitle"/>
          </p:nvPr>
        </p:nvSpPr>
        <p:spPr>
          <a:xfrm>
            <a:off x="457200" y="3408032"/>
            <a:ext cx="8229600" cy="1189725"/>
          </a:xfrm>
        </p:spPr>
        <p:txBody>
          <a:bodyPr>
            <a:normAutofit fontScale="90000"/>
          </a:bodyPr>
          <a:lstStyle/>
          <a:p>
            <a:r>
              <a:rPr lang="en-US" dirty="0"/>
              <a:t>District Strategic Planning and Resource Allocation Community of Practice (</a:t>
            </a:r>
            <a:r>
              <a:rPr lang="en-US" dirty="0" err="1"/>
              <a:t>CoP</a:t>
            </a:r>
            <a:r>
              <a:rPr lang="en-US"/>
              <a:t>): </a:t>
            </a:r>
            <a:br>
              <a:rPr lang="en-US" dirty="0"/>
            </a:br>
            <a:r>
              <a:rPr lang="en-US" dirty="0"/>
              <a:t>Superintendent Session</a:t>
            </a:r>
          </a:p>
        </p:txBody>
      </p:sp>
      <p:sp>
        <p:nvSpPr>
          <p:cNvPr id="5" name="Text Placeholder 4"/>
          <p:cNvSpPr>
            <a:spLocks noGrp="1"/>
          </p:cNvSpPr>
          <p:nvPr>
            <p:ph type="body" sz="quarter" idx="10"/>
          </p:nvPr>
        </p:nvSpPr>
        <p:spPr/>
        <p:txBody>
          <a:bodyPr/>
          <a:lstStyle/>
          <a:p>
            <a:r>
              <a:rPr lang="en-US" dirty="0"/>
              <a:t>6/30/2017</a:t>
            </a:r>
          </a:p>
        </p:txBody>
      </p:sp>
    </p:spTree>
    <p:extLst>
      <p:ext uri="{BB962C8B-B14F-4D97-AF65-F5344CB8AC3E}">
        <p14:creationId xmlns:p14="http://schemas.microsoft.com/office/powerpoint/2010/main" val="3905124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99" y="288165"/>
            <a:ext cx="7842251" cy="1061663"/>
          </a:xfrm>
        </p:spPr>
        <p:txBody>
          <a:bodyPr>
            <a:normAutofit/>
          </a:bodyPr>
          <a:lstStyle/>
          <a:p>
            <a:r>
              <a:rPr lang="en-US" dirty="0"/>
              <a:t>Today’s Agenda</a:t>
            </a:r>
          </a:p>
        </p:txBody>
      </p:sp>
      <p:sp>
        <p:nvSpPr>
          <p:cNvPr id="7" name="Slide Number Placeholder 6"/>
          <p:cNvSpPr>
            <a:spLocks noGrp="1"/>
          </p:cNvSpPr>
          <p:nvPr>
            <p:ph type="sldNum" sz="quarter" idx="4"/>
          </p:nvPr>
        </p:nvSpPr>
        <p:spPr>
          <a:xfrm>
            <a:off x="8493125" y="6195265"/>
            <a:ext cx="608655" cy="365125"/>
          </a:xfrm>
        </p:spPr>
        <p:txBody>
          <a:bodyPr/>
          <a:lstStyle/>
          <a:p>
            <a:fld id="{8E265E93-A78A-4415-9971-80ECE72FD72D}" type="slidenum">
              <a:rPr lang="en-US" smtClean="0"/>
              <a:pPr/>
              <a:t>20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50626609"/>
              </p:ext>
            </p:extLst>
          </p:nvPr>
        </p:nvGraphicFramePr>
        <p:xfrm>
          <a:off x="579958" y="1543091"/>
          <a:ext cx="7937446" cy="2808645"/>
        </p:xfrm>
        <a:graphic>
          <a:graphicData uri="http://schemas.openxmlformats.org/drawingml/2006/table">
            <a:tbl>
              <a:tblPr firstRow="1" bandRow="1">
                <a:tableStyleId>{5C22544A-7EE6-4342-B048-85BDC9FD1C3A}</a:tableStyleId>
              </a:tblPr>
              <a:tblGrid>
                <a:gridCol w="1657916">
                  <a:extLst>
                    <a:ext uri="{9D8B030D-6E8A-4147-A177-3AD203B41FA5}">
                      <a16:colId xmlns:a16="http://schemas.microsoft.com/office/drawing/2014/main" val="4027333283"/>
                    </a:ext>
                  </a:extLst>
                </a:gridCol>
                <a:gridCol w="6279530">
                  <a:extLst>
                    <a:ext uri="{9D8B030D-6E8A-4147-A177-3AD203B41FA5}">
                      <a16:colId xmlns:a16="http://schemas.microsoft.com/office/drawing/2014/main" val="954177532"/>
                    </a:ext>
                  </a:extLst>
                </a:gridCol>
              </a:tblGrid>
              <a:tr h="509495">
                <a:tc>
                  <a:txBody>
                    <a:bodyPr/>
                    <a:lstStyle/>
                    <a:p>
                      <a:r>
                        <a:rPr lang="en-US" sz="1800" dirty="0"/>
                        <a:t>Time</a:t>
                      </a:r>
                    </a:p>
                  </a:txBody>
                  <a:tcPr anchor="ctr"/>
                </a:tc>
                <a:tc>
                  <a:txBody>
                    <a:bodyPr/>
                    <a:lstStyle/>
                    <a:p>
                      <a:r>
                        <a:rPr lang="en-US" sz="1800" dirty="0"/>
                        <a:t>Topic</a:t>
                      </a:r>
                    </a:p>
                  </a:txBody>
                  <a:tcPr anchor="ctr"/>
                </a:tc>
                <a:extLst>
                  <a:ext uri="{0D108BD9-81ED-4DB2-BD59-A6C34878D82A}">
                    <a16:rowId xmlns:a16="http://schemas.microsoft.com/office/drawing/2014/main" val="2285244868"/>
                  </a:ext>
                </a:extLst>
              </a:tr>
              <a:tr h="509495">
                <a:tc>
                  <a:txBody>
                    <a:bodyPr/>
                    <a:lstStyle/>
                    <a:p>
                      <a:r>
                        <a:rPr lang="en-US" sz="1800" dirty="0"/>
                        <a:t>9:00</a:t>
                      </a:r>
                      <a:r>
                        <a:rPr lang="en-US" sz="1800" baseline="0" dirty="0"/>
                        <a:t> – </a:t>
                      </a:r>
                      <a:r>
                        <a:rPr lang="en-US" sz="1800" dirty="0"/>
                        <a:t>9:20</a:t>
                      </a:r>
                    </a:p>
                  </a:txBody>
                  <a:tcPr anchor="ctr">
                    <a:solidFill>
                      <a:schemeClr val="bg1">
                        <a:lumMod val="85000"/>
                      </a:schemeClr>
                    </a:solidFill>
                  </a:tcPr>
                </a:tc>
                <a:tc>
                  <a:txBody>
                    <a:bodyPr/>
                    <a:lstStyle/>
                    <a:p>
                      <a:r>
                        <a:rPr lang="en-US" sz="1800" dirty="0"/>
                        <a:t>Welcome, introductions, and norms</a:t>
                      </a:r>
                    </a:p>
                  </a:txBody>
                  <a:tcPr anchor="ctr">
                    <a:solidFill>
                      <a:schemeClr val="bg1">
                        <a:lumMod val="85000"/>
                      </a:schemeClr>
                    </a:solidFill>
                  </a:tcPr>
                </a:tc>
                <a:extLst>
                  <a:ext uri="{0D108BD9-81ED-4DB2-BD59-A6C34878D82A}">
                    <a16:rowId xmlns:a16="http://schemas.microsoft.com/office/drawing/2014/main" val="159301837"/>
                  </a:ext>
                </a:extLst>
              </a:tr>
              <a:tr h="509495">
                <a:tc>
                  <a:txBody>
                    <a:bodyPr/>
                    <a:lstStyle/>
                    <a:p>
                      <a:pPr marL="0" algn="l" defTabSz="831314" rtl="0" eaLnBrk="1" latinLnBrk="0" hangingPunct="1"/>
                      <a:r>
                        <a:rPr lang="en-US" sz="1800" kern="1200" dirty="0">
                          <a:solidFill>
                            <a:schemeClr val="dk1"/>
                          </a:solidFill>
                          <a:latin typeface="+mn-lt"/>
                          <a:ea typeface="+mn-ea"/>
                          <a:cs typeface="+mn-cs"/>
                        </a:rPr>
                        <a:t>9:20 – 9:25</a:t>
                      </a:r>
                    </a:p>
                  </a:txBody>
                  <a:tcPr anchor="ctr">
                    <a:solidFill>
                      <a:schemeClr val="bg1">
                        <a:lumMod val="85000"/>
                      </a:schemeClr>
                    </a:solidFill>
                  </a:tcPr>
                </a:tc>
                <a:tc>
                  <a:txBody>
                    <a:bodyPr/>
                    <a:lstStyle/>
                    <a:p>
                      <a:pPr marL="0" algn="l" defTabSz="831314" rtl="0" eaLnBrk="1" latinLnBrk="0" hangingPunct="1"/>
                      <a:r>
                        <a:rPr lang="en-US" sz="1800" kern="1200" dirty="0">
                          <a:solidFill>
                            <a:schemeClr val="dk1"/>
                          </a:solidFill>
                          <a:latin typeface="+mn-lt"/>
                          <a:ea typeface="+mn-ea"/>
                          <a:cs typeface="+mn-cs"/>
                        </a:rPr>
                        <a:t>What we know about ED implementation of this ESSA provision</a:t>
                      </a:r>
                    </a:p>
                  </a:txBody>
                  <a:tcPr anchor="ctr">
                    <a:solidFill>
                      <a:schemeClr val="bg1">
                        <a:lumMod val="85000"/>
                      </a:schemeClr>
                    </a:solidFill>
                  </a:tcPr>
                </a:tc>
                <a:extLst>
                  <a:ext uri="{0D108BD9-81ED-4DB2-BD59-A6C34878D82A}">
                    <a16:rowId xmlns:a16="http://schemas.microsoft.com/office/drawing/2014/main" val="154830513"/>
                  </a:ext>
                </a:extLst>
              </a:tr>
              <a:tr h="509664">
                <a:tc>
                  <a:txBody>
                    <a:bodyPr/>
                    <a:lstStyle/>
                    <a:p>
                      <a:r>
                        <a:rPr lang="en-US" sz="1800" dirty="0"/>
                        <a:t>9:25 – 10:20</a:t>
                      </a:r>
                    </a:p>
                  </a:txBody>
                  <a:tcPr anchor="ctr">
                    <a:solidFill>
                      <a:schemeClr val="bg2"/>
                    </a:solidFill>
                  </a:tcPr>
                </a:tc>
                <a:tc>
                  <a:txBody>
                    <a:bodyPr/>
                    <a:lstStyle/>
                    <a:p>
                      <a:r>
                        <a:rPr lang="en-US" sz="1800" dirty="0"/>
                        <a:t>Financial reporting and transparency: Risks and opportunities</a:t>
                      </a:r>
                    </a:p>
                  </a:txBody>
                  <a:tcPr anchor="ctr">
                    <a:solidFill>
                      <a:schemeClr val="bg2"/>
                    </a:solidFill>
                  </a:tcPr>
                </a:tc>
                <a:extLst>
                  <a:ext uri="{0D108BD9-81ED-4DB2-BD59-A6C34878D82A}">
                    <a16:rowId xmlns:a16="http://schemas.microsoft.com/office/drawing/2014/main" val="2189765849"/>
                  </a:ext>
                </a:extLst>
              </a:tr>
              <a:tr h="509495">
                <a:tc>
                  <a:txBody>
                    <a:bodyPr/>
                    <a:lstStyle/>
                    <a:p>
                      <a:r>
                        <a:rPr lang="en-US" sz="1800" dirty="0"/>
                        <a:t>10:20 – 10:30</a:t>
                      </a:r>
                    </a:p>
                  </a:txBody>
                  <a:tcPr anchor="ctr">
                    <a:solidFill>
                      <a:schemeClr val="bg2"/>
                    </a:solidFill>
                  </a:tcPr>
                </a:tc>
                <a:tc>
                  <a:txBody>
                    <a:bodyPr/>
                    <a:lstStyle/>
                    <a:p>
                      <a:pPr marL="0" indent="0">
                        <a:buFont typeface="Arial" panose="020B0604020202020204" pitchFamily="34" charset="0"/>
                        <a:buNone/>
                      </a:pPr>
                      <a:r>
                        <a:rPr lang="en-US" sz="1800" dirty="0"/>
                        <a:t>Closing: Next steps</a:t>
                      </a:r>
                    </a:p>
                  </a:txBody>
                  <a:tcPr anchor="ctr">
                    <a:solidFill>
                      <a:schemeClr val="bg2"/>
                    </a:solidFill>
                  </a:tcPr>
                </a:tc>
                <a:extLst>
                  <a:ext uri="{0D108BD9-81ED-4DB2-BD59-A6C34878D82A}">
                    <a16:rowId xmlns:a16="http://schemas.microsoft.com/office/drawing/2014/main" val="1823405797"/>
                  </a:ext>
                </a:extLst>
              </a:tr>
            </a:tbl>
          </a:graphicData>
        </a:graphic>
      </p:graphicFrame>
      <p:sp>
        <p:nvSpPr>
          <p:cNvPr id="4" name="Flowchart: Off-page Connector 3"/>
          <p:cNvSpPr/>
          <p:nvPr/>
        </p:nvSpPr>
        <p:spPr>
          <a:xfrm rot="16200000">
            <a:off x="69689" y="3711046"/>
            <a:ext cx="440589" cy="57996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rIns="73152" rtlCol="0" anchor="ctr"/>
          <a:lstStyle/>
          <a:p>
            <a:pPr algn="ctr"/>
            <a:endParaRPr lang="en-US" sz="2000" dirty="0">
              <a:solidFill>
                <a:srgbClr val="565658"/>
              </a:solidFill>
            </a:endParaRPr>
          </a:p>
        </p:txBody>
      </p:sp>
    </p:spTree>
    <p:extLst>
      <p:ext uri="{BB962C8B-B14F-4D97-AF65-F5344CB8AC3E}">
        <p14:creationId xmlns:p14="http://schemas.microsoft.com/office/powerpoint/2010/main" val="1074345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Self-Reflection and Discussion</a:t>
            </a:r>
          </a:p>
        </p:txBody>
      </p:sp>
      <p:sp>
        <p:nvSpPr>
          <p:cNvPr id="5" name="Text Placeholder 4"/>
          <p:cNvSpPr>
            <a:spLocks noGrp="1"/>
          </p:cNvSpPr>
          <p:nvPr>
            <p:ph type="body" sz="quarter" idx="10"/>
          </p:nvPr>
        </p:nvSpPr>
        <p:spPr/>
        <p:txBody>
          <a:bodyPr/>
          <a:lstStyle/>
          <a:p>
            <a:r>
              <a:rPr lang="en-US" dirty="0"/>
              <a:t>What two learnings from this discussion will you share with your teams (e.g., CFO, CAO, Strategy Officers, etc.) when you return to your districts?</a:t>
            </a:r>
          </a:p>
          <a:p>
            <a:pPr marL="457200" indent="-457200">
              <a:buFont typeface="Arial" panose="020B0604020202020204" pitchFamily="34" charset="0"/>
              <a:buChar char="•"/>
            </a:pPr>
            <a:endParaRPr lang="en-US" dirty="0"/>
          </a:p>
        </p:txBody>
      </p:sp>
      <p:sp>
        <p:nvSpPr>
          <p:cNvPr id="7" name="Rectangle 6"/>
          <p:cNvSpPr/>
          <p:nvPr/>
        </p:nvSpPr>
        <p:spPr>
          <a:xfrm>
            <a:off x="7981123" y="74174"/>
            <a:ext cx="1093304" cy="616226"/>
          </a:xfrm>
          <a:prstGeom prst="rect">
            <a:avLst/>
          </a:prstGeom>
          <a:solidFill>
            <a:srgbClr val="E58324"/>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10 min</a:t>
            </a:r>
          </a:p>
        </p:txBody>
      </p:sp>
      <p:sp>
        <p:nvSpPr>
          <p:cNvPr id="8" name="Rectangle 7"/>
          <p:cNvSpPr/>
          <p:nvPr/>
        </p:nvSpPr>
        <p:spPr>
          <a:xfrm>
            <a:off x="650875" y="5386388"/>
            <a:ext cx="7738922" cy="107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Take 3 minutes to write down your thoughts </a:t>
            </a:r>
          </a:p>
          <a:p>
            <a:pPr algn="ctr"/>
            <a:r>
              <a:rPr lang="en-US" sz="2400" dirty="0"/>
              <a:t>to share with a partner.</a:t>
            </a:r>
          </a:p>
        </p:txBody>
      </p:sp>
    </p:spTree>
    <p:extLst>
      <p:ext uri="{BB962C8B-B14F-4D97-AF65-F5344CB8AC3E}">
        <p14:creationId xmlns:p14="http://schemas.microsoft.com/office/powerpoint/2010/main" val="41793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4829175"/>
            <a:ext cx="8229600" cy="1754188"/>
          </a:xfrm>
        </p:spPr>
        <p:txBody>
          <a:bodyPr/>
          <a:lstStyle/>
          <a:p>
            <a:pPr marL="0" indent="0">
              <a:lnSpc>
                <a:spcPct val="100000"/>
              </a:lnSpc>
              <a:spcBef>
                <a:spcPts val="0"/>
              </a:spcBef>
            </a:pPr>
            <a:r>
              <a:rPr lang="en-US" dirty="0"/>
              <a:t>This document was produced by American Institutes for Research under U.S. Department of Education contract number ED-ESE-15-A-0006/0001. The content of this document does not necessarily reflect the views or policies of the U.S. Department of Education, nor does mention of trade names, commercial products, or organizations imply endorsement by the U.S. government.  Authorization to reproduce this document in whole or in part for educational purposes is granted. </a:t>
            </a:r>
          </a:p>
        </p:txBody>
      </p:sp>
    </p:spTree>
    <p:extLst>
      <p:ext uri="{BB962C8B-B14F-4D97-AF65-F5344CB8AC3E}">
        <p14:creationId xmlns:p14="http://schemas.microsoft.com/office/powerpoint/2010/main" val="43027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We are</a:t>
            </a:r>
            <a:r>
              <a:rPr lang="is-IS" sz="4400" dirty="0"/>
              <a:t>…</a:t>
            </a:r>
            <a:endParaRPr lang="en-US" sz="4400" dirty="0"/>
          </a:p>
        </p:txBody>
      </p:sp>
      <p:sp>
        <p:nvSpPr>
          <p:cNvPr id="7" name="Content Placeholder 6"/>
          <p:cNvSpPr>
            <a:spLocks noGrp="1"/>
          </p:cNvSpPr>
          <p:nvPr>
            <p:ph sz="quarter" idx="14"/>
          </p:nvPr>
        </p:nvSpPr>
        <p:spPr>
          <a:xfrm>
            <a:off x="457200" y="1405882"/>
            <a:ext cx="3908425" cy="4937125"/>
          </a:xfrm>
        </p:spPr>
        <p:txBody>
          <a:bodyPr>
            <a:noAutofit/>
          </a:bodyPr>
          <a:lstStyle/>
          <a:p>
            <a:r>
              <a:rPr lang="en-US" sz="3600" b="1" dirty="0"/>
              <a:t>a technical assistance initiative designed to support </a:t>
            </a:r>
          </a:p>
          <a:p>
            <a:r>
              <a:rPr lang="en-US" sz="3600" b="1" dirty="0"/>
              <a:t>State and  district school improvement efforts.</a:t>
            </a:r>
          </a:p>
        </p:txBody>
      </p:sp>
      <p:pic>
        <p:nvPicPr>
          <p:cNvPr id="5" name="Content Placeholder 7" descr="iStock_000020215389Medium.jpg"/>
          <p:cNvPicPr>
            <a:picLocks noGrp="1" noChangeAspect="1"/>
          </p:cNvPicPr>
          <p:nvPr>
            <p:ph sz="quarter" idx="15"/>
          </p:nvPr>
        </p:nvPicPr>
        <p:blipFill rotWithShape="1">
          <a:blip r:embed="rId3" cstate="screen">
            <a:extLst>
              <a:ext uri="{28A0092B-C50C-407E-A947-70E740481C1C}">
                <a14:useLocalDpi xmlns:a14="http://schemas.microsoft.com/office/drawing/2010/main"/>
              </a:ext>
            </a:extLst>
          </a:blip>
          <a:srcRect r="-1"/>
          <a:stretch/>
        </p:blipFill>
        <p:spPr>
          <a:xfrm>
            <a:off x="4779141" y="1"/>
            <a:ext cx="4364859" cy="6858000"/>
          </a:xfrm>
        </p:spPr>
      </p:pic>
    </p:spTree>
    <p:extLst>
      <p:ext uri="{BB962C8B-B14F-4D97-AF65-F5344CB8AC3E}">
        <p14:creationId xmlns:p14="http://schemas.microsoft.com/office/powerpoint/2010/main" val="102120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4637"/>
            <a:ext cx="7905136" cy="1817689"/>
          </a:xfrm>
          <a:solidFill>
            <a:srgbClr val="184584">
              <a:alpha val="87000"/>
            </a:srgbClr>
          </a:solidFill>
        </p:spPr>
        <p:txBody>
          <a:bodyPr>
            <a:noAutofit/>
          </a:bodyPr>
          <a:lstStyle/>
          <a:p>
            <a:r>
              <a:rPr lang="en-US" sz="3600" dirty="0">
                <a:solidFill>
                  <a:schemeClr val="bg1"/>
                </a:solidFill>
              </a:rPr>
              <a:t>We collaborate with states, districts, and technical assistance providers to: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233385"/>
            <a:ext cx="7905136" cy="4216072"/>
          </a:xfrm>
          <a:prstGeom prst="rect">
            <a:avLst/>
          </a:prstGeom>
        </p:spPr>
      </p:pic>
    </p:spTree>
    <p:extLst>
      <p:ext uri="{BB962C8B-B14F-4D97-AF65-F5344CB8AC3E}">
        <p14:creationId xmlns:p14="http://schemas.microsoft.com/office/powerpoint/2010/main" val="84210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307" y="289480"/>
            <a:ext cx="5293716" cy="6282253"/>
          </a:xfrm>
          <a:prstGeom prst="rect">
            <a:avLst/>
          </a:prstGeom>
        </p:spPr>
      </p:pic>
    </p:spTree>
    <p:extLst>
      <p:ext uri="{BB962C8B-B14F-4D97-AF65-F5344CB8AC3E}">
        <p14:creationId xmlns:p14="http://schemas.microsoft.com/office/powerpoint/2010/main" val="383239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ERS: Our Mission</a:t>
            </a:r>
          </a:p>
        </p:txBody>
      </p:sp>
      <p:sp>
        <p:nvSpPr>
          <p:cNvPr id="3" name="Text Placeholder 2"/>
          <p:cNvSpPr>
            <a:spLocks noGrp="1"/>
          </p:cNvSpPr>
          <p:nvPr>
            <p:ph type="body" sz="quarter" idx="10"/>
          </p:nvPr>
        </p:nvSpPr>
        <p:spPr/>
        <p:txBody>
          <a:bodyPr/>
          <a:lstStyle/>
          <a:p>
            <a:r>
              <a:rPr lang="en-US" dirty="0"/>
              <a:t>ERS is a </a:t>
            </a:r>
            <a:r>
              <a:rPr lang="en-US" b="1" dirty="0"/>
              <a:t>non-profit organization </a:t>
            </a:r>
            <a:r>
              <a:rPr lang="en-US" dirty="0"/>
              <a:t>dedicated to </a:t>
            </a:r>
            <a:r>
              <a:rPr lang="en-US" b="1" dirty="0"/>
              <a:t>transforming</a:t>
            </a:r>
            <a:r>
              <a:rPr lang="en-US" dirty="0"/>
              <a:t> how urban school systems organize </a:t>
            </a:r>
            <a:r>
              <a:rPr lang="en-US" b="1" dirty="0"/>
              <a:t>resources</a:t>
            </a:r>
            <a:r>
              <a:rPr lang="en-US" dirty="0"/>
              <a:t> (people, time, technology, and money) so that </a:t>
            </a:r>
            <a:r>
              <a:rPr lang="en-US" b="1" dirty="0"/>
              <a:t>every school succeeds </a:t>
            </a:r>
            <a:r>
              <a:rPr lang="en-US" dirty="0"/>
              <a:t>for every student.</a:t>
            </a:r>
          </a:p>
          <a:p>
            <a:endParaRPr lang="en-US" dirty="0"/>
          </a:p>
        </p:txBody>
      </p:sp>
      <p:pic>
        <p:nvPicPr>
          <p:cNvPr id="4" name="Picture 3" descr="ers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844" y="4103342"/>
            <a:ext cx="2959281" cy="2096157"/>
          </a:xfrm>
          <a:prstGeom prst="rect">
            <a:avLst/>
          </a:prstGeom>
        </p:spPr>
      </p:pic>
    </p:spTree>
    <p:extLst>
      <p:ext uri="{BB962C8B-B14F-4D97-AF65-F5344CB8AC3E}">
        <p14:creationId xmlns:p14="http://schemas.microsoft.com/office/powerpoint/2010/main" val="25789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Do Now</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3200" dirty="0"/>
              <a:t>What do you see as the largest </a:t>
            </a:r>
            <a:r>
              <a:rPr lang="en-US" sz="3200" i="1" dirty="0"/>
              <a:t>resource equity </a:t>
            </a:r>
            <a:r>
              <a:rPr lang="en-US" sz="3200" dirty="0"/>
              <a:t>challenge in your district?</a:t>
            </a:r>
          </a:p>
          <a:p>
            <a:pPr marL="514350" indent="-514350">
              <a:buFont typeface="+mj-lt"/>
              <a:buAutoNum type="arabicPeriod"/>
            </a:pPr>
            <a:r>
              <a:rPr lang="en-US" sz="3200" dirty="0"/>
              <a:t>How are you using data to inform how you approach this challenge?</a:t>
            </a:r>
          </a:p>
        </p:txBody>
      </p:sp>
      <p:sp>
        <p:nvSpPr>
          <p:cNvPr id="4" name="Slide Number Placeholder 3"/>
          <p:cNvSpPr>
            <a:spLocks noGrp="1"/>
          </p:cNvSpPr>
          <p:nvPr>
            <p:ph type="sldNum" sz="quarter" idx="4"/>
          </p:nvPr>
        </p:nvSpPr>
        <p:spPr/>
        <p:txBody>
          <a:bodyPr/>
          <a:lstStyle/>
          <a:p>
            <a:fld id="{8E265E93-A78A-4415-9971-80ECE72FD72D}" type="slidenum">
              <a:rPr lang="en-US" smtClean="0"/>
              <a:pPr/>
              <a:t>7</a:t>
            </a:fld>
            <a:endParaRPr lang="en-US"/>
          </a:p>
        </p:txBody>
      </p:sp>
      <p:pic>
        <p:nvPicPr>
          <p:cNvPr id="1028" name="Picture 4" descr="Image result for images chart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1435" y="306488"/>
            <a:ext cx="1417972" cy="16702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mages black marker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505473">
            <a:off x="7906338" y="603024"/>
            <a:ext cx="825895" cy="8258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4363982"/>
            <a:ext cx="7772400" cy="1773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Resource equity:</a:t>
            </a:r>
            <a:r>
              <a:rPr lang="en-US" sz="2400" i="1" dirty="0"/>
              <a:t> Resources (time, people, and money) are distributed across students and schools commensurate with need to create a “level playing field” from which all students can excel.</a:t>
            </a:r>
          </a:p>
        </p:txBody>
      </p:sp>
    </p:spTree>
    <p:extLst>
      <p:ext uri="{BB962C8B-B14F-4D97-AF65-F5344CB8AC3E}">
        <p14:creationId xmlns:p14="http://schemas.microsoft.com/office/powerpoint/2010/main" val="173778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a:t>Timeline for Activities</a:t>
            </a:r>
          </a:p>
        </p:txBody>
      </p:sp>
      <p:graphicFrame>
        <p:nvGraphicFramePr>
          <p:cNvPr id="37" name="Content Placeholder 3"/>
          <p:cNvGraphicFramePr>
            <a:graphicFrameLocks noGrp="1"/>
          </p:cNvGraphicFramePr>
          <p:nvPr>
            <p:ph sz="quarter" idx="10"/>
            <p:extLst>
              <p:ext uri="{D42A27DB-BD31-4B8C-83A1-F6EECF244321}">
                <p14:modId xmlns:p14="http://schemas.microsoft.com/office/powerpoint/2010/main" val="2275994153"/>
              </p:ext>
            </p:extLst>
          </p:nvPr>
        </p:nvGraphicFramePr>
        <p:xfrm>
          <a:off x="457200" y="1801218"/>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925941" y="2741424"/>
            <a:ext cx="849536" cy="1236318"/>
            <a:chOff x="2895599" y="2228851"/>
            <a:chExt cx="1371599" cy="1470004"/>
          </a:xfrm>
        </p:grpSpPr>
        <p:sp>
          <p:nvSpPr>
            <p:cNvPr id="10" name="TextBox 9"/>
            <p:cNvSpPr txBox="1"/>
            <p:nvPr/>
          </p:nvSpPr>
          <p:spPr>
            <a:xfrm>
              <a:off x="2895599" y="2228851"/>
              <a:ext cx="1148596" cy="256167"/>
            </a:xfrm>
            <a:prstGeom prst="rect">
              <a:avLst/>
            </a:prstGeom>
            <a:noFill/>
          </p:spPr>
          <p:txBody>
            <a:bodyPr wrap="none" lIns="45720" tIns="0" rIns="0" bIns="0" rtlCol="0">
              <a:spAutoFit/>
            </a:bodyPr>
            <a:lstStyle/>
            <a:p>
              <a:r>
                <a:rPr lang="en-US" sz="1400" b="1" dirty="0">
                  <a:solidFill>
                    <a:schemeClr val="tx2"/>
                  </a:solidFill>
                </a:rPr>
                <a:t>June 29</a:t>
              </a:r>
            </a:p>
          </p:txBody>
        </p:sp>
        <p:sp>
          <p:nvSpPr>
            <p:cNvPr id="11" name="TextBox 10"/>
            <p:cNvSpPr txBox="1"/>
            <p:nvPr/>
          </p:nvSpPr>
          <p:spPr>
            <a:xfrm>
              <a:off x="2895599" y="2572194"/>
              <a:ext cx="1371599" cy="731903"/>
            </a:xfrm>
            <a:prstGeom prst="rect">
              <a:avLst/>
            </a:prstGeom>
            <a:noFill/>
          </p:spPr>
          <p:txBody>
            <a:bodyPr wrap="square" lIns="45720" tIns="0" rIns="0" bIns="0" rtlCol="0">
              <a:spAutoFit/>
            </a:bodyPr>
            <a:lstStyle/>
            <a:p>
              <a:r>
                <a:rPr lang="en-US" sz="1000" dirty="0"/>
                <a:t>Kickoff online collaboration session</a:t>
              </a:r>
            </a:p>
            <a:p>
              <a:r>
                <a:rPr lang="en-US" sz="1000" i="1" dirty="0"/>
                <a:t>(Pilot group)</a:t>
              </a:r>
            </a:p>
          </p:txBody>
        </p:sp>
        <p:cxnSp>
          <p:nvCxnSpPr>
            <p:cNvPr id="12" name="Straight Connector 11"/>
            <p:cNvCxnSpPr/>
            <p:nvPr/>
          </p:nvCxnSpPr>
          <p:spPr>
            <a:xfrm>
              <a:off x="2895600" y="2281535"/>
              <a:ext cx="0" cy="14173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47931" y="4498865"/>
            <a:ext cx="1371600" cy="948325"/>
            <a:chOff x="1295399" y="3991928"/>
            <a:chExt cx="1371600" cy="1436370"/>
          </a:xfrm>
        </p:grpSpPr>
        <p:sp>
          <p:nvSpPr>
            <p:cNvPr id="14" name="TextBox 13"/>
            <p:cNvSpPr txBox="1"/>
            <p:nvPr/>
          </p:nvSpPr>
          <p:spPr>
            <a:xfrm>
              <a:off x="1295399" y="4916420"/>
              <a:ext cx="573555" cy="215444"/>
            </a:xfrm>
            <a:prstGeom prst="rect">
              <a:avLst/>
            </a:prstGeom>
            <a:noFill/>
          </p:spPr>
          <p:txBody>
            <a:bodyPr wrap="none" lIns="45720" tIns="0" rIns="0" bIns="0" rtlCol="0">
              <a:spAutoFit/>
            </a:bodyPr>
            <a:lstStyle/>
            <a:p>
              <a:r>
                <a:rPr lang="en-US" sz="1400" b="1" dirty="0">
                  <a:solidFill>
                    <a:schemeClr val="tx2"/>
                  </a:solidFill>
                </a:rPr>
                <a:t>March</a:t>
              </a:r>
            </a:p>
          </p:txBody>
        </p:sp>
        <p:sp>
          <p:nvSpPr>
            <p:cNvPr id="15" name="TextBox 14"/>
            <p:cNvSpPr txBox="1"/>
            <p:nvPr/>
          </p:nvSpPr>
          <p:spPr>
            <a:xfrm>
              <a:off x="1295399" y="5274411"/>
              <a:ext cx="1371600" cy="153887"/>
            </a:xfrm>
            <a:prstGeom prst="rect">
              <a:avLst/>
            </a:prstGeom>
            <a:noFill/>
          </p:spPr>
          <p:txBody>
            <a:bodyPr wrap="square" lIns="45720" tIns="0" rIns="0" bIns="0" rtlCol="0">
              <a:spAutoFit/>
            </a:bodyPr>
            <a:lstStyle/>
            <a:p>
              <a:r>
                <a:rPr lang="en-US" sz="1000" dirty="0"/>
                <a:t>Pilot district selection</a:t>
              </a:r>
            </a:p>
          </p:txBody>
        </p:sp>
        <p:cxnSp>
          <p:nvCxnSpPr>
            <p:cNvPr id="16" name="Straight Connector 15"/>
            <p:cNvCxnSpPr/>
            <p:nvPr/>
          </p:nvCxnSpPr>
          <p:spPr>
            <a:xfrm>
              <a:off x="1295399" y="3991928"/>
              <a:ext cx="0" cy="14363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579278" y="2741424"/>
            <a:ext cx="1231510" cy="1210086"/>
            <a:chOff x="1447800" y="2996314"/>
            <a:chExt cx="1379359" cy="702795"/>
          </a:xfrm>
        </p:grpSpPr>
        <p:cxnSp>
          <p:nvCxnSpPr>
            <p:cNvPr id="18" name="Straight Connector 17"/>
            <p:cNvCxnSpPr/>
            <p:nvPr/>
          </p:nvCxnSpPr>
          <p:spPr>
            <a:xfrm flipH="1">
              <a:off x="1447800" y="2996314"/>
              <a:ext cx="15514" cy="7027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63314" y="2996314"/>
              <a:ext cx="567246" cy="123803"/>
            </a:xfrm>
            <a:prstGeom prst="rect">
              <a:avLst/>
            </a:prstGeom>
            <a:noFill/>
          </p:spPr>
          <p:txBody>
            <a:bodyPr wrap="square" lIns="45720" tIns="0" rIns="0" bIns="0" rtlCol="0">
              <a:spAutoFit/>
            </a:bodyPr>
            <a:lstStyle/>
            <a:p>
              <a:r>
                <a:rPr lang="en-US" sz="1400" b="1" dirty="0">
                  <a:solidFill>
                    <a:schemeClr val="tx2"/>
                  </a:solidFill>
                </a:rPr>
                <a:t>April</a:t>
              </a:r>
            </a:p>
          </p:txBody>
        </p:sp>
        <p:sp>
          <p:nvSpPr>
            <p:cNvPr id="20" name="TextBox 19"/>
            <p:cNvSpPr txBox="1"/>
            <p:nvPr/>
          </p:nvSpPr>
          <p:spPr>
            <a:xfrm>
              <a:off x="1455558" y="3147696"/>
              <a:ext cx="1371601" cy="268126"/>
            </a:xfrm>
            <a:prstGeom prst="rect">
              <a:avLst/>
            </a:prstGeom>
            <a:noFill/>
          </p:spPr>
          <p:txBody>
            <a:bodyPr wrap="square" lIns="45720" tIns="0" rIns="0" bIns="0" rtlCol="0">
              <a:spAutoFit/>
            </a:bodyPr>
            <a:lstStyle/>
            <a:p>
              <a:r>
                <a:rPr lang="en-US" sz="1000" dirty="0"/>
                <a:t>Data collection and analysis begins</a:t>
              </a:r>
            </a:p>
            <a:p>
              <a:r>
                <a:rPr lang="en-US" sz="1000" i="1" dirty="0"/>
                <a:t>(Pilot group)</a:t>
              </a:r>
            </a:p>
          </p:txBody>
        </p:sp>
      </p:grpSp>
      <p:grpSp>
        <p:nvGrpSpPr>
          <p:cNvPr id="21" name="Group 20"/>
          <p:cNvGrpSpPr/>
          <p:nvPr/>
        </p:nvGrpSpPr>
        <p:grpSpPr>
          <a:xfrm>
            <a:off x="4306742" y="4519212"/>
            <a:ext cx="1562331" cy="1288041"/>
            <a:chOff x="2133599" y="4023029"/>
            <a:chExt cx="1562331" cy="840748"/>
          </a:xfrm>
        </p:grpSpPr>
        <p:cxnSp>
          <p:nvCxnSpPr>
            <p:cNvPr id="22" name="Straight Connector 21"/>
            <p:cNvCxnSpPr/>
            <p:nvPr/>
          </p:nvCxnSpPr>
          <p:spPr>
            <a:xfrm flipV="1">
              <a:off x="2133600" y="4023029"/>
              <a:ext cx="0" cy="7626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H="1">
              <a:off x="2133599" y="4562433"/>
              <a:ext cx="1562331" cy="301344"/>
            </a:xfrm>
            <a:prstGeom prst="rect">
              <a:avLst/>
            </a:prstGeom>
            <a:noFill/>
          </p:spPr>
          <p:txBody>
            <a:bodyPr wrap="square" lIns="45720" tIns="0" rIns="0" bIns="0" rtlCol="0">
              <a:spAutoFit/>
            </a:bodyPr>
            <a:lstStyle/>
            <a:p>
              <a:r>
                <a:rPr lang="en-US" sz="1000" dirty="0"/>
                <a:t>Exploring resource equity risks and opportunities </a:t>
              </a:r>
            </a:p>
            <a:p>
              <a:r>
                <a:rPr lang="en-US" sz="1000" i="1" dirty="0"/>
                <a:t>(Full group, in DC)</a:t>
              </a:r>
            </a:p>
          </p:txBody>
        </p:sp>
        <p:sp>
          <p:nvSpPr>
            <p:cNvPr id="24" name="TextBox 23"/>
            <p:cNvSpPr txBox="1"/>
            <p:nvPr/>
          </p:nvSpPr>
          <p:spPr>
            <a:xfrm flipH="1">
              <a:off x="2177562" y="4370189"/>
              <a:ext cx="1518367" cy="143287"/>
            </a:xfrm>
            <a:prstGeom prst="rect">
              <a:avLst/>
            </a:prstGeom>
            <a:solidFill>
              <a:srgbClr val="E58324"/>
            </a:solidFill>
          </p:spPr>
          <p:txBody>
            <a:bodyPr wrap="square" lIns="45720" tIns="0" rIns="0" bIns="0" rtlCol="0">
              <a:spAutoFit/>
            </a:bodyPr>
            <a:lstStyle>
              <a:defPPr>
                <a:defRPr lang="en-US"/>
              </a:defPPr>
              <a:lvl1pPr>
                <a:defRPr sz="1400" b="1">
                  <a:solidFill>
                    <a:schemeClr val="tx2"/>
                  </a:solidFill>
                </a:defRPr>
              </a:lvl1pPr>
            </a:lstStyle>
            <a:p>
              <a:r>
                <a:rPr lang="en-US" dirty="0"/>
                <a:t>June 30</a:t>
              </a:r>
            </a:p>
          </p:txBody>
        </p:sp>
      </p:grpSp>
      <p:grpSp>
        <p:nvGrpSpPr>
          <p:cNvPr id="25" name="Group 24"/>
          <p:cNvGrpSpPr/>
          <p:nvPr/>
        </p:nvGrpSpPr>
        <p:grpSpPr>
          <a:xfrm>
            <a:off x="5204827" y="2746918"/>
            <a:ext cx="1371600" cy="1262099"/>
            <a:chOff x="3047998" y="2992983"/>
            <a:chExt cx="1371600" cy="706126"/>
          </a:xfrm>
        </p:grpSpPr>
        <p:cxnSp>
          <p:nvCxnSpPr>
            <p:cNvPr id="26" name="Straight Connector 25"/>
            <p:cNvCxnSpPr/>
            <p:nvPr/>
          </p:nvCxnSpPr>
          <p:spPr>
            <a:xfrm>
              <a:off x="3047998" y="2997200"/>
              <a:ext cx="1" cy="7019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83428" y="2992983"/>
              <a:ext cx="1278886" cy="120538"/>
            </a:xfrm>
            <a:prstGeom prst="rect">
              <a:avLst/>
            </a:prstGeom>
            <a:solidFill>
              <a:srgbClr val="E58324"/>
            </a:solidFill>
          </p:spPr>
          <p:txBody>
            <a:bodyPr wrap="square" lIns="45720" tIns="0" rIns="0" bIns="0" rtlCol="0">
              <a:spAutoFit/>
            </a:bodyPr>
            <a:lstStyle/>
            <a:p>
              <a:r>
                <a:rPr lang="en-US" sz="1400" b="1" dirty="0">
                  <a:solidFill>
                    <a:schemeClr val="tx2"/>
                  </a:solidFill>
                </a:rPr>
                <a:t>July 14</a:t>
              </a:r>
            </a:p>
          </p:txBody>
        </p:sp>
        <p:sp>
          <p:nvSpPr>
            <p:cNvPr id="28" name="TextBox 27"/>
            <p:cNvSpPr txBox="1"/>
            <p:nvPr/>
          </p:nvSpPr>
          <p:spPr>
            <a:xfrm>
              <a:off x="3047998" y="3130560"/>
              <a:ext cx="1371600" cy="258295"/>
            </a:xfrm>
            <a:prstGeom prst="rect">
              <a:avLst/>
            </a:prstGeom>
            <a:noFill/>
          </p:spPr>
          <p:txBody>
            <a:bodyPr wrap="square" lIns="45720" tIns="0" rIns="0" bIns="0" rtlCol="0">
              <a:spAutoFit/>
            </a:bodyPr>
            <a:lstStyle/>
            <a:p>
              <a:r>
                <a:rPr lang="en-US" sz="1000" dirty="0"/>
                <a:t>Financial reporting and transparency </a:t>
              </a:r>
            </a:p>
            <a:p>
              <a:r>
                <a:rPr lang="en-US" sz="1000" i="1" dirty="0"/>
                <a:t>(Pilot group, in Boston)</a:t>
              </a:r>
            </a:p>
          </p:txBody>
        </p:sp>
      </p:grpSp>
      <p:grpSp>
        <p:nvGrpSpPr>
          <p:cNvPr id="29" name="Group 28"/>
          <p:cNvGrpSpPr/>
          <p:nvPr/>
        </p:nvGrpSpPr>
        <p:grpSpPr>
          <a:xfrm>
            <a:off x="6496771" y="4504732"/>
            <a:ext cx="2307934" cy="1239509"/>
            <a:chOff x="3559671" y="4035776"/>
            <a:chExt cx="2307934" cy="1676270"/>
          </a:xfrm>
        </p:grpSpPr>
        <p:sp>
          <p:nvSpPr>
            <p:cNvPr id="30" name="TextBox 29"/>
            <p:cNvSpPr txBox="1"/>
            <p:nvPr/>
          </p:nvSpPr>
          <p:spPr>
            <a:xfrm>
              <a:off x="3582043" y="4701410"/>
              <a:ext cx="2285562" cy="291359"/>
            </a:xfrm>
            <a:prstGeom prst="rect">
              <a:avLst/>
            </a:prstGeom>
            <a:solidFill>
              <a:srgbClr val="E58324"/>
            </a:solidFill>
          </p:spPr>
          <p:txBody>
            <a:bodyPr wrap="none" lIns="45720" tIns="0" rIns="0" bIns="0" rtlCol="0">
              <a:spAutoFit/>
            </a:bodyPr>
            <a:lstStyle/>
            <a:p>
              <a:r>
                <a:rPr lang="en-US" sz="1400" b="1" dirty="0">
                  <a:solidFill>
                    <a:schemeClr val="tx2"/>
                  </a:solidFill>
                </a:rPr>
                <a:t>August or September TBD</a:t>
              </a:r>
            </a:p>
          </p:txBody>
        </p:sp>
        <p:sp>
          <p:nvSpPr>
            <p:cNvPr id="31" name="TextBox 30"/>
            <p:cNvSpPr txBox="1"/>
            <p:nvPr/>
          </p:nvSpPr>
          <p:spPr>
            <a:xfrm>
              <a:off x="3559671" y="5087706"/>
              <a:ext cx="2190028" cy="624340"/>
            </a:xfrm>
            <a:prstGeom prst="rect">
              <a:avLst/>
            </a:prstGeom>
            <a:noFill/>
          </p:spPr>
          <p:txBody>
            <a:bodyPr wrap="square" lIns="45720" tIns="0" rIns="0" bIns="0" rtlCol="0">
              <a:spAutoFit/>
            </a:bodyPr>
            <a:lstStyle/>
            <a:p>
              <a:r>
                <a:rPr lang="en-US" sz="1000" dirty="0"/>
                <a:t>Sample </a:t>
              </a:r>
              <a:r>
                <a:rPr lang="en-US" sz="1000"/>
                <a:t>reports and </a:t>
              </a:r>
              <a:r>
                <a:rPr lang="en-US" sz="1000" dirty="0"/>
                <a:t>communicating with stakeholders</a:t>
              </a:r>
            </a:p>
            <a:p>
              <a:r>
                <a:rPr lang="en-US" sz="1000" i="1" dirty="0"/>
                <a:t>(Pilot group, online collaborative)</a:t>
              </a:r>
            </a:p>
          </p:txBody>
        </p:sp>
        <p:cxnSp>
          <p:nvCxnSpPr>
            <p:cNvPr id="32" name="Straight Connector 31"/>
            <p:cNvCxnSpPr/>
            <p:nvPr/>
          </p:nvCxnSpPr>
          <p:spPr>
            <a:xfrm>
              <a:off x="3559671" y="4035776"/>
              <a:ext cx="0" cy="15685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632010" y="2741424"/>
            <a:ext cx="1115152" cy="1243177"/>
            <a:chOff x="7238999" y="2228850"/>
            <a:chExt cx="1371600" cy="1470005"/>
          </a:xfrm>
        </p:grpSpPr>
        <p:sp>
          <p:nvSpPr>
            <p:cNvPr id="34" name="TextBox 33"/>
            <p:cNvSpPr txBox="1"/>
            <p:nvPr/>
          </p:nvSpPr>
          <p:spPr>
            <a:xfrm>
              <a:off x="7238999" y="2228850"/>
              <a:ext cx="1036688" cy="254754"/>
            </a:xfrm>
            <a:prstGeom prst="rect">
              <a:avLst/>
            </a:prstGeom>
            <a:noFill/>
          </p:spPr>
          <p:txBody>
            <a:bodyPr wrap="none" lIns="45720" tIns="0" rIns="0" bIns="0" rtlCol="0">
              <a:spAutoFit/>
            </a:bodyPr>
            <a:lstStyle/>
            <a:p>
              <a:r>
                <a:rPr lang="en-US" sz="1400" b="1" dirty="0">
                  <a:solidFill>
                    <a:srgbClr val="2F8841"/>
                  </a:solidFill>
                </a:rPr>
                <a:t>Post </a:t>
              </a:r>
              <a:r>
                <a:rPr lang="en-US" sz="1400" b="1" dirty="0" err="1">
                  <a:solidFill>
                    <a:srgbClr val="2F8841"/>
                  </a:solidFill>
                </a:rPr>
                <a:t>CoP</a:t>
              </a:r>
              <a:endParaRPr lang="en-US" sz="1400" b="1" dirty="0">
                <a:solidFill>
                  <a:srgbClr val="2F8841"/>
                </a:solidFill>
              </a:endParaRPr>
            </a:p>
          </p:txBody>
        </p:sp>
        <p:sp>
          <p:nvSpPr>
            <p:cNvPr id="35" name="TextBox 34"/>
            <p:cNvSpPr txBox="1"/>
            <p:nvPr/>
          </p:nvSpPr>
          <p:spPr>
            <a:xfrm>
              <a:off x="7238999" y="2507220"/>
              <a:ext cx="1371600" cy="909832"/>
            </a:xfrm>
            <a:prstGeom prst="rect">
              <a:avLst/>
            </a:prstGeom>
            <a:noFill/>
          </p:spPr>
          <p:txBody>
            <a:bodyPr wrap="square" lIns="45720" tIns="0" rIns="0" bIns="0" rtlCol="0">
              <a:spAutoFit/>
            </a:bodyPr>
            <a:lstStyle/>
            <a:p>
              <a:r>
                <a:rPr lang="en-US" sz="1000" dirty="0"/>
                <a:t>Learnings from pilot shared back with Consortium and inform future work</a:t>
              </a:r>
            </a:p>
          </p:txBody>
        </p:sp>
        <p:cxnSp>
          <p:nvCxnSpPr>
            <p:cNvPr id="36" name="Straight Connector 35"/>
            <p:cNvCxnSpPr/>
            <p:nvPr/>
          </p:nvCxnSpPr>
          <p:spPr>
            <a:xfrm>
              <a:off x="7239000" y="2281535"/>
              <a:ext cx="0" cy="14173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flipH="1">
            <a:off x="1870" y="6520409"/>
            <a:ext cx="1219616" cy="215444"/>
          </a:xfrm>
          <a:prstGeom prst="rect">
            <a:avLst/>
          </a:prstGeom>
          <a:solidFill>
            <a:srgbClr val="E58324"/>
          </a:solidFill>
        </p:spPr>
        <p:txBody>
          <a:bodyPr wrap="square" lIns="45720" tIns="0" rIns="0" bIns="0" rtlCol="0">
            <a:spAutoFit/>
          </a:bodyPr>
          <a:lstStyle>
            <a:defPPr>
              <a:defRPr lang="en-US"/>
            </a:defPPr>
            <a:lvl1pPr>
              <a:defRPr sz="1400" b="1">
                <a:solidFill>
                  <a:schemeClr val="tx2"/>
                </a:solidFill>
              </a:defRPr>
            </a:lvl1pPr>
          </a:lstStyle>
          <a:p>
            <a:r>
              <a:rPr lang="en-US" dirty="0"/>
              <a:t>Key sessions</a:t>
            </a:r>
          </a:p>
        </p:txBody>
      </p:sp>
      <p:sp>
        <p:nvSpPr>
          <p:cNvPr id="2" name="Star: 5 Points 1"/>
          <p:cNvSpPr/>
          <p:nvPr/>
        </p:nvSpPr>
        <p:spPr>
          <a:xfrm>
            <a:off x="4027945" y="5031383"/>
            <a:ext cx="278501" cy="239203"/>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Star: 5 Points 40"/>
          <p:cNvSpPr/>
          <p:nvPr/>
        </p:nvSpPr>
        <p:spPr>
          <a:xfrm>
            <a:off x="69792" y="6159771"/>
            <a:ext cx="278501" cy="239203"/>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TextBox 41"/>
          <p:cNvSpPr txBox="1"/>
          <p:nvPr/>
        </p:nvSpPr>
        <p:spPr>
          <a:xfrm>
            <a:off x="348293" y="6192784"/>
            <a:ext cx="686423" cy="215444"/>
          </a:xfrm>
          <a:prstGeom prst="rect">
            <a:avLst/>
          </a:prstGeom>
          <a:noFill/>
        </p:spPr>
        <p:txBody>
          <a:bodyPr wrap="square" lIns="45720" tIns="0" rIns="0" bIns="0" rtlCol="0">
            <a:spAutoFit/>
          </a:bodyPr>
          <a:lstStyle/>
          <a:p>
            <a:r>
              <a:rPr lang="en-US" sz="1400" b="1" dirty="0">
                <a:solidFill>
                  <a:schemeClr val="tx2"/>
                </a:solidFill>
              </a:rPr>
              <a:t>Today</a:t>
            </a:r>
          </a:p>
        </p:txBody>
      </p:sp>
      <p:sp>
        <p:nvSpPr>
          <p:cNvPr id="3" name="TextBox 2"/>
          <p:cNvSpPr txBox="1"/>
          <p:nvPr/>
        </p:nvSpPr>
        <p:spPr>
          <a:xfrm>
            <a:off x="457200" y="1178122"/>
            <a:ext cx="8017668" cy="1200329"/>
          </a:xfrm>
          <a:prstGeom prst="rect">
            <a:avLst/>
          </a:prstGeom>
          <a:noFill/>
        </p:spPr>
        <p:txBody>
          <a:bodyPr wrap="square" rtlCol="0">
            <a:spAutoFit/>
          </a:bodyPr>
          <a:lstStyle/>
          <a:p>
            <a:r>
              <a:rPr lang="en-US" sz="2400" dirty="0"/>
              <a:t>This session is the first of three key conversations in the District Strategic Planning and Resource Allocation Community of Practice (</a:t>
            </a:r>
            <a:r>
              <a:rPr lang="en-US" sz="2400" dirty="0" err="1"/>
              <a:t>CoP</a:t>
            </a:r>
            <a:r>
              <a:rPr lang="en-US" sz="2400" dirty="0"/>
              <a:t>).</a:t>
            </a:r>
          </a:p>
        </p:txBody>
      </p:sp>
    </p:spTree>
    <p:extLst>
      <p:ext uri="{BB962C8B-B14F-4D97-AF65-F5344CB8AC3E}">
        <p14:creationId xmlns:p14="http://schemas.microsoft.com/office/powerpoint/2010/main" val="224779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1"/>
          </p:nvPr>
        </p:nvPicPr>
        <p:blipFill>
          <a:blip r:embed="rId3" cstate="screen">
            <a:alphaModFix amt="70000"/>
            <a:extLst>
              <a:ext uri="{28A0092B-C50C-407E-A947-70E740481C1C}">
                <a14:useLocalDpi xmlns:a14="http://schemas.microsoft.com/office/drawing/2010/main"/>
              </a:ext>
            </a:extLst>
          </a:blip>
          <a:srcRect l="89" r="89"/>
          <a:stretch>
            <a:fillRect/>
          </a:stretch>
        </p:blipFill>
        <p:spPr>
          <a:prstGeom prst="rect">
            <a:avLst/>
          </a:prstGeom>
        </p:spPr>
      </p:pic>
      <p:sp>
        <p:nvSpPr>
          <p:cNvPr id="22" name="Rectangle 21"/>
          <p:cNvSpPr/>
          <p:nvPr/>
        </p:nvSpPr>
        <p:spPr>
          <a:xfrm>
            <a:off x="0" y="0"/>
            <a:ext cx="9143999" cy="6858000"/>
          </a:xfrm>
          <a:prstGeom prst="rect">
            <a:avLst/>
          </a:prstGeom>
          <a:solidFill>
            <a:schemeClr val="tx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itle 12"/>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Pilot Group Objectives</a:t>
            </a:r>
          </a:p>
        </p:txBody>
      </p:sp>
      <p:sp>
        <p:nvSpPr>
          <p:cNvPr id="8" name="Content Placeholder 7"/>
          <p:cNvSpPr>
            <a:spLocks noGrp="1"/>
          </p:cNvSpPr>
          <p:nvPr>
            <p:ph sz="quarter" idx="10"/>
          </p:nvPr>
        </p:nvSpPr>
        <p:spPr>
          <a:xfrm>
            <a:off x="457200" y="1645920"/>
            <a:ext cx="8229600" cy="5123180"/>
          </a:xfrm>
        </p:spPr>
        <p:txBody>
          <a:bodyPr>
            <a:normAutofit fontScale="92500" lnSpcReduction="20000"/>
          </a:bodyPr>
          <a:lstStyle/>
          <a:p>
            <a:pPr marL="514350" lvl="0" indent="-514350">
              <a:lnSpc>
                <a:spcPct val="120000"/>
              </a:lnSpc>
              <a:buAutoNum type="arabicPeriod"/>
            </a:pPr>
            <a:r>
              <a:rPr lang="en-US" b="1" u="sng" dirty="0"/>
              <a:t>Methodology: </a:t>
            </a:r>
          </a:p>
          <a:p>
            <a:pPr marL="685800" lvl="1" indent="-228600">
              <a:lnSpc>
                <a:spcPct val="120000"/>
              </a:lnSpc>
            </a:pPr>
            <a:r>
              <a:rPr lang="en-US" dirty="0"/>
              <a:t>Explore how current financial reporting structures and practices prevent fully accurate per pupil reporting at school level</a:t>
            </a:r>
          </a:p>
          <a:p>
            <a:pPr marL="685800" lvl="1" indent="-228600">
              <a:lnSpc>
                <a:spcPct val="120000"/>
              </a:lnSpc>
            </a:pPr>
            <a:r>
              <a:rPr lang="en-US" dirty="0"/>
              <a:t>Identify “imperatives” to communicate to state level methodology developers</a:t>
            </a:r>
          </a:p>
          <a:p>
            <a:pPr marL="514350" lvl="0" indent="-514350">
              <a:lnSpc>
                <a:spcPct val="120000"/>
              </a:lnSpc>
              <a:buFont typeface="+mj-lt"/>
              <a:buAutoNum type="arabicPeriod" startAt="2"/>
            </a:pPr>
            <a:r>
              <a:rPr lang="en-US" b="1" u="sng" dirty="0"/>
              <a:t>Reporting Strategy:</a:t>
            </a:r>
          </a:p>
          <a:p>
            <a:pPr marL="685800" lvl="1" indent="-228600">
              <a:lnSpc>
                <a:spcPct val="120000"/>
              </a:lnSpc>
            </a:pPr>
            <a:r>
              <a:rPr lang="en-US" dirty="0"/>
              <a:t>Understand the primary drivers and causes of variation in per pupil spending </a:t>
            </a:r>
          </a:p>
          <a:p>
            <a:pPr marL="685800" lvl="1" indent="-228600">
              <a:lnSpc>
                <a:spcPct val="120000"/>
              </a:lnSpc>
            </a:pPr>
            <a:r>
              <a:rPr lang="en-US" dirty="0"/>
              <a:t>Identify supporting school level data needed to responsibly interpret and explain spending variation</a:t>
            </a:r>
          </a:p>
          <a:p>
            <a:pPr marL="514350" lvl="0" indent="-514350">
              <a:lnSpc>
                <a:spcPct val="120000"/>
              </a:lnSpc>
              <a:buFont typeface="+mj-lt"/>
              <a:buAutoNum type="arabicPeriod" startAt="3"/>
            </a:pPr>
            <a:r>
              <a:rPr lang="en-US" b="1" u="sng" dirty="0"/>
              <a:t>Engagement: </a:t>
            </a:r>
          </a:p>
          <a:p>
            <a:pPr marL="685800" lvl="1" indent="-228600">
              <a:lnSpc>
                <a:spcPct val="120000"/>
              </a:lnSpc>
            </a:pPr>
            <a:r>
              <a:rPr lang="en-US" dirty="0"/>
              <a:t>Define key messages to facilitate discussions of spending equity, focusing on priority policy options and approaches</a:t>
            </a:r>
          </a:p>
        </p:txBody>
      </p:sp>
    </p:spTree>
    <p:extLst>
      <p:ext uri="{BB962C8B-B14F-4D97-AF65-F5344CB8AC3E}">
        <p14:creationId xmlns:p14="http://schemas.microsoft.com/office/powerpoint/2010/main" val="2244092488"/>
      </p:ext>
    </p:extLst>
  </p:cSld>
  <p:clrMapOvr>
    <a:masterClrMapping/>
  </p:clrMapOvr>
</p:sld>
</file>

<file path=ppt/theme/theme1.xml><?xml version="1.0" encoding="utf-8"?>
<a:theme xmlns:a="http://schemas.openxmlformats.org/drawingml/2006/main" name="State Support Network template with intro slides">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 Support Network template with intro slides" id="{A0BEB33D-3214-6943-9448-14939D38FA57}" vid="{6FD17272-7689-8A4B-BE6E-764ECAF8F3C2}"/>
    </a:ext>
  </a:extLst>
</a:theme>
</file>

<file path=ppt/theme/theme2.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FD6D00DEC02E40A2F9A7585BE8AAF8" ma:contentTypeVersion="0" ma:contentTypeDescription="Create a new document." ma:contentTypeScope="" ma:versionID="1306f0f77f18319518e615e16ac3a71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lideFragments xmlns="http://dynamo.documill.com/schemas/slidefragm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9D8A2E-D8E1-486A-B1D2-EC34922BC4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D973ED8-E474-44FB-A891-500FD4F599E0}">
  <ds:schemaRefs>
    <ds:schemaRef ds:uri="http://dynamo.documill.com/schemas/slidefragments"/>
  </ds:schemaRefs>
</ds:datastoreItem>
</file>

<file path=customXml/itemProps3.xml><?xml version="1.0" encoding="utf-8"?>
<ds:datastoreItem xmlns:ds="http://schemas.openxmlformats.org/officeDocument/2006/customXml" ds:itemID="{7A06DCD1-6ECC-439F-BFB1-7434FD42D260}">
  <ds:schemaRefs>
    <ds:schemaRef ds:uri="http://schemas.microsoft.com/sharepoint/v3/contenttype/forms"/>
  </ds:schemaRefs>
</ds:datastoreItem>
</file>

<file path=customXml/itemProps4.xml><?xml version="1.0" encoding="utf-8"?>
<ds:datastoreItem xmlns:ds="http://schemas.openxmlformats.org/officeDocument/2006/customXml" ds:itemID="{D592C97E-A995-4759-ACA0-F3F1FB3647B7}">
  <ds:schemaRefs>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State Support Network template with intro slides.potx</Template>
  <TotalTime>6244</TotalTime>
  <Words>2299</Words>
  <Application>Microsoft Office PowerPoint</Application>
  <PresentationFormat>On-screen Show (4:3)</PresentationFormat>
  <Paragraphs>322</Paragraphs>
  <Slides>22</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State Support Network template with intro slides</vt:lpstr>
      <vt:lpstr>Do Now</vt:lpstr>
      <vt:lpstr>District Strategic Planning and Resource Allocation Community of Practice (CoP):  Superintendent Session</vt:lpstr>
      <vt:lpstr>We are…</vt:lpstr>
      <vt:lpstr>We collaborate with states, districts, and technical assistance providers to: </vt:lpstr>
      <vt:lpstr>PowerPoint Presentation</vt:lpstr>
      <vt:lpstr>ERS: Our Mission</vt:lpstr>
      <vt:lpstr>Do Now</vt:lpstr>
      <vt:lpstr>Timeline for Activities</vt:lpstr>
      <vt:lpstr>Pilot Group Objectives</vt:lpstr>
      <vt:lpstr>Goals for Today’s Session</vt:lpstr>
      <vt:lpstr>Today’s Agenda</vt:lpstr>
      <vt:lpstr>Per-pupil Expenditure Reporting in ESSA</vt:lpstr>
      <vt:lpstr>Reporting Timeline</vt:lpstr>
      <vt:lpstr>Today’s Agenda</vt:lpstr>
      <vt:lpstr>Greater Transparency = Greater Resource Equity? </vt:lpstr>
      <vt:lpstr>PowerPoint Presentation</vt:lpstr>
      <vt:lpstr>Outcomes and Risks</vt:lpstr>
      <vt:lpstr>Maximizing and Mitigating Risks</vt:lpstr>
      <vt:lpstr>Working with Your SEAs</vt:lpstr>
      <vt:lpstr>Today’s Agenda</vt:lpstr>
      <vt:lpstr>Self-Reflection and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subject>PowerPoint Presentation</dc:subject>
  <dc:creator>Sarah Rand</dc:creator>
  <cp:lastModifiedBy>Renée Sullivan</cp:lastModifiedBy>
  <cp:revision>119</cp:revision>
  <dcterms:created xsi:type="dcterms:W3CDTF">2017-01-03T22:55:49Z</dcterms:created>
  <dcterms:modified xsi:type="dcterms:W3CDTF">2017-06-29T00:15:32Z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0x01010002FD6D00DEC02E40A2F9A7585BE8AAF8</vt:lpwstr>
  </property>
  <property fmtid="{D5CDD505-2E9C-101B-9397-08002B2CF9AE}" pid="3" name="Order">
    <vt:r8>4800</vt:r8>
  </property>
  <property fmtid="{D5CDD505-2E9C-101B-9397-08002B2CF9AE}" pid="4" name="xd_ProgID">
    <vt:lpwstr/>
  </property>
  <property fmtid="{D5CDD505-2E9C-101B-9397-08002B2CF9AE}" pid="5" name="_CopySource">
    <vt:lpwstr>https://airspace.air.org/Collaboration/tansi/Task6/Communities of Practice Implementation (6.2)/CoP Kickoff Slides.pptx</vt:lpwstr>
  </property>
  <property fmtid="{D5CDD505-2E9C-101B-9397-08002B2CF9AE}" pid="6" name="TemplateUrl">
    <vt:lpwstr/>
  </property>
</Properties>
</file>