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256" r:id="rId5"/>
    <p:sldId id="532" r:id="rId6"/>
    <p:sldId id="384" r:id="rId7"/>
    <p:sldId id="527" r:id="rId8"/>
    <p:sldId id="528" r:id="rId9"/>
    <p:sldId id="531" r:id="rId10"/>
    <p:sldId id="407" r:id="rId11"/>
    <p:sldId id="370" r:id="rId12"/>
    <p:sldId id="264" r:id="rId13"/>
    <p:sldId id="557" r:id="rId14"/>
    <p:sldId id="558" r:id="rId15"/>
    <p:sldId id="283" r:id="rId16"/>
    <p:sldId id="551" r:id="rId17"/>
    <p:sldId id="552" r:id="rId18"/>
    <p:sldId id="533" r:id="rId19"/>
    <p:sldId id="553" r:id="rId20"/>
    <p:sldId id="560" r:id="rId21"/>
    <p:sldId id="559" r:id="rId22"/>
    <p:sldId id="534" r:id="rId23"/>
    <p:sldId id="566" r:id="rId24"/>
    <p:sldId id="561" r:id="rId25"/>
    <p:sldId id="270" r:id="rId26"/>
    <p:sldId id="556" r:id="rId27"/>
    <p:sldId id="562" r:id="rId28"/>
    <p:sldId id="555" r:id="rId29"/>
    <p:sldId id="565" r:id="rId30"/>
    <p:sldId id="564" r:id="rId31"/>
    <p:sldId id="548" r:id="rId32"/>
    <p:sldId id="550" r:id="rId33"/>
    <p:sldId id="54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Georgia" initials="MG" lastIdx="29" clrIdx="0">
    <p:extLst>
      <p:ext uri="{19B8F6BF-5375-455C-9EA6-DF929625EA0E}">
        <p15:presenceInfo xmlns:p15="http://schemas.microsoft.com/office/powerpoint/2012/main" userId="S::Michelle.Georgia@ed.gov::0816121b-a3c2-48d7-a6f2-8f1752f410f3" providerId="AD"/>
      </p:ext>
    </p:extLst>
  </p:cmAuthor>
  <p:cmAuthor id="2" name="Horner-Smith, Mildred" initials="HM" lastIdx="31" clrIdx="1">
    <p:extLst>
      <p:ext uri="{19B8F6BF-5375-455C-9EA6-DF929625EA0E}">
        <p15:presenceInfo xmlns:p15="http://schemas.microsoft.com/office/powerpoint/2012/main" userId="S::Mildred.Horner-Smith@ed.gov::34887085-7e25-4031-99cf-10ec6665f85d" providerId="AD"/>
      </p:ext>
    </p:extLst>
  </p:cmAuthor>
  <p:cmAuthor id="3" name="Lyles, Sylvia" initials="LS" lastIdx="6" clrIdx="2">
    <p:extLst>
      <p:ext uri="{19B8F6BF-5375-455C-9EA6-DF929625EA0E}">
        <p15:presenceInfo xmlns:p15="http://schemas.microsoft.com/office/powerpoint/2012/main" userId="S::Sylvia.Lyles@ed.gov::0c839add-7815-4ecf-b994-bad4040123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75304" autoAdjust="0"/>
  </p:normalViewPr>
  <p:slideViewPr>
    <p:cSldViewPr>
      <p:cViewPr varScale="1">
        <p:scale>
          <a:sx n="50" d="100"/>
          <a:sy n="50" d="100"/>
        </p:scale>
        <p:origin x="13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95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notesViewPr>
    <p:cSldViewPr>
      <p:cViewPr>
        <p:scale>
          <a:sx n="100" d="100"/>
          <a:sy n="100" d="100"/>
        </p:scale>
        <p:origin x="1580" y="-4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C4B77-D559-40C7-8B30-45A2E7DCD7C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B9B959-EB85-4FB9-BE3B-7EF5ACE3D0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0" u="sng" baseline="0" dirty="0"/>
            <a:t>Annual Performance Reports (APRs):</a:t>
          </a:r>
          <a:endParaRPr lang="en-US" sz="3200" dirty="0"/>
        </a:p>
      </dgm:t>
    </dgm:pt>
    <dgm:pt modelId="{668DCCE6-FE5D-40C8-9E41-A72A82F59692}" type="parTrans" cxnId="{D52E013C-C060-4E94-AB36-29E05EB8DD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8E6E2C-0683-4263-9677-20D20730EC2E}" type="sibTrans" cxnId="{D52E013C-C060-4E94-AB36-29E05EB8DD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AC95D4-B49C-4801-BC3B-F1E1653B966A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en-US" sz="2400" b="1" i="1" baseline="0" dirty="0"/>
            <a:t>FY 17 Grantees:   Year 3 Report – December 14, 2020</a:t>
          </a:r>
          <a:endParaRPr lang="en-US" sz="2400" dirty="0"/>
        </a:p>
      </dgm:t>
    </dgm:pt>
    <dgm:pt modelId="{42B0EC1B-330C-48A0-A85A-50F6ED4AA457}" type="sibTrans" cxnId="{9ADFD6D6-A657-4FB8-B430-5654AEE3C0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6F117C-CB31-4EBB-97DF-90FB6E38D4BA}" type="parTrans" cxnId="{9ADFD6D6-A657-4FB8-B430-5654AEE3C0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B81148-E825-475A-AEA0-6550DC2AFC49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en-US" sz="2400" b="1" i="1" baseline="0" dirty="0"/>
            <a:t>FY 18 Grantee:    Year 3 Report – December 30, 2020</a:t>
          </a:r>
          <a:endParaRPr lang="en-US" sz="2400" dirty="0"/>
        </a:p>
      </dgm:t>
    </dgm:pt>
    <dgm:pt modelId="{A447A39C-D834-4602-A035-0DE50C15153C}" type="sibTrans" cxnId="{FC5A6B7D-BEBA-4525-99AB-FDE5E92D59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F70143-957E-40AA-86A1-523AD4C36641}" type="parTrans" cxnId="{FC5A6B7D-BEBA-4525-99AB-FDE5E92D59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1CB48A-79BD-4082-9C5A-E77597836B42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en-US" sz="2400" b="1" i="1" baseline="0" dirty="0"/>
            <a:t>FY 19 Grantees:  Year 1 Report – December 14, 2020</a:t>
          </a:r>
          <a:endParaRPr lang="en-US" sz="2400" dirty="0"/>
        </a:p>
      </dgm:t>
    </dgm:pt>
    <dgm:pt modelId="{510DDDFF-BC3E-473E-B689-8DD64F78A292}" type="sibTrans" cxnId="{93B0DFA7-DD73-483D-B408-D66BF005B9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CEF99D-B08F-454C-8DDB-E8457D3E7E46}" type="parTrans" cxnId="{93B0DFA7-DD73-483D-B408-D66BF005B9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BA5812-013E-4735-905F-BEF76AE56A9B}" type="pres">
      <dgm:prSet presAssocID="{C39C4B77-D559-40C7-8B30-45A2E7DCD7CA}" presName="linear" presStyleCnt="0">
        <dgm:presLayoutVars>
          <dgm:animLvl val="lvl"/>
          <dgm:resizeHandles val="exact"/>
        </dgm:presLayoutVars>
      </dgm:prSet>
      <dgm:spPr/>
    </dgm:pt>
    <dgm:pt modelId="{DA05EC78-7249-4615-97A6-C774E069B160}" type="pres">
      <dgm:prSet presAssocID="{D6B9B959-EB85-4FB9-BE3B-7EF5ACE3D0E0}" presName="parentText" presStyleLbl="node1" presStyleIdx="0" presStyleCnt="1" custScaleX="98240" custScaleY="87279" custLinFactNeighborX="148" custLinFactNeighborY="-70205">
        <dgm:presLayoutVars>
          <dgm:chMax val="0"/>
          <dgm:bulletEnabled val="1"/>
        </dgm:presLayoutVars>
      </dgm:prSet>
      <dgm:spPr/>
    </dgm:pt>
    <dgm:pt modelId="{C0CD8E98-5CD7-44FB-9498-91E3C891337C}" type="pres">
      <dgm:prSet presAssocID="{D6B9B959-EB85-4FB9-BE3B-7EF5ACE3D0E0}" presName="childText" presStyleLbl="revTx" presStyleIdx="0" presStyleCnt="1" custLinFactY="-1709" custLinFactNeighborX="-143" custLinFactNeighborY="-100000">
        <dgm:presLayoutVars>
          <dgm:bulletEnabled val="1"/>
        </dgm:presLayoutVars>
      </dgm:prSet>
      <dgm:spPr/>
    </dgm:pt>
  </dgm:ptLst>
  <dgm:cxnLst>
    <dgm:cxn modelId="{1EAA2928-B23A-4008-84A3-4A6BA98AA855}" type="presOf" srcId="{D6B9B959-EB85-4FB9-BE3B-7EF5ACE3D0E0}" destId="{DA05EC78-7249-4615-97A6-C774E069B160}" srcOrd="0" destOrd="0" presId="urn:microsoft.com/office/officeart/2005/8/layout/vList2"/>
    <dgm:cxn modelId="{B01B5D2C-CFC9-4000-9C1D-F3B8DFC376FE}" type="presOf" srcId="{68B81148-E825-475A-AEA0-6550DC2AFC49}" destId="{C0CD8E98-5CD7-44FB-9498-91E3C891337C}" srcOrd="0" destOrd="1" presId="urn:microsoft.com/office/officeart/2005/8/layout/vList2"/>
    <dgm:cxn modelId="{D52E013C-C060-4E94-AB36-29E05EB8DD9E}" srcId="{C39C4B77-D559-40C7-8B30-45A2E7DCD7CA}" destId="{D6B9B959-EB85-4FB9-BE3B-7EF5ACE3D0E0}" srcOrd="0" destOrd="0" parTransId="{668DCCE6-FE5D-40C8-9E41-A72A82F59692}" sibTransId="{FA8E6E2C-0683-4263-9677-20D20730EC2E}"/>
    <dgm:cxn modelId="{FC5A6B7D-BEBA-4525-99AB-FDE5E92D5932}" srcId="{D6B9B959-EB85-4FB9-BE3B-7EF5ACE3D0E0}" destId="{68B81148-E825-475A-AEA0-6550DC2AFC49}" srcOrd="1" destOrd="0" parTransId="{85F70143-957E-40AA-86A1-523AD4C36641}" sibTransId="{A447A39C-D834-4602-A035-0DE50C15153C}"/>
    <dgm:cxn modelId="{1C796C93-8F8A-4399-A1F4-E6A105976201}" type="presOf" srcId="{0CAC95D4-B49C-4801-BC3B-F1E1653B966A}" destId="{C0CD8E98-5CD7-44FB-9498-91E3C891337C}" srcOrd="0" destOrd="0" presId="urn:microsoft.com/office/officeart/2005/8/layout/vList2"/>
    <dgm:cxn modelId="{2706B69D-F072-46D6-9091-5EF7FBB805DF}" type="presOf" srcId="{C39C4B77-D559-40C7-8B30-45A2E7DCD7CA}" destId="{26BA5812-013E-4735-905F-BEF76AE56A9B}" srcOrd="0" destOrd="0" presId="urn:microsoft.com/office/officeart/2005/8/layout/vList2"/>
    <dgm:cxn modelId="{93B0DFA7-DD73-483D-B408-D66BF005B95A}" srcId="{D6B9B959-EB85-4FB9-BE3B-7EF5ACE3D0E0}" destId="{601CB48A-79BD-4082-9C5A-E77597836B42}" srcOrd="2" destOrd="0" parTransId="{35CEF99D-B08F-454C-8DDB-E8457D3E7E46}" sibTransId="{510DDDFF-BC3E-473E-B689-8DD64F78A292}"/>
    <dgm:cxn modelId="{9ADFD6D6-A657-4FB8-B430-5654AEE3C0FD}" srcId="{D6B9B959-EB85-4FB9-BE3B-7EF5ACE3D0E0}" destId="{0CAC95D4-B49C-4801-BC3B-F1E1653B966A}" srcOrd="0" destOrd="0" parTransId="{266F117C-CB31-4EBB-97DF-90FB6E38D4BA}" sibTransId="{42B0EC1B-330C-48A0-A85A-50F6ED4AA457}"/>
    <dgm:cxn modelId="{EFB220DA-274E-44E8-B67A-F934AB0CC341}" type="presOf" srcId="{601CB48A-79BD-4082-9C5A-E77597836B42}" destId="{C0CD8E98-5CD7-44FB-9498-91E3C891337C}" srcOrd="0" destOrd="2" presId="urn:microsoft.com/office/officeart/2005/8/layout/vList2"/>
    <dgm:cxn modelId="{A113250D-9C60-44F6-A30E-0DEE0C333DD3}" type="presParOf" srcId="{26BA5812-013E-4735-905F-BEF76AE56A9B}" destId="{DA05EC78-7249-4615-97A6-C774E069B160}" srcOrd="0" destOrd="0" presId="urn:microsoft.com/office/officeart/2005/8/layout/vList2"/>
    <dgm:cxn modelId="{FF12D3A9-BBC8-4D77-94EC-CA2061A1756F}" type="presParOf" srcId="{26BA5812-013E-4735-905F-BEF76AE56A9B}" destId="{C0CD8E98-5CD7-44FB-9498-91E3C89133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C4B77-D559-40C7-8B30-45A2E7DCD7C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E56185-6C05-48FB-9E27-EB9F7F642ECA}">
      <dgm:prSet custT="1"/>
      <dgm:spPr/>
      <dgm:t>
        <a:bodyPr/>
        <a:lstStyle/>
        <a:p>
          <a:r>
            <a:rPr lang="en-US" sz="3200" b="1" baseline="0" dirty="0"/>
            <a:t>Final Performance Reports (FPRs):</a:t>
          </a:r>
          <a:endParaRPr lang="en-US" sz="3200" dirty="0"/>
        </a:p>
      </dgm:t>
    </dgm:pt>
    <dgm:pt modelId="{F33EBDFE-2350-4A54-8459-CDD9C4668713}" type="parTrans" cxnId="{374037CC-1C68-4696-A0D9-A6514AFC3AAC}">
      <dgm:prSet/>
      <dgm:spPr/>
      <dgm:t>
        <a:bodyPr/>
        <a:lstStyle/>
        <a:p>
          <a:endParaRPr lang="en-US"/>
        </a:p>
      </dgm:t>
    </dgm:pt>
    <dgm:pt modelId="{45BCD4AD-3C18-4B54-8313-8C02C6B28933}" type="sibTrans" cxnId="{374037CC-1C68-4696-A0D9-A6514AFC3AAC}">
      <dgm:prSet/>
      <dgm:spPr/>
      <dgm:t>
        <a:bodyPr/>
        <a:lstStyle/>
        <a:p>
          <a:endParaRPr lang="en-US"/>
        </a:p>
      </dgm:t>
    </dgm:pt>
    <dgm:pt modelId="{F622CC24-15C5-424A-81AF-B7858307661A}">
      <dgm:prSet custT="1"/>
      <dgm:spPr/>
      <dgm:t>
        <a:bodyPr/>
        <a:lstStyle/>
        <a:p>
          <a:r>
            <a:rPr lang="en-US" sz="3200" b="1" i="1" dirty="0"/>
            <a:t>FY14 &amp; 15 Grantees:  No later than 90 days after the end of grant period</a:t>
          </a:r>
        </a:p>
      </dgm:t>
    </dgm:pt>
    <dgm:pt modelId="{44FCF0B2-6077-4730-8B73-19182DD7CF86}" type="parTrans" cxnId="{1A29E5E5-1EEC-4BB0-A28C-C57FC8DA85BE}">
      <dgm:prSet/>
      <dgm:spPr/>
      <dgm:t>
        <a:bodyPr/>
        <a:lstStyle/>
        <a:p>
          <a:endParaRPr lang="en-US"/>
        </a:p>
      </dgm:t>
    </dgm:pt>
    <dgm:pt modelId="{994DAF85-6DD1-4D56-B750-503580225081}" type="sibTrans" cxnId="{1A29E5E5-1EEC-4BB0-A28C-C57FC8DA85BE}">
      <dgm:prSet/>
      <dgm:spPr/>
      <dgm:t>
        <a:bodyPr/>
        <a:lstStyle/>
        <a:p>
          <a:endParaRPr lang="en-US"/>
        </a:p>
      </dgm:t>
    </dgm:pt>
    <dgm:pt modelId="{E4B49B3F-7B46-47CB-8851-FC9F8985394C}">
      <dgm:prSet custT="1"/>
      <dgm:spPr/>
      <dgm:t>
        <a:bodyPr/>
        <a:lstStyle/>
        <a:p>
          <a:endParaRPr lang="en-US" sz="2800" dirty="0"/>
        </a:p>
      </dgm:t>
    </dgm:pt>
    <dgm:pt modelId="{8D943489-5CC1-42E3-A5AF-3F673CD1F196}" type="parTrans" cxnId="{27CB35FA-11A7-442B-AAD2-F5445D2ACF1A}">
      <dgm:prSet/>
      <dgm:spPr/>
      <dgm:t>
        <a:bodyPr/>
        <a:lstStyle/>
        <a:p>
          <a:endParaRPr lang="en-US"/>
        </a:p>
      </dgm:t>
    </dgm:pt>
    <dgm:pt modelId="{C8B3782D-1BD5-4488-B11F-96121A3B2B53}" type="sibTrans" cxnId="{27CB35FA-11A7-442B-AAD2-F5445D2ACF1A}">
      <dgm:prSet/>
      <dgm:spPr/>
      <dgm:t>
        <a:bodyPr/>
        <a:lstStyle/>
        <a:p>
          <a:endParaRPr lang="en-US"/>
        </a:p>
      </dgm:t>
    </dgm:pt>
    <dgm:pt modelId="{D6B9B959-EB85-4FB9-BE3B-7EF5ACE3D0E0}">
      <dgm:prSet custT="1"/>
      <dgm:spPr/>
      <dgm:t>
        <a:bodyPr/>
        <a:lstStyle/>
        <a:p>
          <a:endParaRPr lang="en-US" sz="3200" dirty="0"/>
        </a:p>
      </dgm:t>
    </dgm:pt>
    <dgm:pt modelId="{FA8E6E2C-0683-4263-9677-20D20730EC2E}" type="sibTrans" cxnId="{D52E013C-C060-4E94-AB36-29E05EB8DD9E}">
      <dgm:prSet/>
      <dgm:spPr/>
      <dgm:t>
        <a:bodyPr/>
        <a:lstStyle/>
        <a:p>
          <a:endParaRPr lang="en-US"/>
        </a:p>
      </dgm:t>
    </dgm:pt>
    <dgm:pt modelId="{668DCCE6-FE5D-40C8-9E41-A72A82F59692}" type="parTrans" cxnId="{D52E013C-C060-4E94-AB36-29E05EB8DD9E}">
      <dgm:prSet/>
      <dgm:spPr/>
      <dgm:t>
        <a:bodyPr/>
        <a:lstStyle/>
        <a:p>
          <a:endParaRPr lang="en-US"/>
        </a:p>
      </dgm:t>
    </dgm:pt>
    <dgm:pt modelId="{7DED96A8-995A-4C58-97C8-99B364E01AF8}">
      <dgm:prSet custT="1"/>
      <dgm:spPr/>
      <dgm:t>
        <a:bodyPr/>
        <a:lstStyle/>
        <a:p>
          <a:endParaRPr lang="en-US" sz="2400" b="1" i="1" dirty="0"/>
        </a:p>
      </dgm:t>
    </dgm:pt>
    <dgm:pt modelId="{FDB49C76-641D-49B3-ADF9-9FCD5A84ABC0}" type="parTrans" cxnId="{862F8AA2-1BFD-4C1E-BD44-56EB7E55C88F}">
      <dgm:prSet/>
      <dgm:spPr/>
      <dgm:t>
        <a:bodyPr/>
        <a:lstStyle/>
        <a:p>
          <a:endParaRPr lang="en-US"/>
        </a:p>
      </dgm:t>
    </dgm:pt>
    <dgm:pt modelId="{0B0B5DF7-0653-4D04-B581-9C790866C988}" type="sibTrans" cxnId="{862F8AA2-1BFD-4C1E-BD44-56EB7E55C88F}">
      <dgm:prSet/>
      <dgm:spPr/>
      <dgm:t>
        <a:bodyPr/>
        <a:lstStyle/>
        <a:p>
          <a:endParaRPr lang="en-US"/>
        </a:p>
      </dgm:t>
    </dgm:pt>
    <dgm:pt modelId="{26BA5812-013E-4735-905F-BEF76AE56A9B}" type="pres">
      <dgm:prSet presAssocID="{C39C4B77-D559-40C7-8B30-45A2E7DCD7CA}" presName="linear" presStyleCnt="0">
        <dgm:presLayoutVars>
          <dgm:animLvl val="lvl"/>
          <dgm:resizeHandles val="exact"/>
        </dgm:presLayoutVars>
      </dgm:prSet>
      <dgm:spPr/>
    </dgm:pt>
    <dgm:pt modelId="{DA05EC78-7249-4615-97A6-C774E069B160}" type="pres">
      <dgm:prSet presAssocID="{D6B9B959-EB85-4FB9-BE3B-7EF5ACE3D0E0}" presName="parentText" presStyleLbl="node1" presStyleIdx="0" presStyleCnt="2" custFlipVert="0" custScaleY="44978" custLinFactNeighborX="148" custLinFactNeighborY="3371">
        <dgm:presLayoutVars>
          <dgm:chMax val="0"/>
          <dgm:bulletEnabled val="1"/>
        </dgm:presLayoutVars>
      </dgm:prSet>
      <dgm:spPr/>
    </dgm:pt>
    <dgm:pt modelId="{C49A193E-24A3-4531-A620-27C6EBA5A1AE}" type="pres">
      <dgm:prSet presAssocID="{FA8E6E2C-0683-4263-9677-20D20730EC2E}" presName="spacer" presStyleCnt="0"/>
      <dgm:spPr/>
    </dgm:pt>
    <dgm:pt modelId="{7382E7FA-235F-436B-A366-AF256AC7CEF0}" type="pres">
      <dgm:prSet presAssocID="{15E56185-6C05-48FB-9E27-EB9F7F642ECA}" presName="parentText" presStyleLbl="node1" presStyleIdx="1" presStyleCnt="2" custLinFactNeighborY="-31180">
        <dgm:presLayoutVars>
          <dgm:chMax val="0"/>
          <dgm:bulletEnabled val="1"/>
        </dgm:presLayoutVars>
      </dgm:prSet>
      <dgm:spPr/>
    </dgm:pt>
    <dgm:pt modelId="{AFFE48B8-87EA-4BAD-82CA-A2C920485AF9}" type="pres">
      <dgm:prSet presAssocID="{15E56185-6C05-48FB-9E27-EB9F7F642E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858425-7275-4054-82FD-1ED24E933E1B}" type="presOf" srcId="{E4B49B3F-7B46-47CB-8851-FC9F8985394C}" destId="{AFFE48B8-87EA-4BAD-82CA-A2C920485AF9}" srcOrd="0" destOrd="2" presId="urn:microsoft.com/office/officeart/2005/8/layout/vList2"/>
    <dgm:cxn modelId="{94477527-8299-44C5-BD29-E7B7885025AC}" type="presOf" srcId="{F622CC24-15C5-424A-81AF-B7858307661A}" destId="{AFFE48B8-87EA-4BAD-82CA-A2C920485AF9}" srcOrd="0" destOrd="0" presId="urn:microsoft.com/office/officeart/2005/8/layout/vList2"/>
    <dgm:cxn modelId="{1EAA2928-B23A-4008-84A3-4A6BA98AA855}" type="presOf" srcId="{D6B9B959-EB85-4FB9-BE3B-7EF5ACE3D0E0}" destId="{DA05EC78-7249-4615-97A6-C774E069B160}" srcOrd="0" destOrd="0" presId="urn:microsoft.com/office/officeart/2005/8/layout/vList2"/>
    <dgm:cxn modelId="{D52E013C-C060-4E94-AB36-29E05EB8DD9E}" srcId="{C39C4B77-D559-40C7-8B30-45A2E7DCD7CA}" destId="{D6B9B959-EB85-4FB9-BE3B-7EF5ACE3D0E0}" srcOrd="0" destOrd="0" parTransId="{668DCCE6-FE5D-40C8-9E41-A72A82F59692}" sibTransId="{FA8E6E2C-0683-4263-9677-20D20730EC2E}"/>
    <dgm:cxn modelId="{2706B69D-F072-46D6-9091-5EF7FBB805DF}" type="presOf" srcId="{C39C4B77-D559-40C7-8B30-45A2E7DCD7CA}" destId="{26BA5812-013E-4735-905F-BEF76AE56A9B}" srcOrd="0" destOrd="0" presId="urn:microsoft.com/office/officeart/2005/8/layout/vList2"/>
    <dgm:cxn modelId="{862F8AA2-1BFD-4C1E-BD44-56EB7E55C88F}" srcId="{15E56185-6C05-48FB-9E27-EB9F7F642ECA}" destId="{7DED96A8-995A-4C58-97C8-99B364E01AF8}" srcOrd="1" destOrd="0" parTransId="{FDB49C76-641D-49B3-ADF9-9FCD5A84ABC0}" sibTransId="{0B0B5DF7-0653-4D04-B581-9C790866C988}"/>
    <dgm:cxn modelId="{CD3D2FBA-8295-46DC-B30E-E645C7667409}" type="presOf" srcId="{7DED96A8-995A-4C58-97C8-99B364E01AF8}" destId="{AFFE48B8-87EA-4BAD-82CA-A2C920485AF9}" srcOrd="0" destOrd="1" presId="urn:microsoft.com/office/officeart/2005/8/layout/vList2"/>
    <dgm:cxn modelId="{EBC114BC-594D-4F5B-AA1A-5D0C8EE68B6C}" type="presOf" srcId="{15E56185-6C05-48FB-9E27-EB9F7F642ECA}" destId="{7382E7FA-235F-436B-A366-AF256AC7CEF0}" srcOrd="0" destOrd="0" presId="urn:microsoft.com/office/officeart/2005/8/layout/vList2"/>
    <dgm:cxn modelId="{374037CC-1C68-4696-A0D9-A6514AFC3AAC}" srcId="{C39C4B77-D559-40C7-8B30-45A2E7DCD7CA}" destId="{15E56185-6C05-48FB-9E27-EB9F7F642ECA}" srcOrd="1" destOrd="0" parTransId="{F33EBDFE-2350-4A54-8459-CDD9C4668713}" sibTransId="{45BCD4AD-3C18-4B54-8313-8C02C6B28933}"/>
    <dgm:cxn modelId="{1A29E5E5-1EEC-4BB0-A28C-C57FC8DA85BE}" srcId="{15E56185-6C05-48FB-9E27-EB9F7F642ECA}" destId="{F622CC24-15C5-424A-81AF-B7858307661A}" srcOrd="0" destOrd="0" parTransId="{44FCF0B2-6077-4730-8B73-19182DD7CF86}" sibTransId="{994DAF85-6DD1-4D56-B750-503580225081}"/>
    <dgm:cxn modelId="{27CB35FA-11A7-442B-AAD2-F5445D2ACF1A}" srcId="{15E56185-6C05-48FB-9E27-EB9F7F642ECA}" destId="{E4B49B3F-7B46-47CB-8851-FC9F8985394C}" srcOrd="2" destOrd="0" parTransId="{8D943489-5CC1-42E3-A5AF-3F673CD1F196}" sibTransId="{C8B3782D-1BD5-4488-B11F-96121A3B2B53}"/>
    <dgm:cxn modelId="{A113250D-9C60-44F6-A30E-0DEE0C333DD3}" type="presParOf" srcId="{26BA5812-013E-4735-905F-BEF76AE56A9B}" destId="{DA05EC78-7249-4615-97A6-C774E069B160}" srcOrd="0" destOrd="0" presId="urn:microsoft.com/office/officeart/2005/8/layout/vList2"/>
    <dgm:cxn modelId="{8D052287-FB99-4E24-99B2-82AE5ABA9A6F}" type="presParOf" srcId="{26BA5812-013E-4735-905F-BEF76AE56A9B}" destId="{C49A193E-24A3-4531-A620-27C6EBA5A1AE}" srcOrd="1" destOrd="0" presId="urn:microsoft.com/office/officeart/2005/8/layout/vList2"/>
    <dgm:cxn modelId="{CC83D100-C56E-4965-B643-A6303FC822E9}" type="presParOf" srcId="{26BA5812-013E-4735-905F-BEF76AE56A9B}" destId="{7382E7FA-235F-436B-A366-AF256AC7CEF0}" srcOrd="2" destOrd="0" presId="urn:microsoft.com/office/officeart/2005/8/layout/vList2"/>
    <dgm:cxn modelId="{5C094437-AA7C-4FB2-8539-98B5D0BC4A05}" type="presParOf" srcId="{26BA5812-013E-4735-905F-BEF76AE56A9B}" destId="{AFFE48B8-87EA-4BAD-82CA-A2C920485A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C4B77-D559-40C7-8B30-45A2E7DCD7C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8928E0-7CEE-406C-B911-B4ADA5DF3ECF}">
      <dgm:prSet custT="1"/>
      <dgm:spPr/>
      <dgm:t>
        <a:bodyPr/>
        <a:lstStyle/>
        <a:p>
          <a:r>
            <a:rPr lang="en-US" sz="2800" b="1" u="sng" baseline="0" dirty="0"/>
            <a:t>Check-in Calls: Mid-Year (Interim) Reporting: </a:t>
          </a:r>
          <a:endParaRPr lang="en-US" sz="2800" dirty="0"/>
        </a:p>
      </dgm:t>
    </dgm:pt>
    <dgm:pt modelId="{065BB340-A861-4340-9F9B-AE33614A9445}" type="parTrans" cxnId="{2337BAD3-5F3D-4D9B-BCDF-9DE0F0FBD2CB}">
      <dgm:prSet/>
      <dgm:spPr/>
      <dgm:t>
        <a:bodyPr/>
        <a:lstStyle/>
        <a:p>
          <a:endParaRPr lang="en-US"/>
        </a:p>
      </dgm:t>
    </dgm:pt>
    <dgm:pt modelId="{A80D3BC7-E0FF-4F39-958C-DFB65A58013D}" type="sibTrans" cxnId="{2337BAD3-5F3D-4D9B-BCDF-9DE0F0FBD2CB}">
      <dgm:prSet/>
      <dgm:spPr/>
      <dgm:t>
        <a:bodyPr/>
        <a:lstStyle/>
        <a:p>
          <a:endParaRPr lang="en-US"/>
        </a:p>
      </dgm:t>
    </dgm:pt>
    <dgm:pt modelId="{31B053B4-87DD-43F0-9900-DA04E3B6B9ED}">
      <dgm:prSet custT="1"/>
      <dgm:spPr/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2600" b="1" i="1" baseline="0" dirty="0"/>
            <a:t>FY 17, 19 &amp; 20 Grantees:  March / April 2021</a:t>
          </a:r>
          <a:endParaRPr lang="en-US" sz="2600" dirty="0"/>
        </a:p>
      </dgm:t>
    </dgm:pt>
    <dgm:pt modelId="{3F7A0ABB-7ABA-475B-8D0C-10520E61C6C1}" type="parTrans" cxnId="{F298203D-E663-4C61-9163-00D1CF499317}">
      <dgm:prSet/>
      <dgm:spPr/>
      <dgm:t>
        <a:bodyPr/>
        <a:lstStyle/>
        <a:p>
          <a:endParaRPr lang="en-US"/>
        </a:p>
      </dgm:t>
    </dgm:pt>
    <dgm:pt modelId="{B3160269-79D1-44D7-9D02-66B54A6322AB}" type="sibTrans" cxnId="{F298203D-E663-4C61-9163-00D1CF499317}">
      <dgm:prSet/>
      <dgm:spPr/>
      <dgm:t>
        <a:bodyPr/>
        <a:lstStyle/>
        <a:p>
          <a:endParaRPr lang="en-US"/>
        </a:p>
      </dgm:t>
    </dgm:pt>
    <dgm:pt modelId="{CBF8818C-F47C-4762-9506-62D8F47FB0AC}">
      <dgm:prSet custT="1"/>
      <dgm:spPr/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2600" b="1" i="1" baseline="0" dirty="0"/>
            <a:t>FY 18 Grantee:  April 2021 </a:t>
          </a:r>
          <a:endParaRPr lang="en-US" sz="2600" dirty="0"/>
        </a:p>
      </dgm:t>
    </dgm:pt>
    <dgm:pt modelId="{523C8F8A-B99F-4B24-9C6A-FD9680FB43A4}" type="parTrans" cxnId="{B552478F-5391-48D3-B348-CDA8C4FE0C36}">
      <dgm:prSet/>
      <dgm:spPr/>
      <dgm:t>
        <a:bodyPr/>
        <a:lstStyle/>
        <a:p>
          <a:endParaRPr lang="en-US"/>
        </a:p>
      </dgm:t>
    </dgm:pt>
    <dgm:pt modelId="{C1DB6B63-DD16-41DC-8FD1-F1D8FA906DA2}" type="sibTrans" cxnId="{B552478F-5391-48D3-B348-CDA8C4FE0C36}">
      <dgm:prSet/>
      <dgm:spPr/>
      <dgm:t>
        <a:bodyPr/>
        <a:lstStyle/>
        <a:p>
          <a:endParaRPr lang="en-US"/>
        </a:p>
      </dgm:t>
    </dgm:pt>
    <dgm:pt modelId="{DD272BB2-FCC0-4632-ACC4-6137023FE7AA}">
      <dgm:prSet custT="1"/>
      <dgm:spPr/>
      <dgm:t>
        <a:bodyPr/>
        <a:lstStyle/>
        <a:p>
          <a:r>
            <a:rPr lang="en-US" sz="2800" b="1" u="sng" baseline="0" dirty="0"/>
            <a:t>Budget Revisions (Anticipated Carryover):</a:t>
          </a:r>
          <a:endParaRPr lang="en-US" sz="2800" dirty="0"/>
        </a:p>
      </dgm:t>
    </dgm:pt>
    <dgm:pt modelId="{C5DEC9D8-3382-4D17-94BD-5DFE6CE8D86E}" type="parTrans" cxnId="{B2E3031A-07AC-4FCE-A5AE-0081762C208F}">
      <dgm:prSet/>
      <dgm:spPr/>
      <dgm:t>
        <a:bodyPr/>
        <a:lstStyle/>
        <a:p>
          <a:endParaRPr lang="en-US"/>
        </a:p>
      </dgm:t>
    </dgm:pt>
    <dgm:pt modelId="{5FF928C0-85D6-4444-A94E-12941CDA3808}" type="sibTrans" cxnId="{B2E3031A-07AC-4FCE-A5AE-0081762C208F}">
      <dgm:prSet/>
      <dgm:spPr/>
      <dgm:t>
        <a:bodyPr/>
        <a:lstStyle/>
        <a:p>
          <a:endParaRPr lang="en-US"/>
        </a:p>
      </dgm:t>
    </dgm:pt>
    <dgm:pt modelId="{077B8835-8AE7-484E-8072-BFC643EC7FDB}">
      <dgm:prSet custT="1"/>
      <dgm:spPr/>
      <dgm:t>
        <a:bodyPr/>
        <a:lstStyle/>
        <a:p>
          <a:pPr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baseline="0" dirty="0"/>
            <a:t>FY  17 Grantees:</a:t>
          </a:r>
          <a:r>
            <a:rPr lang="en-US" sz="2600" b="1" i="0" dirty="0"/>
            <a:t>  Year 5 Budgets</a:t>
          </a:r>
          <a:endParaRPr lang="en-US" sz="2600" i="0" dirty="0"/>
        </a:p>
      </dgm:t>
    </dgm:pt>
    <dgm:pt modelId="{5D9B428D-0010-440C-8060-E819A82941E4}" type="parTrans" cxnId="{A60AB243-66BE-4F4B-B884-8737960B0845}">
      <dgm:prSet/>
      <dgm:spPr/>
      <dgm:t>
        <a:bodyPr/>
        <a:lstStyle/>
        <a:p>
          <a:endParaRPr lang="en-US"/>
        </a:p>
      </dgm:t>
    </dgm:pt>
    <dgm:pt modelId="{1667A926-23EB-4B76-A341-CA2BCDDE67FE}" type="sibTrans" cxnId="{A60AB243-66BE-4F4B-B884-8737960B0845}">
      <dgm:prSet/>
      <dgm:spPr/>
      <dgm:t>
        <a:bodyPr/>
        <a:lstStyle/>
        <a:p>
          <a:endParaRPr lang="en-US"/>
        </a:p>
      </dgm:t>
    </dgm:pt>
    <dgm:pt modelId="{1D721D82-2C23-45DB-93C6-251CCFD32D3F}">
      <dgm:prSet custT="1"/>
      <dgm:spPr/>
      <dgm:t>
        <a:bodyPr/>
        <a:lstStyle/>
        <a:p>
          <a:pPr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baseline="0" dirty="0"/>
            <a:t>FY 18 Grantee:  Year 5 Budget</a:t>
          </a:r>
          <a:endParaRPr lang="en-US" sz="2600" i="0" dirty="0"/>
        </a:p>
      </dgm:t>
    </dgm:pt>
    <dgm:pt modelId="{61877D02-178E-4990-AF90-13B4DFD11F86}" type="parTrans" cxnId="{15F081B0-4389-4582-8D06-5E70D2D741CA}">
      <dgm:prSet/>
      <dgm:spPr/>
      <dgm:t>
        <a:bodyPr/>
        <a:lstStyle/>
        <a:p>
          <a:endParaRPr lang="en-US"/>
        </a:p>
      </dgm:t>
    </dgm:pt>
    <dgm:pt modelId="{328948B1-7E52-4601-BDFB-F70493AB0AA2}" type="sibTrans" cxnId="{15F081B0-4389-4582-8D06-5E70D2D741CA}">
      <dgm:prSet/>
      <dgm:spPr/>
      <dgm:t>
        <a:bodyPr/>
        <a:lstStyle/>
        <a:p>
          <a:endParaRPr lang="en-US"/>
        </a:p>
      </dgm:t>
    </dgm:pt>
    <dgm:pt modelId="{42B1E590-DD87-4D70-AAF7-475D5D1BF302}">
      <dgm:prSet custT="1"/>
      <dgm:spPr/>
      <dgm:t>
        <a:bodyPr/>
        <a:lstStyle/>
        <a:p>
          <a:pPr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baseline="0" dirty="0"/>
            <a:t>FY 19 Grantees:  Year 3 Budgets</a:t>
          </a:r>
          <a:endParaRPr lang="en-US" sz="2600" i="0" dirty="0"/>
        </a:p>
      </dgm:t>
    </dgm:pt>
    <dgm:pt modelId="{60A3B8AF-E51A-43A2-80D1-CE8550BAEB05}" type="sibTrans" cxnId="{6D3F13D3-970E-4D31-B4CE-6CA68E953A5B}">
      <dgm:prSet/>
      <dgm:spPr/>
      <dgm:t>
        <a:bodyPr/>
        <a:lstStyle/>
        <a:p>
          <a:endParaRPr lang="en-US"/>
        </a:p>
      </dgm:t>
    </dgm:pt>
    <dgm:pt modelId="{3DD4F41F-97B4-4DE3-A057-30F3C0078EEF}" type="parTrans" cxnId="{6D3F13D3-970E-4D31-B4CE-6CA68E953A5B}">
      <dgm:prSet/>
      <dgm:spPr/>
      <dgm:t>
        <a:bodyPr/>
        <a:lstStyle/>
        <a:p>
          <a:endParaRPr lang="en-US"/>
        </a:p>
      </dgm:t>
    </dgm:pt>
    <dgm:pt modelId="{0D444A5B-E55F-4D7B-94B1-5EC70963806F}">
      <dgm:prSet custT="1"/>
      <dgm:spPr/>
      <dgm:t>
        <a:bodyPr/>
        <a:lstStyle/>
        <a:p>
          <a:pPr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dirty="0"/>
            <a:t>FY 20 Grantees:  Year 2 Budgets</a:t>
          </a:r>
        </a:p>
      </dgm:t>
    </dgm:pt>
    <dgm:pt modelId="{1CB8DDA9-60FB-4900-8053-20C548235DD8}" type="parTrans" cxnId="{E87A2D0B-F39D-4815-B3C3-908C3C4080C2}">
      <dgm:prSet/>
      <dgm:spPr/>
      <dgm:t>
        <a:bodyPr/>
        <a:lstStyle/>
        <a:p>
          <a:endParaRPr lang="en-US"/>
        </a:p>
      </dgm:t>
    </dgm:pt>
    <dgm:pt modelId="{CD4FF0D6-FB47-4DC4-BA80-68CA868D6CB3}" type="sibTrans" cxnId="{E87A2D0B-F39D-4815-B3C3-908C3C4080C2}">
      <dgm:prSet/>
      <dgm:spPr/>
      <dgm:t>
        <a:bodyPr/>
        <a:lstStyle/>
        <a:p>
          <a:endParaRPr lang="en-US"/>
        </a:p>
      </dgm:t>
    </dgm:pt>
    <dgm:pt modelId="{26BA5812-013E-4735-905F-BEF76AE56A9B}" type="pres">
      <dgm:prSet presAssocID="{C39C4B77-D559-40C7-8B30-45A2E7DCD7CA}" presName="linear" presStyleCnt="0">
        <dgm:presLayoutVars>
          <dgm:animLvl val="lvl"/>
          <dgm:resizeHandles val="exact"/>
        </dgm:presLayoutVars>
      </dgm:prSet>
      <dgm:spPr/>
    </dgm:pt>
    <dgm:pt modelId="{2B942B57-AB29-4A85-B423-043270A90553}" type="pres">
      <dgm:prSet presAssocID="{EF8928E0-7CEE-406C-B911-B4ADA5DF3ECF}" presName="parentText" presStyleLbl="node1" presStyleIdx="0" presStyleCnt="2" custScaleY="73810">
        <dgm:presLayoutVars>
          <dgm:chMax val="0"/>
          <dgm:bulletEnabled val="1"/>
        </dgm:presLayoutVars>
      </dgm:prSet>
      <dgm:spPr/>
    </dgm:pt>
    <dgm:pt modelId="{F0C044BA-996B-47C2-B319-CB6DA11B1164}" type="pres">
      <dgm:prSet presAssocID="{EF8928E0-7CEE-406C-B911-B4ADA5DF3ECF}" presName="childText" presStyleLbl="revTx" presStyleIdx="0" presStyleCnt="2">
        <dgm:presLayoutVars>
          <dgm:bulletEnabled val="1"/>
        </dgm:presLayoutVars>
      </dgm:prSet>
      <dgm:spPr/>
    </dgm:pt>
    <dgm:pt modelId="{67440C1E-3ED9-4C1B-B955-4E09D6B982C8}" type="pres">
      <dgm:prSet presAssocID="{DD272BB2-FCC0-4632-ACC4-6137023FE7AA}" presName="parentText" presStyleLbl="node1" presStyleIdx="1" presStyleCnt="2" custScaleY="64903" custLinFactNeighborX="-293" custLinFactNeighborY="7076">
        <dgm:presLayoutVars>
          <dgm:chMax val="0"/>
          <dgm:bulletEnabled val="1"/>
        </dgm:presLayoutVars>
      </dgm:prSet>
      <dgm:spPr/>
    </dgm:pt>
    <dgm:pt modelId="{3DB35D44-3329-4265-83D9-851F993AFF65}" type="pres">
      <dgm:prSet presAssocID="{DD272BB2-FCC0-4632-ACC4-6137023FE7AA}" presName="childText" presStyleLbl="revTx" presStyleIdx="1" presStyleCnt="2" custLinFactNeighborY="15057">
        <dgm:presLayoutVars>
          <dgm:bulletEnabled val="1"/>
        </dgm:presLayoutVars>
      </dgm:prSet>
      <dgm:spPr/>
    </dgm:pt>
  </dgm:ptLst>
  <dgm:cxnLst>
    <dgm:cxn modelId="{E87A2D0B-F39D-4815-B3C3-908C3C4080C2}" srcId="{DD272BB2-FCC0-4632-ACC4-6137023FE7AA}" destId="{0D444A5B-E55F-4D7B-94B1-5EC70963806F}" srcOrd="3" destOrd="0" parTransId="{1CB8DDA9-60FB-4900-8053-20C548235DD8}" sibTransId="{CD4FF0D6-FB47-4DC4-BA80-68CA868D6CB3}"/>
    <dgm:cxn modelId="{909CE30F-BA44-452D-9AA6-E34DFB3C946E}" type="presOf" srcId="{1D721D82-2C23-45DB-93C6-251CCFD32D3F}" destId="{3DB35D44-3329-4265-83D9-851F993AFF65}" srcOrd="0" destOrd="1" presId="urn:microsoft.com/office/officeart/2005/8/layout/vList2"/>
    <dgm:cxn modelId="{B2E3031A-07AC-4FCE-A5AE-0081762C208F}" srcId="{C39C4B77-D559-40C7-8B30-45A2E7DCD7CA}" destId="{DD272BB2-FCC0-4632-ACC4-6137023FE7AA}" srcOrd="1" destOrd="0" parTransId="{C5DEC9D8-3382-4D17-94BD-5DFE6CE8D86E}" sibTransId="{5FF928C0-85D6-4444-A94E-12941CDA3808}"/>
    <dgm:cxn modelId="{F298203D-E663-4C61-9163-00D1CF499317}" srcId="{EF8928E0-7CEE-406C-B911-B4ADA5DF3ECF}" destId="{31B053B4-87DD-43F0-9900-DA04E3B6B9ED}" srcOrd="0" destOrd="0" parTransId="{3F7A0ABB-7ABA-475B-8D0C-10520E61C6C1}" sibTransId="{B3160269-79D1-44D7-9D02-66B54A6322AB}"/>
    <dgm:cxn modelId="{A60AB243-66BE-4F4B-B884-8737960B0845}" srcId="{DD272BB2-FCC0-4632-ACC4-6137023FE7AA}" destId="{077B8835-8AE7-484E-8072-BFC643EC7FDB}" srcOrd="0" destOrd="0" parTransId="{5D9B428D-0010-440C-8060-E819A82941E4}" sibTransId="{1667A926-23EB-4B76-A341-CA2BCDDE67FE}"/>
    <dgm:cxn modelId="{00B8F043-0DA8-47B0-AAAE-20A9C7FD3BFE}" type="presOf" srcId="{DD272BB2-FCC0-4632-ACC4-6137023FE7AA}" destId="{67440C1E-3ED9-4C1B-B955-4E09D6B982C8}" srcOrd="0" destOrd="0" presId="urn:microsoft.com/office/officeart/2005/8/layout/vList2"/>
    <dgm:cxn modelId="{F3C82175-1841-4CAE-A394-FC11EC8A3480}" type="presOf" srcId="{CBF8818C-F47C-4762-9506-62D8F47FB0AC}" destId="{F0C044BA-996B-47C2-B319-CB6DA11B1164}" srcOrd="0" destOrd="1" presId="urn:microsoft.com/office/officeart/2005/8/layout/vList2"/>
    <dgm:cxn modelId="{9DBD8B58-4207-4D0A-B004-9222C5BDDC47}" type="presOf" srcId="{EF8928E0-7CEE-406C-B911-B4ADA5DF3ECF}" destId="{2B942B57-AB29-4A85-B423-043270A90553}" srcOrd="0" destOrd="0" presId="urn:microsoft.com/office/officeart/2005/8/layout/vList2"/>
    <dgm:cxn modelId="{B552478F-5391-48D3-B348-CDA8C4FE0C36}" srcId="{EF8928E0-7CEE-406C-B911-B4ADA5DF3ECF}" destId="{CBF8818C-F47C-4762-9506-62D8F47FB0AC}" srcOrd="1" destOrd="0" parTransId="{523C8F8A-B99F-4B24-9C6A-FD9680FB43A4}" sibTransId="{C1DB6B63-DD16-41DC-8FD1-F1D8FA906DA2}"/>
    <dgm:cxn modelId="{2706B69D-F072-46D6-9091-5EF7FBB805DF}" type="presOf" srcId="{C39C4B77-D559-40C7-8B30-45A2E7DCD7CA}" destId="{26BA5812-013E-4735-905F-BEF76AE56A9B}" srcOrd="0" destOrd="0" presId="urn:microsoft.com/office/officeart/2005/8/layout/vList2"/>
    <dgm:cxn modelId="{15F081B0-4389-4582-8D06-5E70D2D741CA}" srcId="{DD272BB2-FCC0-4632-ACC4-6137023FE7AA}" destId="{1D721D82-2C23-45DB-93C6-251CCFD32D3F}" srcOrd="1" destOrd="0" parTransId="{61877D02-178E-4990-AF90-13B4DFD11F86}" sibTransId="{328948B1-7E52-4601-BDFB-F70493AB0AA2}"/>
    <dgm:cxn modelId="{19BB33B5-F7E4-4B2A-8365-2FE65B33C4F2}" type="presOf" srcId="{31B053B4-87DD-43F0-9900-DA04E3B6B9ED}" destId="{F0C044BA-996B-47C2-B319-CB6DA11B1164}" srcOrd="0" destOrd="0" presId="urn:microsoft.com/office/officeart/2005/8/layout/vList2"/>
    <dgm:cxn modelId="{A55EB8C5-92C2-406A-A4C6-F4FBA001ADC3}" type="presOf" srcId="{077B8835-8AE7-484E-8072-BFC643EC7FDB}" destId="{3DB35D44-3329-4265-83D9-851F993AFF65}" srcOrd="0" destOrd="0" presId="urn:microsoft.com/office/officeart/2005/8/layout/vList2"/>
    <dgm:cxn modelId="{2B9413D1-A45E-490B-B4B8-4B2EE40EF580}" type="presOf" srcId="{42B1E590-DD87-4D70-AAF7-475D5D1BF302}" destId="{3DB35D44-3329-4265-83D9-851F993AFF65}" srcOrd="0" destOrd="2" presId="urn:microsoft.com/office/officeart/2005/8/layout/vList2"/>
    <dgm:cxn modelId="{6D3F13D3-970E-4D31-B4CE-6CA68E953A5B}" srcId="{DD272BB2-FCC0-4632-ACC4-6137023FE7AA}" destId="{42B1E590-DD87-4D70-AAF7-475D5D1BF302}" srcOrd="2" destOrd="0" parTransId="{3DD4F41F-97B4-4DE3-A057-30F3C0078EEF}" sibTransId="{60A3B8AF-E51A-43A2-80D1-CE8550BAEB05}"/>
    <dgm:cxn modelId="{2337BAD3-5F3D-4D9B-BCDF-9DE0F0FBD2CB}" srcId="{C39C4B77-D559-40C7-8B30-45A2E7DCD7CA}" destId="{EF8928E0-7CEE-406C-B911-B4ADA5DF3ECF}" srcOrd="0" destOrd="0" parTransId="{065BB340-A861-4340-9F9B-AE33614A9445}" sibTransId="{A80D3BC7-E0FF-4F39-958C-DFB65A58013D}"/>
    <dgm:cxn modelId="{064C34FB-45A4-4579-B10C-1B9DF31AC7D0}" type="presOf" srcId="{0D444A5B-E55F-4D7B-94B1-5EC70963806F}" destId="{3DB35D44-3329-4265-83D9-851F993AFF65}" srcOrd="0" destOrd="3" presId="urn:microsoft.com/office/officeart/2005/8/layout/vList2"/>
    <dgm:cxn modelId="{687C605B-3845-42DE-B0C0-7EB13473A0E2}" type="presParOf" srcId="{26BA5812-013E-4735-905F-BEF76AE56A9B}" destId="{2B942B57-AB29-4A85-B423-043270A90553}" srcOrd="0" destOrd="0" presId="urn:microsoft.com/office/officeart/2005/8/layout/vList2"/>
    <dgm:cxn modelId="{61C0DC02-5F98-40A9-B05A-87278319D3A4}" type="presParOf" srcId="{26BA5812-013E-4735-905F-BEF76AE56A9B}" destId="{F0C044BA-996B-47C2-B319-CB6DA11B1164}" srcOrd="1" destOrd="0" presId="urn:microsoft.com/office/officeart/2005/8/layout/vList2"/>
    <dgm:cxn modelId="{CEA5D3EF-95ED-4B55-BC59-276173F8C268}" type="presParOf" srcId="{26BA5812-013E-4735-905F-BEF76AE56A9B}" destId="{67440C1E-3ED9-4C1B-B955-4E09D6B982C8}" srcOrd="2" destOrd="0" presId="urn:microsoft.com/office/officeart/2005/8/layout/vList2"/>
    <dgm:cxn modelId="{900345B3-F4FB-4544-A3DF-8243E687E80C}" type="presParOf" srcId="{26BA5812-013E-4735-905F-BEF76AE56A9B}" destId="{3DB35D44-3329-4265-83D9-851F993AFF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5EC78-7249-4615-97A6-C774E069B160}">
      <dsp:nvSpPr>
        <dsp:cNvPr id="0" name=""/>
        <dsp:cNvSpPr/>
      </dsp:nvSpPr>
      <dsp:spPr>
        <a:xfrm>
          <a:off x="89035" y="152396"/>
          <a:ext cx="8508651" cy="10620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u="sng" kern="1200" baseline="0" dirty="0"/>
            <a:t>Annual Performance Reports (APRs):</a:t>
          </a:r>
          <a:endParaRPr lang="en-US" sz="3200" kern="1200" dirty="0"/>
        </a:p>
      </dsp:txBody>
      <dsp:txXfrm>
        <a:off x="140878" y="204239"/>
        <a:ext cx="8404965" cy="958324"/>
      </dsp:txXfrm>
    </dsp:sp>
    <dsp:sp modelId="{C0CD8E98-5CD7-44FB-9498-91E3C891337C}">
      <dsp:nvSpPr>
        <dsp:cNvPr id="0" name=""/>
        <dsp:cNvSpPr/>
      </dsp:nvSpPr>
      <dsp:spPr>
        <a:xfrm>
          <a:off x="0" y="1149624"/>
          <a:ext cx="8661087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400" b="1" i="1" kern="1200" baseline="0" dirty="0"/>
            <a:t>FY 17 Grantees:   Year 3 Report – December 14, 2020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400" b="1" i="1" kern="1200" baseline="0" dirty="0"/>
            <a:t>FY 18 Grantee:    Year 3 Report – December 30, 2020</a:t>
          </a:r>
          <a:endParaRPr lang="en-US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400" b="1" i="1" kern="1200" baseline="0" dirty="0"/>
            <a:t>FY 19 Grantees:  Year 1 Report – December 14, 2020</a:t>
          </a:r>
          <a:endParaRPr lang="en-US" sz="2400" kern="1200" dirty="0"/>
        </a:p>
      </dsp:txBody>
      <dsp:txXfrm>
        <a:off x="0" y="1149624"/>
        <a:ext cx="8661087" cy="1681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5EC78-7249-4615-97A6-C774E069B160}">
      <dsp:nvSpPr>
        <dsp:cNvPr id="0" name=""/>
        <dsp:cNvSpPr/>
      </dsp:nvSpPr>
      <dsp:spPr>
        <a:xfrm>
          <a:off x="0" y="272701"/>
          <a:ext cx="8661087" cy="5472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6717" y="299418"/>
        <a:ext cx="8607653" cy="493858"/>
      </dsp:txXfrm>
    </dsp:sp>
    <dsp:sp modelId="{7382E7FA-235F-436B-A366-AF256AC7CEF0}">
      <dsp:nvSpPr>
        <dsp:cNvPr id="0" name=""/>
        <dsp:cNvSpPr/>
      </dsp:nvSpPr>
      <dsp:spPr>
        <a:xfrm>
          <a:off x="0" y="266711"/>
          <a:ext cx="8661087" cy="121680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/>
            <a:t>Final Performance Reports (FPRs):</a:t>
          </a:r>
          <a:endParaRPr lang="en-US" sz="3200" kern="1200" dirty="0"/>
        </a:p>
      </dsp:txBody>
      <dsp:txXfrm>
        <a:off x="59399" y="326110"/>
        <a:ext cx="8542289" cy="1098002"/>
      </dsp:txXfrm>
    </dsp:sp>
    <dsp:sp modelId="{AFFE48B8-87EA-4BAD-82CA-A2C920485AF9}">
      <dsp:nvSpPr>
        <dsp:cNvPr id="0" name=""/>
        <dsp:cNvSpPr/>
      </dsp:nvSpPr>
      <dsp:spPr>
        <a:xfrm>
          <a:off x="0" y="2217683"/>
          <a:ext cx="8661087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9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b="1" i="1" kern="1200" dirty="0"/>
            <a:t>FY14 &amp; 15 Grantees:  No later than 90 days after the end of grant period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b="1" i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</dsp:txBody>
      <dsp:txXfrm>
        <a:off x="0" y="2217683"/>
        <a:ext cx="8661087" cy="2354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2B57-AB29-4A85-B423-043270A90553}">
      <dsp:nvSpPr>
        <dsp:cNvPr id="0" name=""/>
        <dsp:cNvSpPr/>
      </dsp:nvSpPr>
      <dsp:spPr>
        <a:xfrm>
          <a:off x="0" y="270653"/>
          <a:ext cx="8787773" cy="9261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baseline="0" dirty="0"/>
            <a:t>Check-in Calls: Mid-Year (Interim) Reporting: </a:t>
          </a:r>
          <a:endParaRPr lang="en-US" sz="2800" kern="1200" dirty="0"/>
        </a:p>
      </dsp:txBody>
      <dsp:txXfrm>
        <a:off x="45213" y="315866"/>
        <a:ext cx="8697347" cy="835760"/>
      </dsp:txXfrm>
    </dsp:sp>
    <dsp:sp modelId="{F0C044BA-996B-47C2-B319-CB6DA11B1164}">
      <dsp:nvSpPr>
        <dsp:cNvPr id="0" name=""/>
        <dsp:cNvSpPr/>
      </dsp:nvSpPr>
      <dsp:spPr>
        <a:xfrm>
          <a:off x="0" y="1196839"/>
          <a:ext cx="878777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12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2600" b="1" i="1" kern="1200" baseline="0" dirty="0"/>
            <a:t>FY 17, 19 &amp; 20 Grantees:  March / April 2021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2600" b="1" i="1" kern="1200" baseline="0" dirty="0"/>
            <a:t>FY 18 Grantee:  April 2021 </a:t>
          </a:r>
          <a:endParaRPr lang="en-US" sz="2600" kern="1200" dirty="0"/>
        </a:p>
      </dsp:txBody>
      <dsp:txXfrm>
        <a:off x="0" y="1196839"/>
        <a:ext cx="8787773" cy="1076400"/>
      </dsp:txXfrm>
    </dsp:sp>
    <dsp:sp modelId="{67440C1E-3ED9-4C1B-B955-4E09D6B982C8}">
      <dsp:nvSpPr>
        <dsp:cNvPr id="0" name=""/>
        <dsp:cNvSpPr/>
      </dsp:nvSpPr>
      <dsp:spPr>
        <a:xfrm>
          <a:off x="0" y="2418431"/>
          <a:ext cx="8787773" cy="814419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baseline="0" dirty="0"/>
            <a:t>Budget Revisions (Anticipated Carryover):</a:t>
          </a:r>
          <a:endParaRPr lang="en-US" sz="2800" kern="1200" dirty="0"/>
        </a:p>
      </dsp:txBody>
      <dsp:txXfrm>
        <a:off x="39757" y="2458188"/>
        <a:ext cx="8708259" cy="734905"/>
      </dsp:txXfrm>
    </dsp:sp>
    <dsp:sp modelId="{3DB35D44-3329-4265-83D9-851F993AFF65}">
      <dsp:nvSpPr>
        <dsp:cNvPr id="0" name=""/>
        <dsp:cNvSpPr/>
      </dsp:nvSpPr>
      <dsp:spPr>
        <a:xfrm>
          <a:off x="0" y="3276597"/>
          <a:ext cx="8787773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12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kern="1200" baseline="0" dirty="0"/>
            <a:t>FY  17 Grantees:</a:t>
          </a:r>
          <a:r>
            <a:rPr lang="en-US" sz="2600" b="1" i="0" kern="1200" dirty="0"/>
            <a:t>  Year 5 Budgets</a:t>
          </a:r>
          <a:endParaRPr lang="en-US" sz="2600" i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kern="1200" baseline="0" dirty="0"/>
            <a:t>FY 18 Grantee:  Year 5 Budget</a:t>
          </a:r>
          <a:endParaRPr lang="en-US" sz="2600" i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kern="1200" baseline="0" dirty="0"/>
            <a:t>FY 19 Grantees:  Year 3 Budgets</a:t>
          </a:r>
          <a:endParaRPr lang="en-US" sz="2600" i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n-US" sz="2600" b="1" i="0" kern="1200" dirty="0"/>
            <a:t>FY 20 Grantees:  Year 2 Budgets</a:t>
          </a:r>
        </a:p>
      </dsp:txBody>
      <dsp:txXfrm>
        <a:off x="0" y="3276597"/>
        <a:ext cx="8787773" cy="205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07813-0F17-4DB9-A19C-CC230D47660D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FA7858-D564-4A46-A1D5-6A1F9FDAF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8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98FEBC-C51C-44B8-8CF7-4CB4DCE01C10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B4DCC-11BC-4319-9E80-4336FD77A4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33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4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2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37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8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6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55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9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31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9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11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8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16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71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5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93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91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5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4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4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6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9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6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B4DCC-11BC-4319-9E80-4336FD77A4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2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F1064-05BB-4DEB-88A9-F7F9BA640B47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38CE-BB49-481E-8568-7F22CCCFD551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5F88-CB97-425F-87C9-54C87AFD6E7D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E4EE-E1AD-4B01-B256-4B55D36F61CA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7038-D1E6-465F-8965-097DCAAF1914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DF37-38B5-4909-A7A2-3D2D021EB4D1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6D42-5FAA-4883-ACEF-BC435E205537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5174-D0CE-40D9-81BE-9EA30C377946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08B7-03C0-4C13-9C80-E171B18282E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4DEBAE-C9AA-4426-BA5E-BCB18F04112C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F431FF-B5F5-4DB8-8D21-49E1C6E2AD16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68545C-9B25-4830-A553-62912B9B85B6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406723-63EF-46BA-8197-50CD82E0DA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wl.excelsior.edu/writing-process/prewriting-strategies/prewriting-strategies-asking-defining-question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nicwithants.wordpress.com/2010/11/10/more-questions-about-csf-and-menier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ay.Ojugbana@ed.gov" TargetMode="External"/><Relationship Id="rId2" Type="http://schemas.openxmlformats.org/officeDocument/2006/relationships/hyperlink" Target="mailto:Mildrd.Horner-Smith@ed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chelle.Georgia@ed.gov" TargetMode="External"/><Relationship Id="rId4" Type="http://schemas.openxmlformats.org/officeDocument/2006/relationships/hyperlink" Target="mailto:Charm.Smith@ed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8439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Lucida Sans Unicode" pitchFamily="34" charset="0"/>
                <a:cs typeface="Lucida Sans Unicode" pitchFamily="34" charset="0"/>
              </a:rPr>
              <a:t>Javits Program </a:t>
            </a:r>
            <a:br>
              <a:rPr lang="en-US" dirty="0">
                <a:latin typeface="Lucida Sans Unicode" pitchFamily="34" charset="0"/>
                <a:cs typeface="Lucida Sans Unicode" pitchFamily="34" charset="0"/>
              </a:rPr>
            </a:b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Project Director’s Meeting</a:t>
            </a:r>
            <a:br>
              <a:rPr lang="en-US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dirty="0">
                <a:latin typeface="Lucida Sans Unicode" pitchFamily="34" charset="0"/>
                <a:cs typeface="Lucida Sans Unicode" pitchFamily="34" charset="0"/>
              </a:rPr>
            </a:br>
            <a:br>
              <a:rPr lang="en-US" sz="8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3600" dirty="0">
                <a:latin typeface="Lucida Sans Unicode" pitchFamily="34" charset="0"/>
                <a:cs typeface="Lucida Sans Unicode" pitchFamily="34" charset="0"/>
              </a:rPr>
              <a:t>October 29,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10200"/>
            <a:ext cx="7772400" cy="1428304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Jacob K. Javits Gifted and Talented Students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48" y="1066800"/>
            <a:ext cx="2954862" cy="28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2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8210550" cy="11144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Annual Performance Report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4" y="1371600"/>
            <a:ext cx="8338566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Reporting Progress in APR:</a:t>
            </a:r>
          </a:p>
          <a:p>
            <a:pPr lvl="1">
              <a:spcBef>
                <a:spcPts val="0"/>
              </a:spcBef>
            </a:pPr>
            <a:endParaRPr lang="en-US" sz="2100" b="1" dirty="0"/>
          </a:p>
          <a:p>
            <a:pPr lvl="1">
              <a:spcBef>
                <a:spcPts val="0"/>
              </a:spcBef>
            </a:pPr>
            <a:r>
              <a:rPr lang="en-US" sz="2400" b="1" dirty="0"/>
              <a:t>FY 17 &amp; 19 Grantees:</a:t>
            </a:r>
            <a:r>
              <a:rPr lang="en-US" sz="24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October 1, 2019 – September 30, 2020 (Due Dec 14, 2020)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400" b="1" dirty="0"/>
              <a:t>FY 18 grantee: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December 7, 2019 – December 6, 2020 (Due Dec 30, 2020)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400" b="1" dirty="0"/>
              <a:t>FY 20 grantees </a:t>
            </a:r>
            <a:r>
              <a:rPr lang="en-US" sz="2200" dirty="0"/>
              <a:t>- APRs submitted at the end of FY 2021</a:t>
            </a:r>
          </a:p>
          <a:p>
            <a:pPr lvl="1"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500" dirty="0"/>
              <a:t>FY 14 &amp; 15 Grantees with No Cost Extensions: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Annual Performance Report required as part of no cost extension request</a:t>
            </a:r>
          </a:p>
          <a:p>
            <a:pPr>
              <a:spcBef>
                <a:spcPts val="0"/>
              </a:spcBef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1556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A60A-A94B-4194-9579-E06BBDE9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6" y="457200"/>
            <a:ext cx="8554948" cy="550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Interim Performance Check-in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0EB7-04A3-4665-BC98-A7266954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587241" cy="5173718"/>
          </a:xfrm>
        </p:spPr>
        <p:txBody>
          <a:bodyPr>
            <a:normAutofit/>
          </a:bodyPr>
          <a:lstStyle/>
          <a:p>
            <a:r>
              <a:rPr lang="en-US" dirty="0"/>
              <a:t>Mid-Year Performance Reporting</a:t>
            </a:r>
          </a:p>
          <a:p>
            <a:pPr marL="109728" indent="0">
              <a:buNone/>
            </a:pPr>
            <a:endParaRPr lang="en-US" sz="1600" dirty="0"/>
          </a:p>
          <a:p>
            <a:r>
              <a:rPr lang="en-US" dirty="0"/>
              <a:t>All Grantees are required to keep program officer informed of changes in completing project performance measures and managing budget.</a:t>
            </a:r>
          </a:p>
          <a:p>
            <a:pPr marL="109728" indent="0">
              <a:buNone/>
            </a:pPr>
            <a:endParaRPr lang="en-US" sz="1600" dirty="0"/>
          </a:p>
          <a:p>
            <a:r>
              <a:rPr lang="en-US" dirty="0"/>
              <a:t>Performance updates on:</a:t>
            </a:r>
          </a:p>
          <a:p>
            <a:pPr lvl="1"/>
            <a:r>
              <a:rPr lang="en-US" dirty="0"/>
              <a:t>Progress</a:t>
            </a:r>
          </a:p>
          <a:p>
            <a:pPr lvl="1"/>
            <a:r>
              <a:rPr lang="en-US" dirty="0"/>
              <a:t>Challenges</a:t>
            </a:r>
          </a:p>
          <a:p>
            <a:pPr lvl="1"/>
            <a:r>
              <a:rPr lang="en-US" dirty="0"/>
              <a:t>Identifying need for assistance</a:t>
            </a:r>
          </a:p>
          <a:p>
            <a:pPr lvl="1"/>
            <a:r>
              <a:rPr lang="en-US" dirty="0"/>
              <a:t>Grant Conditions IF required in GAN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A60A-A94B-4194-9579-E06BBDE9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26" y="457200"/>
            <a:ext cx="8554948" cy="550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Interim Performance Check-in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0EB7-04A3-4665-BC98-A7266954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587241" cy="4648200"/>
          </a:xfrm>
        </p:spPr>
        <p:txBody>
          <a:bodyPr>
            <a:normAutofit/>
          </a:bodyPr>
          <a:lstStyle/>
          <a:p>
            <a:r>
              <a:rPr lang="en-US" dirty="0"/>
              <a:t>Calls will occur mid-year of budget period and whenever deem necessary by your Program Officer.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2021 Check-in Call Schedule: </a:t>
            </a:r>
          </a:p>
          <a:p>
            <a:pPr lvl="1"/>
            <a:r>
              <a:rPr lang="en-US" dirty="0"/>
              <a:t>FY  17,19 and 20 Grantees:  March / April 2021</a:t>
            </a:r>
          </a:p>
          <a:p>
            <a:pPr lvl="1"/>
            <a:r>
              <a:rPr lang="en-US" dirty="0"/>
              <a:t>FY 18 Grantees:  April 2021</a:t>
            </a:r>
          </a:p>
          <a:p>
            <a:pPr lvl="1"/>
            <a:r>
              <a:rPr lang="en-US" dirty="0"/>
              <a:t>FY 14 &amp; 15 Grantees with No Cost Extensions: March 2021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Substantial Progress is defined as:</a:t>
            </a:r>
          </a:p>
          <a:p>
            <a:endParaRPr lang="en-US" dirty="0"/>
          </a:p>
          <a:p>
            <a:pPr eaLnBrk="1" hangingPunct="1">
              <a:defRPr/>
            </a:pPr>
            <a:r>
              <a:rPr lang="en-US" dirty="0"/>
              <a:t>“ A level of achievement that a grantee must meet in its project during a budget period, which can be measured and verified by evidence, so the grantee can receive a continuation award.” (EDGAR 75.253)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Grantees will document substantial progress in a performance report.</a:t>
            </a:r>
          </a:p>
          <a:p>
            <a:pPr marL="109537" indent="0" eaLnBrk="1" hangingPunct="1">
              <a:buNone/>
              <a:defRPr/>
            </a:pPr>
            <a:r>
              <a:rPr lang="en-US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Substantial Progress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A94E6-7FC4-4111-86DC-A01D84805B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6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EDGAR 75.253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Continuation funding is contingent upon: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Substantial progress and the availability of funds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Substantial progress towards meeting the program goals and objectives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Submission of required reports (Interim Check-in Calls and Annual Performance Report)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Continuation Funding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A94E6-7FC4-4111-86DC-A01D84805B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4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752" y="1166018"/>
            <a:ext cx="8534400" cy="49299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Budget Revisions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Work with your Program officer when revising budgets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Budget revisions must be: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Consistent with the project goals and objectives 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Must </a:t>
            </a:r>
            <a:r>
              <a:rPr lang="en-US" sz="1800" b="1" dirty="0"/>
              <a:t>NOT</a:t>
            </a:r>
            <a:r>
              <a:rPr lang="en-US" sz="1800" dirty="0"/>
              <a:t> change the scope of project.</a:t>
            </a:r>
          </a:p>
          <a:p>
            <a:pPr lvl="1">
              <a:spcAft>
                <a:spcPts val="600"/>
              </a:spcAft>
            </a:pPr>
            <a:endParaRPr lang="en-US" sz="1000" dirty="0"/>
          </a:p>
          <a:p>
            <a:pPr marL="393192" lvl="1" indent="0">
              <a:spcAft>
                <a:spcPts val="600"/>
              </a:spcAft>
              <a:buNone/>
            </a:pPr>
            <a:r>
              <a:rPr lang="en-US" sz="2800" b="1" dirty="0"/>
              <a:t>Revised Budgets Due Dates: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FY 17 Grantees:  Year 4 budgets – December 14, 2020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FY 18 Grantee:    Year 4 budget – December 30, 2020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FY 19 Grantees:   Year 2 budgets – December 14, 2020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FY 20 Grantees:  Year 1 budgets – (New Grants) As soon as possible (No later than December 14, 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>Financial Reporting Requirements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247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752" y="1195448"/>
            <a:ext cx="8534400" cy="459575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Draw down funds in G5: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Must be timely to align with project timelines.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dirty="0"/>
              <a:t>Funds in G5: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Reflects the fiscal side of grant performance only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Does not display funds obligated by grantees</a:t>
            </a:r>
          </a:p>
          <a:p>
            <a:pPr marL="109728" indent="0"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b="1" dirty="0"/>
              <a:t>Grant funds obligated only during the grant period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Performance period end date on grant award is the last day to obligate funds.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Financial Reporting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2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4618"/>
            <a:ext cx="8229600" cy="44727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Carry Over Funds:  </a:t>
            </a:r>
            <a:r>
              <a:rPr lang="en-US" sz="2400" dirty="0"/>
              <a:t>Unused grant funds can carry over from year to year within a budget period (e.g., from Year 1 to Year 2).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2400" dirty="0"/>
              <a:t>Carry Over Funds must be calculated in budget revision.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Carry Over Funds can lead to reallocated funds in budget line items. 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/>
              <a:t>Financial Reporting Requirements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326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41437"/>
            <a:ext cx="85344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Allowable Cost </a:t>
            </a:r>
            <a:r>
              <a:rPr lang="en-US" sz="2400" dirty="0"/>
              <a:t>according to Federal cost principles: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Expenditures must be </a:t>
            </a:r>
            <a:r>
              <a:rPr lang="en-US" sz="2400" b="1" dirty="0">
                <a:solidFill>
                  <a:srgbClr val="FF0000"/>
                </a:solidFill>
              </a:rPr>
              <a:t>Reasonable, Allowable and Allocable</a:t>
            </a:r>
            <a:r>
              <a:rPr lang="en-US" sz="2400" dirty="0"/>
              <a:t>.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400" b="1" dirty="0"/>
              <a:t>Cost must be directly related to a specific objective under the grant award (Javits Project).</a:t>
            </a:r>
          </a:p>
          <a:p>
            <a:pPr>
              <a:spcAft>
                <a:spcPts val="600"/>
              </a:spcAft>
            </a:pPr>
            <a:endParaRPr lang="en-US" sz="1800" b="1" dirty="0"/>
          </a:p>
          <a:p>
            <a:pPr>
              <a:spcAft>
                <a:spcPts val="600"/>
              </a:spcAft>
            </a:pPr>
            <a:r>
              <a:rPr lang="en-US" sz="2400" b="1" dirty="0"/>
              <a:t>Indirect costs</a:t>
            </a:r>
            <a:r>
              <a:rPr lang="en-US" sz="2400" dirty="0"/>
              <a:t>: 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Only calculated against the first </a:t>
            </a:r>
            <a:r>
              <a:rPr lang="en-US" sz="2200" b="1" dirty="0">
                <a:solidFill>
                  <a:srgbClr val="FF0000"/>
                </a:solidFill>
              </a:rPr>
              <a:t>$25,000 </a:t>
            </a:r>
            <a:r>
              <a:rPr lang="en-US" sz="2200" dirty="0"/>
              <a:t>of each individual contract in the budget contracts line item.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Financial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615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If Program Officers determine issues with a Javits project – Expect an email or a call anytime.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Performance Check-in Calls – March / April 2021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On-Site Visits or Virtual Monitoring - Some grants will be selected for additional monitoring activities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Comprehensive and Targeted Monitoring</a:t>
            </a:r>
          </a:p>
          <a:p>
            <a:r>
              <a:rPr lang="en-US" sz="2400" dirty="0"/>
              <a:t>Provide Additional Webinars and other meeting events – As needed for technical assistance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/>
              <a:t>Javits: Grant Monitoring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99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Please remember the following: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MUTE your phones and computers (use the “mute” on your device or press *6)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 NOT utilize the HOLD function—this will place the entire call on hold. Simply hang up and dial back in when you’re 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the chat feature to ask questions.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Sit back, relax, and enjoy the show!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Rules</a:t>
            </a:r>
          </a:p>
        </p:txBody>
      </p:sp>
    </p:spTree>
    <p:extLst>
      <p:ext uri="{BB962C8B-B14F-4D97-AF65-F5344CB8AC3E}">
        <p14:creationId xmlns:p14="http://schemas.microsoft.com/office/powerpoint/2010/main" val="108523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3" y="-76200"/>
            <a:ext cx="8787774" cy="12192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err="1"/>
              <a:t>ReCap</a:t>
            </a:r>
            <a:r>
              <a:rPr lang="en-US" b="1" dirty="0"/>
              <a:t> of Reporting Dates and Deadlines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5D27A79-714F-4FEC-BB8E-D07322E57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48685"/>
              </p:ext>
            </p:extLst>
          </p:nvPr>
        </p:nvGraphicFramePr>
        <p:xfrm>
          <a:off x="228600" y="914400"/>
          <a:ext cx="866108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A6AFA3-0074-40B4-A3B8-E9F98D83984F}"/>
              </a:ext>
            </a:extLst>
          </p:cNvPr>
          <p:cNvSpPr txBox="1"/>
          <p:nvPr/>
        </p:nvSpPr>
        <p:spPr>
          <a:xfrm>
            <a:off x="609600" y="4043080"/>
            <a:ext cx="807720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i="1" dirty="0"/>
              <a:t>Budget Revisions: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i="1" dirty="0"/>
              <a:t>FY 17 Grantees: Year 4 budgets – December 14, 2020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i="1" dirty="0"/>
              <a:t>FY 18 Grantee: Year 4 budget – December 30, 2020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i="1" dirty="0"/>
              <a:t>FY 19 Grantees: Year 2 budgets – December 14, 2020</a:t>
            </a:r>
          </a:p>
        </p:txBody>
      </p:sp>
    </p:spTree>
    <p:extLst>
      <p:ext uri="{BB962C8B-B14F-4D97-AF65-F5344CB8AC3E}">
        <p14:creationId xmlns:p14="http://schemas.microsoft.com/office/powerpoint/2010/main" val="56989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26" y="381000"/>
            <a:ext cx="8787774" cy="6096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err="1"/>
              <a:t>ReCap</a:t>
            </a:r>
            <a:r>
              <a:rPr lang="en-US" sz="3200" b="1" dirty="0"/>
              <a:t> of Reporting Dates and Deadlines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5D27A79-714F-4FEC-BB8E-D07322E57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581"/>
              </p:ext>
            </p:extLst>
          </p:nvPr>
        </p:nvGraphicFramePr>
        <p:xfrm>
          <a:off x="342587" y="1181100"/>
          <a:ext cx="8661087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02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26" y="0"/>
            <a:ext cx="8787774" cy="1219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2021</a:t>
            </a:r>
            <a:r>
              <a:rPr lang="en-US" b="1" dirty="0"/>
              <a:t>Reporting Requirements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5D27A79-714F-4FEC-BB8E-D07322E57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459529"/>
              </p:ext>
            </p:extLst>
          </p:nvPr>
        </p:nvGraphicFramePr>
        <p:xfrm>
          <a:off x="203827" y="838200"/>
          <a:ext cx="878777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12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46E58-2DF6-44BA-B066-D37F9C4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8BC17-59F8-42A0-8161-70406076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Questions &amp; Answers</a:t>
            </a:r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C81EC641-0148-49D0-B80E-0F5C2A8BD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1905000"/>
            <a:ext cx="6345383" cy="42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7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CC7A8F-0176-40BB-98E3-E88CD693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52" y="1066800"/>
            <a:ext cx="8595360" cy="5376672"/>
          </a:xfrm>
        </p:spPr>
        <p:txBody>
          <a:bodyPr>
            <a:normAutofit/>
          </a:bodyPr>
          <a:lstStyle/>
          <a:p>
            <a:r>
              <a:rPr lang="en-US" sz="3200" b="1" dirty="0"/>
              <a:t>Project Directors Leading Sessions:</a:t>
            </a:r>
          </a:p>
          <a:p>
            <a:pPr lvl="1"/>
            <a:endParaRPr lang="en-US" sz="1400" b="1" dirty="0"/>
          </a:p>
          <a:p>
            <a:pPr lvl="1"/>
            <a:r>
              <a:rPr lang="en-US" sz="2800" b="1" dirty="0"/>
              <a:t>Greenville County Schools (S206A170029)</a:t>
            </a:r>
          </a:p>
          <a:p>
            <a:pPr lvl="2"/>
            <a:r>
              <a:rPr lang="en-US" sz="2400" dirty="0"/>
              <a:t>Project Director: Jane Snyder</a:t>
            </a:r>
          </a:p>
          <a:p>
            <a:pPr lvl="2"/>
            <a:endParaRPr lang="en-US" sz="2400" dirty="0"/>
          </a:p>
          <a:p>
            <a:pPr lvl="1"/>
            <a:r>
              <a:rPr lang="en-US" sz="2800" b="1" dirty="0"/>
              <a:t>University of Hawaii (S206A140012 &amp; S206A170014)</a:t>
            </a:r>
          </a:p>
          <a:p>
            <a:pPr lvl="2"/>
            <a:r>
              <a:rPr lang="en-US" sz="2400" dirty="0"/>
              <a:t>Co-Principal Investigator: Kiriko Takahashi</a:t>
            </a:r>
          </a:p>
          <a:p>
            <a:pPr lvl="2"/>
            <a:r>
              <a:rPr lang="en-US" sz="2400" dirty="0"/>
              <a:t>(Project Director: Hye </a:t>
            </a:r>
            <a:r>
              <a:rPr lang="en-US" sz="2400" dirty="0" err="1"/>
              <a:t>Jin</a:t>
            </a:r>
            <a:r>
              <a:rPr lang="en-US" sz="2400" dirty="0"/>
              <a:t> Parks)</a:t>
            </a:r>
          </a:p>
          <a:p>
            <a:pPr lvl="2"/>
            <a:endParaRPr lang="en-US" sz="2400" dirty="0"/>
          </a:p>
          <a:p>
            <a:pPr lvl="1"/>
            <a:r>
              <a:rPr lang="en-US" sz="2800" b="1" dirty="0"/>
              <a:t>University of Connecticut (S206A190028)</a:t>
            </a:r>
          </a:p>
          <a:p>
            <a:pPr lvl="2"/>
            <a:r>
              <a:rPr lang="en-US" sz="2400" dirty="0"/>
              <a:t>Project Director: Del Siegle</a:t>
            </a:r>
          </a:p>
          <a:p>
            <a:pPr lvl="1"/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5E9D-1CC5-4FCC-AA23-CBEBBCD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ABFF76-D55D-43E5-AE5F-DC6DEFB2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Plenary Session</a:t>
            </a:r>
          </a:p>
        </p:txBody>
      </p:sp>
    </p:spTree>
    <p:extLst>
      <p:ext uri="{BB962C8B-B14F-4D97-AF65-F5344CB8AC3E}">
        <p14:creationId xmlns:p14="http://schemas.microsoft.com/office/powerpoint/2010/main" val="38421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CC7A8F-0176-40BB-98E3-E88CD693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50128" cy="4767072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r>
              <a:rPr lang="en-US" sz="2800" dirty="0"/>
              <a:t>Discussion Points</a:t>
            </a:r>
          </a:p>
          <a:p>
            <a:pPr marL="393192" lvl="1" indent="0" algn="ctr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Developing Effective Virtual </a:t>
            </a:r>
            <a:r>
              <a:rPr lang="en-US" sz="2800" b="1" dirty="0"/>
              <a:t>Training Sessions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Creating Opportunities for </a:t>
            </a:r>
            <a:r>
              <a:rPr lang="en-US" sz="2800" b="1" dirty="0"/>
              <a:t>Involving Others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Adopting Virtual Procedures and Conducting </a:t>
            </a:r>
            <a:r>
              <a:rPr lang="en-US" sz="2800" b="1" dirty="0"/>
              <a:t>Trial Placement</a:t>
            </a:r>
          </a:p>
          <a:p>
            <a:pPr lvl="1"/>
            <a:endParaRPr lang="en-US" sz="2800" dirty="0"/>
          </a:p>
          <a:p>
            <a:pPr marL="708660" indent="-571500"/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5E9D-1CC5-4FCC-AA23-CBEBBCD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ABFF76-D55D-43E5-AE5F-DC6DEFB2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72" y="2621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Transitioning to Virtual Activities during the Pandemic</a:t>
            </a:r>
            <a:br>
              <a:rPr lang="en-US" sz="3200" dirty="0"/>
            </a:br>
            <a:r>
              <a:rPr lang="en-US" sz="2000" dirty="0"/>
              <a:t>Greenville County Schools, Project Director: Jane Snyder</a:t>
            </a:r>
          </a:p>
        </p:txBody>
      </p:sp>
    </p:spTree>
    <p:extLst>
      <p:ext uri="{BB962C8B-B14F-4D97-AF65-F5344CB8AC3E}">
        <p14:creationId xmlns:p14="http://schemas.microsoft.com/office/powerpoint/2010/main" val="29742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5E9D-1CC5-4FCC-AA23-CBEBBCD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5AC02D-7AC0-4B22-8FD4-AB018B5F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217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Progress and Challenges while Completing Project Performance </a:t>
            </a:r>
            <a:br>
              <a:rPr lang="en-US" sz="3100" dirty="0"/>
            </a:br>
            <a:r>
              <a:rPr lang="en-US" sz="2000" dirty="0"/>
              <a:t>University of Hawaii, Co-Principal Investigator: Kiriko Takahashi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D99E395-E514-47FE-8A0A-28D039E0DF7E}"/>
              </a:ext>
            </a:extLst>
          </p:cNvPr>
          <p:cNvSpPr txBox="1">
            <a:spLocks/>
          </p:cNvSpPr>
          <p:nvPr/>
        </p:nvSpPr>
        <p:spPr>
          <a:xfrm>
            <a:off x="199074" y="1524000"/>
            <a:ext cx="8650128" cy="4767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Project BEAM (BE A Mathematician) – A Scale Up and Evaluate Model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An Intervention Program for Project BEAM </a:t>
            </a:r>
          </a:p>
          <a:p>
            <a:pPr marL="393192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Testing the Effectiveness of the Model Using A Cluster Randomized Trial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Restructuring Intervention Lessons and Developing a New Implementation Plan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708660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86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5E9D-1CC5-4FCC-AA23-CBEBBCDF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7785985-314E-4084-B71B-C318D3716E77}"/>
              </a:ext>
            </a:extLst>
          </p:cNvPr>
          <p:cNvSpPr txBox="1">
            <a:spLocks/>
          </p:cNvSpPr>
          <p:nvPr/>
        </p:nvSpPr>
        <p:spPr>
          <a:xfrm>
            <a:off x="304800" y="1524001"/>
            <a:ext cx="8650128" cy="44195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Tips for Conducting Research in the Age of COVID: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Microsoft Teams To Keep the Team Organized Online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Scheduling and Preparing Professional Learning Is Different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During COVID-19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 Use Technology as a Great Tool for Data Collection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 Create New Opportunities Under New Conditions By Revisiting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Objectives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  Take Time to Develop Good Instrumentation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35757F7-DB44-48CE-95F3-525D8920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8382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300"/>
              </a:spcAft>
            </a:pPr>
            <a:r>
              <a:rPr lang="en-US" sz="2700" dirty="0"/>
              <a:t>Lessons Learned from Project Goals and Objectives</a:t>
            </a:r>
            <a:br>
              <a:rPr lang="en-US" sz="2700" dirty="0"/>
            </a:br>
            <a:r>
              <a:rPr lang="en-US" sz="2700" dirty="0"/>
              <a:t>Unexpected Bright Spots during the Pandemic and Impact on Project </a:t>
            </a:r>
            <a:br>
              <a:rPr lang="en-US" sz="3100" dirty="0"/>
            </a:br>
            <a:r>
              <a:rPr lang="en-US" sz="2000" dirty="0"/>
              <a:t>University of Connecticut, Project Director: Del Siegle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203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BAA05-5B4A-4870-9D91-11CD1003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6593"/>
            <a:ext cx="7970958" cy="22098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/>
              <a:t>If you have additional questions that were not answered please contact your Program Officer.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54BF6-29EA-4CD2-93EE-10BD4EC6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48F43E-DBF3-4F5F-ACBD-DE8475E1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6800" y="229308"/>
            <a:ext cx="736135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BBC3C0-29D5-44FE-8184-1E23CF9F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M. Jeanette Horner-Smith, Ph.D. —Team Leader</a:t>
            </a:r>
          </a:p>
          <a:p>
            <a:pPr lvl="1"/>
            <a:r>
              <a:rPr lang="en-US" sz="2000" b="1" dirty="0">
                <a:hlinkClick r:id="rId2"/>
              </a:rPr>
              <a:t>Mildred.Horner-Smith@ed.gov</a:t>
            </a:r>
            <a:r>
              <a:rPr lang="en-US" sz="2000" b="1" dirty="0"/>
              <a:t> </a:t>
            </a:r>
            <a:r>
              <a:rPr lang="en-US" sz="2000" dirty="0"/>
              <a:t>/ 202-453-6661</a:t>
            </a:r>
          </a:p>
          <a:p>
            <a:pPr lvl="1"/>
            <a:endParaRPr lang="en-US" sz="2000" dirty="0"/>
          </a:p>
          <a:p>
            <a:r>
              <a:rPr lang="en-US" sz="2400" dirty="0"/>
              <a:t>Gay Ojugbana— Program Officer</a:t>
            </a:r>
          </a:p>
          <a:p>
            <a:pPr lvl="1"/>
            <a:r>
              <a:rPr lang="en-US" sz="2000" b="1" dirty="0">
                <a:hlinkClick r:id="rId3"/>
              </a:rPr>
              <a:t>Gay.Ojugbana@ed.gov</a:t>
            </a:r>
            <a:r>
              <a:rPr lang="en-US" sz="2000" b="1" dirty="0"/>
              <a:t> </a:t>
            </a:r>
            <a:r>
              <a:rPr lang="en-US" sz="2000" dirty="0"/>
              <a:t>/ 202-260-1461</a:t>
            </a:r>
          </a:p>
          <a:p>
            <a:pPr lvl="1"/>
            <a:endParaRPr lang="en-US" sz="2000" dirty="0"/>
          </a:p>
          <a:p>
            <a:r>
              <a:rPr lang="en-US" sz="2400" dirty="0"/>
              <a:t>Charm Smith— Program Officer</a:t>
            </a:r>
          </a:p>
          <a:p>
            <a:pPr lvl="1"/>
            <a:r>
              <a:rPr lang="en-US" sz="2000" b="1" dirty="0">
                <a:hlinkClick r:id="rId4"/>
              </a:rPr>
              <a:t>Charm.Smith@ed.gov</a:t>
            </a:r>
            <a:r>
              <a:rPr lang="en-US" sz="2000" b="1" dirty="0"/>
              <a:t> </a:t>
            </a:r>
            <a:r>
              <a:rPr lang="en-US" sz="2000" dirty="0"/>
              <a:t>/ 202-205-5724</a:t>
            </a:r>
          </a:p>
          <a:p>
            <a:pPr lvl="1"/>
            <a:endParaRPr lang="en-US" sz="2000" dirty="0"/>
          </a:p>
          <a:p>
            <a:r>
              <a:rPr lang="en-US" sz="2400" dirty="0"/>
              <a:t>Michelle Georgia — Group Leader</a:t>
            </a:r>
          </a:p>
          <a:p>
            <a:pPr lvl="1"/>
            <a:r>
              <a:rPr lang="en-US" sz="2000" b="1" dirty="0">
                <a:hlinkClick r:id="rId5"/>
              </a:rPr>
              <a:t>Michelle.Georgia@ed.gov</a:t>
            </a:r>
            <a:r>
              <a:rPr lang="en-US" sz="2000" b="1" dirty="0"/>
              <a:t> </a:t>
            </a:r>
            <a:r>
              <a:rPr lang="en-US" sz="2000" dirty="0"/>
              <a:t>/ 202-453-5501</a:t>
            </a:r>
          </a:p>
          <a:p>
            <a:pPr marL="109728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210BD-AA14-4009-9893-055571AF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B70992-B418-40FF-BA07-21B60637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28600"/>
            <a:ext cx="8229600" cy="1143000"/>
          </a:xfrm>
        </p:spPr>
        <p:txBody>
          <a:bodyPr/>
          <a:lstStyle/>
          <a:p>
            <a:r>
              <a:rPr lang="en-US" dirty="0"/>
              <a:t>Javits Team Contacts</a:t>
            </a:r>
          </a:p>
        </p:txBody>
      </p:sp>
    </p:spTree>
    <p:extLst>
      <p:ext uri="{BB962C8B-B14F-4D97-AF65-F5344CB8AC3E}">
        <p14:creationId xmlns:p14="http://schemas.microsoft.com/office/powerpoint/2010/main" val="190391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190072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Welcome and Team Introductions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Communication Practices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Grantee Responsibilities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Performance Reporting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Continuation Awards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Financial Reporting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Monitoring 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Reporting Dates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Plenary Session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Questions and Answers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252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BAA05-5B4A-4870-9D91-11CD1003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56667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sz="3600" dirty="0"/>
              <a:t>Best wishes in completing your Javits Project while fulfilling federal grant requirements. 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54BF6-29EA-4CD2-93EE-10BD4EC6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8A74F2-B905-4F45-979B-91E3AA0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/>
              <a:t>Thank you for joining us today!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328D8DB-9028-4351-9435-F90FEF72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32" y="3408612"/>
            <a:ext cx="2770935" cy="266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Javits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165A0-CEED-498D-A1B6-966A4EC19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26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en-US" sz="2200" dirty="0"/>
              <a:t>The Javits Team is within the Office of Academic Improvement Group, organized under the Office of Well-Rounded Education in the Office of Elementary and Secondary Education (OESE)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sz="2200" dirty="0"/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Sylvia E. Lyles, Ph.D.—Director, Office of Well-Rounded Education, OESE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Michelle Georgia —Group Leader, Academic Improvement Group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M. Jeanette Horner-Smith—Javits Program Officer/Team Leader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Gay Ojugbana—Javits Program Officer</a:t>
            </a:r>
          </a:p>
          <a:p>
            <a:pPr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Charm Smith—Javits Program Officer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 </a:t>
            </a:r>
          </a:p>
        </p:txBody>
      </p:sp>
    </p:spTree>
    <p:extLst>
      <p:ext uri="{BB962C8B-B14F-4D97-AF65-F5344CB8AC3E}">
        <p14:creationId xmlns:p14="http://schemas.microsoft.com/office/powerpoint/2010/main" val="157478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32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 Officer – Primary Contact for Grants</a:t>
            </a:r>
          </a:p>
          <a:p>
            <a:pPr lvl="1"/>
            <a:r>
              <a:rPr lang="en-US" dirty="0"/>
              <a:t>Building relationships for success in grant programs</a:t>
            </a:r>
          </a:p>
          <a:p>
            <a:pPr lvl="1"/>
            <a:r>
              <a:rPr lang="en-US" dirty="0"/>
              <a:t>Obtaining information and addressing concerns</a:t>
            </a:r>
          </a:p>
          <a:p>
            <a:pPr lvl="1"/>
            <a:r>
              <a:rPr lang="en-US" dirty="0"/>
              <a:t>Asking tough questions</a:t>
            </a:r>
          </a:p>
          <a:p>
            <a:pPr lvl="1"/>
            <a:r>
              <a:rPr lang="en-US" dirty="0"/>
              <a:t>Responding swiftly</a:t>
            </a:r>
          </a:p>
          <a:p>
            <a:pPr lvl="1"/>
            <a:r>
              <a:rPr lang="en-US" dirty="0"/>
              <a:t>General information regarding the Javits Program, regulatory and statutory guidance </a:t>
            </a:r>
          </a:p>
          <a:p>
            <a:pPr lvl="1"/>
            <a:r>
              <a:rPr lang="en-US" dirty="0"/>
              <a:t>Emails regarding performance, obligations, and due dates</a:t>
            </a:r>
          </a:p>
          <a:p>
            <a:pPr lvl="1"/>
            <a:r>
              <a:rPr lang="en-US" dirty="0"/>
              <a:t>Available for questions</a:t>
            </a:r>
          </a:p>
          <a:p>
            <a:pPr lvl="1"/>
            <a:endParaRPr lang="en-US" dirty="0"/>
          </a:p>
          <a:p>
            <a:r>
              <a:rPr lang="en-US" dirty="0"/>
              <a:t>Team Leader – Secondary Contact for Grants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Javits Program: Communication Practices</a:t>
            </a:r>
            <a:br>
              <a:rPr lang="en-US" alt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6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32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 and understand the terms and conditions listed on the Grant Award Notification (GAN)</a:t>
            </a:r>
          </a:p>
          <a:p>
            <a:endParaRPr lang="en-US" sz="1700" dirty="0"/>
          </a:p>
          <a:p>
            <a:r>
              <a:rPr lang="en-US" dirty="0"/>
              <a:t>Submit required reports in timely manner</a:t>
            </a:r>
          </a:p>
          <a:p>
            <a:pPr marL="109728" indent="0">
              <a:buNone/>
            </a:pPr>
            <a:r>
              <a:rPr lang="en-US" sz="1600" dirty="0"/>
              <a:t> </a:t>
            </a:r>
            <a:endParaRPr lang="en-US" sz="1700" dirty="0"/>
          </a:p>
          <a:p>
            <a:r>
              <a:rPr lang="en-US" dirty="0"/>
              <a:t>Maintain documentation</a:t>
            </a:r>
          </a:p>
          <a:p>
            <a:pPr marL="109728" indent="0">
              <a:buNone/>
            </a:pPr>
            <a:endParaRPr lang="en-US" sz="1600" dirty="0"/>
          </a:p>
          <a:p>
            <a:r>
              <a:rPr lang="en-US" dirty="0"/>
              <a:t>Draw down funds from G5 per your budget</a:t>
            </a:r>
          </a:p>
          <a:p>
            <a:endParaRPr lang="en-US" sz="1700" dirty="0"/>
          </a:p>
          <a:p>
            <a:r>
              <a:rPr lang="en-US" dirty="0"/>
              <a:t>Adhere to the scope or objectives of the project as described in grantee application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6723-63EF-46BA-8197-50CD82E0DA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Javits: </a:t>
            </a:r>
            <a:r>
              <a:rPr lang="en-US" sz="3600" dirty="0"/>
              <a:t>Grantee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4280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1371600"/>
            <a:ext cx="8555832" cy="4952842"/>
          </a:xfrm>
        </p:spPr>
        <p:txBody>
          <a:bodyPr>
            <a:normAutofit/>
          </a:bodyPr>
          <a:lstStyle/>
          <a:p>
            <a:pPr lvl="2"/>
            <a:endParaRPr lang="en-US" sz="1300" dirty="0"/>
          </a:p>
          <a:p>
            <a:pPr lvl="1"/>
            <a:endParaRPr lang="en-US" sz="1800" dirty="0"/>
          </a:p>
          <a:p>
            <a:r>
              <a:rPr lang="en-US" sz="2800" dirty="0"/>
              <a:t>Annual Performance Report (APR)</a:t>
            </a:r>
          </a:p>
          <a:p>
            <a:r>
              <a:rPr lang="en-US" sz="2800" dirty="0"/>
              <a:t>Budget Revisions</a:t>
            </a:r>
          </a:p>
          <a:p>
            <a:r>
              <a:rPr lang="en-US" sz="2800" dirty="0"/>
              <a:t>Performance Check-In Calls with Program Officer</a:t>
            </a:r>
          </a:p>
          <a:p>
            <a:r>
              <a:rPr lang="en-US" sz="2800" dirty="0"/>
              <a:t>Requirements issued in Grant Condition</a:t>
            </a:r>
          </a:p>
          <a:p>
            <a:r>
              <a:rPr lang="en-US" sz="2800" dirty="0"/>
              <a:t>Information as requested by Program Office</a:t>
            </a:r>
            <a:r>
              <a:rPr lang="en-US" sz="2400" dirty="0"/>
              <a:t>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03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Performance and Budget Reporting </a:t>
            </a:r>
            <a:br>
              <a:rPr lang="en-US" dirty="0"/>
            </a:br>
            <a:r>
              <a:rPr lang="en-US" dirty="0"/>
              <a:t>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A94E6-7FC4-4111-86DC-A01D84805B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2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144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Annual Performance Reports (APRs)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4" y="1371600"/>
            <a:ext cx="8186166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Federal Grant Requirement as noted in Grant Award Notification (GAN)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Report progress on meeting goals and objectives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Report progress for the complete year of performance and spending (Ex. Oct 1, 2019-Sept 30, 2020)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APRs will be submitted through G5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Complete ED 524b form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Section A – Cover page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Section B - Performance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Section C - Budget</a:t>
            </a:r>
          </a:p>
        </p:txBody>
      </p:sp>
    </p:spTree>
    <p:extLst>
      <p:ext uri="{BB962C8B-B14F-4D97-AF65-F5344CB8AC3E}">
        <p14:creationId xmlns:p14="http://schemas.microsoft.com/office/powerpoint/2010/main" val="111603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000066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C98171ABF41439B409D0A1DDFBE39" ma:contentTypeVersion="13" ma:contentTypeDescription="Create a new document." ma:contentTypeScope="" ma:versionID="327220e77d07e82c8ce1f2f123ad5a1d">
  <xsd:schema xmlns:xsd="http://www.w3.org/2001/XMLSchema" xmlns:xs="http://www.w3.org/2001/XMLSchema" xmlns:p="http://schemas.microsoft.com/office/2006/metadata/properties" xmlns:ns3="02e41e38-1731-4866-b09a-6257d8bc047f" xmlns:ns4="f87c7b8b-c0e7-4b77-a067-2c707fd1239f" targetNamespace="http://schemas.microsoft.com/office/2006/metadata/properties" ma:root="true" ma:fieldsID="d7c47a1becaba0a5ad2fb0c66ffafb05" ns3:_="" ns4:_="">
    <xsd:import namespace="02e41e38-1731-4866-b09a-6257d8bc047f"/>
    <xsd:import namespace="f87c7b8b-c0e7-4b77-a067-2c707fd123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1e38-1731-4866-b09a-6257d8bc0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7b8b-c0e7-4b77-a067-2c707fd12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B425-98CD-4490-868F-45E366D158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F8FE0-24C8-4731-87B2-AD55EBFE8FA7}">
  <ds:schemaRefs>
    <ds:schemaRef ds:uri="http://schemas.openxmlformats.org/package/2006/metadata/core-properties"/>
    <ds:schemaRef ds:uri="http://www.w3.org/XML/1998/namespace"/>
    <ds:schemaRef ds:uri="02e41e38-1731-4866-b09a-6257d8bc047f"/>
    <ds:schemaRef ds:uri="http://purl.org/dc/terms/"/>
    <ds:schemaRef ds:uri="f87c7b8b-c0e7-4b77-a067-2c707fd1239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544F2B-49C6-49F2-9DAA-F6EE8C881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41e38-1731-4866-b09a-6257d8bc047f"/>
    <ds:schemaRef ds:uri="f87c7b8b-c0e7-4b77-a067-2c707fd12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36249</TotalTime>
  <Words>1596</Words>
  <Application>Microsoft Office PowerPoint</Application>
  <PresentationFormat>On-screen Show (4:3)</PresentationFormat>
  <Paragraphs>297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Javits Program  Project Director’s Meeting    October 29, 2020</vt:lpstr>
      <vt:lpstr>Housekeeping Rules</vt:lpstr>
      <vt:lpstr>Agenda</vt:lpstr>
      <vt:lpstr>The Javits Team</vt:lpstr>
      <vt:lpstr>Our Team </vt:lpstr>
      <vt:lpstr>Javits Program: Communication Practices </vt:lpstr>
      <vt:lpstr>Javits: Grantee Responsibilities</vt:lpstr>
      <vt:lpstr>Performance and Budget Reporting  Requirements</vt:lpstr>
      <vt:lpstr>Annual Performance Reports (APRs) Requirements</vt:lpstr>
      <vt:lpstr>Annual Performance Report Dates</vt:lpstr>
      <vt:lpstr>Interim Performance Check-in Calls</vt:lpstr>
      <vt:lpstr>Interim Performance Check-in Calls</vt:lpstr>
      <vt:lpstr>Substantial Progress </vt:lpstr>
      <vt:lpstr>Continuation Funding </vt:lpstr>
      <vt:lpstr>Financial Reporting Requirements</vt:lpstr>
      <vt:lpstr>Financial Reporting</vt:lpstr>
      <vt:lpstr>Financial Reporting Requirements</vt:lpstr>
      <vt:lpstr>Financial Reporting Requirements</vt:lpstr>
      <vt:lpstr>Javits: Grant Monitoring</vt:lpstr>
      <vt:lpstr>ReCap of Reporting Dates and Deadlines</vt:lpstr>
      <vt:lpstr>ReCap of Reporting Dates and Deadlines</vt:lpstr>
      <vt:lpstr>2021Reporting Requirements</vt:lpstr>
      <vt:lpstr>Questions &amp; Answers</vt:lpstr>
      <vt:lpstr>Plenary Session</vt:lpstr>
      <vt:lpstr>Transitioning to Virtual Activities during the Pandemic Greenville County Schools, Project Director: Jane Snyder</vt:lpstr>
      <vt:lpstr>Progress and Challenges while Completing Project Performance  University of Hawaii, Co-Principal Investigator: Kiriko Takahashi</vt:lpstr>
      <vt:lpstr>Lessons Learned from Project Goals and Objectives Unexpected Bright Spots during the Pandemic and Impact on Project  University of Connecticut, Project Director: Del Siegle </vt:lpstr>
      <vt:lpstr>PowerPoint Presentation</vt:lpstr>
      <vt:lpstr>Javits Team Contacts</vt:lpstr>
      <vt:lpstr>Thank you for joining us today!</vt:lpstr>
    </vt:vector>
  </TitlesOfParts>
  <Company>U.S.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Dept. of Education</dc:creator>
  <cp:lastModifiedBy>Mildred</cp:lastModifiedBy>
  <cp:revision>1584</cp:revision>
  <cp:lastPrinted>2019-12-04T19:59:42Z</cp:lastPrinted>
  <dcterms:created xsi:type="dcterms:W3CDTF">2012-08-28T12:21:11Z</dcterms:created>
  <dcterms:modified xsi:type="dcterms:W3CDTF">2020-10-30T13:57:43Z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0x01010057DC98171ABF41439B409D0A1DDFBE39</vt:lpwstr>
  </property>
</Properties>
</file>