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handoutMasterIdLst>
    <p:handoutMasterId r:id="rId30"/>
  </p:handoutMasterIdLst>
  <p:sldIdLst>
    <p:sldId id="256" r:id="rId5"/>
    <p:sldId id="494" r:id="rId6"/>
    <p:sldId id="473" r:id="rId7"/>
    <p:sldId id="474" r:id="rId8"/>
    <p:sldId id="475" r:id="rId9"/>
    <p:sldId id="476" r:id="rId10"/>
    <p:sldId id="477" r:id="rId11"/>
    <p:sldId id="478" r:id="rId12"/>
    <p:sldId id="479" r:id="rId13"/>
    <p:sldId id="480" r:id="rId14"/>
    <p:sldId id="481" r:id="rId15"/>
    <p:sldId id="482" r:id="rId16"/>
    <p:sldId id="483" r:id="rId17"/>
    <p:sldId id="484" r:id="rId18"/>
    <p:sldId id="485" r:id="rId19"/>
    <p:sldId id="486" r:id="rId20"/>
    <p:sldId id="487" r:id="rId21"/>
    <p:sldId id="488" r:id="rId22"/>
    <p:sldId id="489" r:id="rId23"/>
    <p:sldId id="490" r:id="rId24"/>
    <p:sldId id="491" r:id="rId25"/>
    <p:sldId id="492" r:id="rId26"/>
    <p:sldId id="493" r:id="rId27"/>
    <p:sldId id="472" r:id="rId2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w Cen MT" pitchFamily="34" charset="0"/>
        <a:ea typeface="+mn-ea"/>
        <a:cs typeface="Arial" charset="0"/>
      </a:defRPr>
    </a:lvl1pPr>
    <a:lvl2pPr marL="457200" algn="l" defTabSz="457200" rtl="0" fontAlgn="base">
      <a:spcBef>
        <a:spcPct val="0"/>
      </a:spcBef>
      <a:spcAft>
        <a:spcPct val="0"/>
      </a:spcAft>
      <a:defRPr kern="1200">
        <a:solidFill>
          <a:schemeClr val="tx1"/>
        </a:solidFill>
        <a:latin typeface="Tw Cen MT" pitchFamily="34" charset="0"/>
        <a:ea typeface="+mn-ea"/>
        <a:cs typeface="Arial" charset="0"/>
      </a:defRPr>
    </a:lvl2pPr>
    <a:lvl3pPr marL="914400" algn="l" defTabSz="457200" rtl="0" fontAlgn="base">
      <a:spcBef>
        <a:spcPct val="0"/>
      </a:spcBef>
      <a:spcAft>
        <a:spcPct val="0"/>
      </a:spcAft>
      <a:defRPr kern="1200">
        <a:solidFill>
          <a:schemeClr val="tx1"/>
        </a:solidFill>
        <a:latin typeface="Tw Cen MT" pitchFamily="34" charset="0"/>
        <a:ea typeface="+mn-ea"/>
        <a:cs typeface="Arial" charset="0"/>
      </a:defRPr>
    </a:lvl3pPr>
    <a:lvl4pPr marL="1371600" algn="l" defTabSz="457200" rtl="0" fontAlgn="base">
      <a:spcBef>
        <a:spcPct val="0"/>
      </a:spcBef>
      <a:spcAft>
        <a:spcPct val="0"/>
      </a:spcAft>
      <a:defRPr kern="1200">
        <a:solidFill>
          <a:schemeClr val="tx1"/>
        </a:solidFill>
        <a:latin typeface="Tw Cen MT" pitchFamily="34" charset="0"/>
        <a:ea typeface="+mn-ea"/>
        <a:cs typeface="Arial" charset="0"/>
      </a:defRPr>
    </a:lvl4pPr>
    <a:lvl5pPr marL="1828800" algn="l" defTabSz="457200"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pak, Kelly" initials="KKT" lastIdx="1" clrIdx="0"/>
  <p:cmAuthor id="1" name="U.S. Department of Education" initials="BL" lastIdx="4" clrIdx="1"/>
  <p:cmAuthor id="2" name="Petracca, Ronald" initials="RP" lastIdx="6" clrIdx="2"/>
  <p:cmAuthor id="3" name="Kelly Terpak" initials="KKT" lastIdx="9" clrIdx="3"/>
  <p:cmAuthor id="4" name="Folake Reed" initials="FR" lastIdx="2" clrIdx="4"/>
  <p:cmAuthor id="5" name="Brizzo, Ashley" initials="BA" lastIdx="1" clrIdx="5">
    <p:extLst>
      <p:ext uri="{19B8F6BF-5375-455C-9EA6-DF929625EA0E}">
        <p15:presenceInfo xmlns:p15="http://schemas.microsoft.com/office/powerpoint/2012/main" userId="S::ashley.brizzo@ed.gov::5d0fdd01-d5c3-4525-b064-bb73385585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790"/>
    <a:srgbClr val="666666"/>
    <a:srgbClr val="038A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32" autoAdjust="0"/>
  </p:normalViewPr>
  <p:slideViewPr>
    <p:cSldViewPr snapToObjects="1">
      <p:cViewPr varScale="1">
        <p:scale>
          <a:sx n="50" d="100"/>
          <a:sy n="50" d="100"/>
        </p:scale>
        <p:origin x="1668" y="24"/>
      </p:cViewPr>
      <p:guideLst>
        <p:guide orient="horz" pos="2160"/>
        <p:guide pos="2880"/>
      </p:guideLst>
    </p:cSldViewPr>
  </p:slideViewPr>
  <p:notesTextViewPr>
    <p:cViewPr>
      <p:scale>
        <a:sx n="1" d="1"/>
        <a:sy n="1" d="1"/>
      </p:scale>
      <p:origin x="0" y="0"/>
    </p:cViewPr>
  </p:notesTextViewPr>
  <p:notesViewPr>
    <p:cSldViewPr snapToObjects="1">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6FFCDEEC-85C9-4C96-BA07-DC1346F52D77}" type="datetimeFigureOut">
              <a:rPr lang="en-US"/>
              <a:pPr>
                <a:defRPr/>
              </a:pPr>
              <a:t>7/27/2020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7B6D337A-94BB-4D48-AF3B-8C6270C51EEB}" type="slidenum">
              <a:rPr lang="en-US"/>
              <a:pPr>
                <a:defRPr/>
              </a:pPr>
              <a:t>‹#›</a:t>
            </a:fld>
            <a:endParaRPr lang="en-US"/>
          </a:p>
        </p:txBody>
      </p:sp>
    </p:spTree>
    <p:extLst>
      <p:ext uri="{BB962C8B-B14F-4D97-AF65-F5344CB8AC3E}">
        <p14:creationId xmlns:p14="http://schemas.microsoft.com/office/powerpoint/2010/main" val="4153722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B3DD1D36-20B8-4E7F-B2A3-0C1A67BBD212}" type="datetimeFigureOut">
              <a:rPr lang="en-US"/>
              <a:pPr>
                <a:defRPr/>
              </a:pPr>
              <a:t>7/27/2020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E61B3D3-DCF2-4292-B860-334F61CD4651}" type="slidenum">
              <a:rPr lang="en-US"/>
              <a:pPr>
                <a:defRPr/>
              </a:pPr>
              <a:t>‹#›</a:t>
            </a:fld>
            <a:endParaRPr lang="en-US"/>
          </a:p>
        </p:txBody>
      </p:sp>
    </p:spTree>
    <p:extLst>
      <p:ext uri="{BB962C8B-B14F-4D97-AF65-F5344CB8AC3E}">
        <p14:creationId xmlns:p14="http://schemas.microsoft.com/office/powerpoint/2010/main" val="32143170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these informational slides we’re going to provide an overview of the selection criteria for the Early-phase competition, the points that are assigned to each selection criterion, and a brief overview of the review process.</a:t>
            </a:r>
          </a:p>
          <a:p>
            <a:endParaRPr lang="en-US" baseline="0" dirty="0"/>
          </a:p>
          <a:p>
            <a:r>
              <a:rPr lang="en-US" dirty="0"/>
              <a:t>If you are planning to apply to EIR, you should read carefully the specific notice inviting applications (NIA) and the specific application package for the competition to which you are applying.  These slides are for information purposes only, and applicants should rely upon the NIA for the official competition requirements.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a:t>There are separate criteria for those applying under AP3 teacher-directed professional learning. Here’s a snapshot of them and we’ll discuss each in a moment. The application package specifies the areas where these criteria overlap between selection criteria and application requirements.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10</a:t>
            </a:fld>
            <a:endParaRPr lang="en-US"/>
          </a:p>
        </p:txBody>
      </p:sp>
    </p:spTree>
    <p:extLst>
      <p:ext uri="{BB962C8B-B14F-4D97-AF65-F5344CB8AC3E}">
        <p14:creationId xmlns:p14="http://schemas.microsoft.com/office/powerpoint/2010/main" val="1995692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There are 5 factors for quality of project design for a total of 45 points. </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 first factor is included on this slide and worth up to 25 points depending on how much of required PD is replaced.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11</a:t>
            </a:fld>
            <a:endParaRPr lang="en-US"/>
          </a:p>
        </p:txBody>
      </p:sp>
    </p:spTree>
    <p:extLst>
      <p:ext uri="{BB962C8B-B14F-4D97-AF65-F5344CB8AC3E}">
        <p14:creationId xmlns:p14="http://schemas.microsoft.com/office/powerpoint/2010/main" val="823181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remaining factors are included here, worth 5 points each. </a:t>
            </a:r>
          </a:p>
          <a:p>
            <a:r>
              <a:rPr lang="en-US" dirty="0"/>
              <a:t>Applicants will be scored on the ways they have designed their project to ensure a minimum level of quality for the professional learning activities funded by the stipend. </a:t>
            </a:r>
          </a:p>
          <a:p>
            <a:r>
              <a:rPr lang="en-US" dirty="0"/>
              <a:t>Another factor is about the extent to which teachers have flexibility in the types of PD they request.</a:t>
            </a:r>
          </a:p>
          <a:p>
            <a:r>
              <a:rPr lang="en-US" dirty="0"/>
              <a:t>Factor 4 is about the seamlessness of the process for teacher participants. </a:t>
            </a:r>
          </a:p>
          <a:p>
            <a:r>
              <a:rPr lang="en-US" dirty="0"/>
              <a:t>The last factor in this criterion is about the clarity of the project goals. The logic model may help applicants address this factor.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12</a:t>
            </a:fld>
            <a:endParaRPr lang="en-US"/>
          </a:p>
        </p:txBody>
      </p:sp>
    </p:spTree>
    <p:extLst>
      <p:ext uri="{BB962C8B-B14F-4D97-AF65-F5344CB8AC3E}">
        <p14:creationId xmlns:p14="http://schemas.microsoft.com/office/powerpoint/2010/main" val="1096766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 6 factors for the resources and management criterion are worth up to 5 points each, for a total of up to 30 points.</a:t>
            </a:r>
          </a:p>
          <a:p>
            <a:r>
              <a:rPr lang="en-US" dirty="0"/>
              <a:t>Factor 1 is about the sufficiency of the stipend amount</a:t>
            </a:r>
          </a:p>
          <a:p>
            <a:r>
              <a:rPr lang="en-US" dirty="0"/>
              <a:t>Factor 2 is about the reasonableness of costs, not just the stipends, but the other budgeted items </a:t>
            </a:r>
          </a:p>
          <a:p>
            <a:r>
              <a:rPr lang="en-US" dirty="0"/>
              <a:t>Factor 3 is about the payment structure that minimizes teachers’ burden.</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13</a:t>
            </a:fld>
            <a:endParaRPr lang="en-US"/>
          </a:p>
        </p:txBody>
      </p:sp>
    </p:spTree>
    <p:extLst>
      <p:ext uri="{BB962C8B-B14F-4D97-AF65-F5344CB8AC3E}">
        <p14:creationId xmlns:p14="http://schemas.microsoft.com/office/powerpoint/2010/main" val="3540787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 fourth factor is about personnel qualifications. Resumes should be included in appendix B.</a:t>
            </a:r>
          </a:p>
          <a:p>
            <a:r>
              <a:rPr lang="en-US" dirty="0"/>
              <a:t>Factor 5 is about the management plan. The previously slides on management plan may be a useful reference for the selection criteria under this priority as well.</a:t>
            </a:r>
          </a:p>
          <a:p>
            <a:r>
              <a:rPr lang="en-US" dirty="0"/>
              <a:t>The last factor is about the ways the feedback loops will inform ongoing enhancements to the project.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14</a:t>
            </a:fld>
            <a:endParaRPr lang="en-US"/>
          </a:p>
        </p:txBody>
      </p:sp>
    </p:spTree>
    <p:extLst>
      <p:ext uri="{BB962C8B-B14F-4D97-AF65-F5344CB8AC3E}">
        <p14:creationId xmlns:p14="http://schemas.microsoft.com/office/powerpoint/2010/main" val="289025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 evaluation should be focused on the stipend system. The evaluation may also provide feedback about the specific PD funded with a stipend.</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In designing an evaluation of the stipend system, applicants might consider how a lottery system (if there is an oversubscription of teachers interested in the stipend) might help account for self-selection bias.</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There are 3 evaluation factors for a total of up to 25 points.</a:t>
            </a:r>
          </a:p>
          <a:p>
            <a:r>
              <a:rPr lang="en-US" dirty="0"/>
              <a:t>The first factor, worth up to 15 points is the extent to which the design is likely to meet What Works Clearinghouse standards with or without reservation, in other words is it an experimental or quasi experimental design.</a:t>
            </a:r>
          </a:p>
          <a:p>
            <a:r>
              <a:rPr lang="en-US" dirty="0"/>
              <a:t>The second factor is about the clarity of the project components as well as the fidelity. It is worth up to 5 points.</a:t>
            </a:r>
          </a:p>
          <a:p>
            <a:r>
              <a:rPr lang="en-US" dirty="0"/>
              <a:t>The last factor, also worth up to 5 points, is about the formative evaluation.</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15</a:t>
            </a:fld>
            <a:endParaRPr lang="en-US"/>
          </a:p>
        </p:txBody>
      </p:sp>
    </p:spTree>
    <p:extLst>
      <p:ext uri="{BB962C8B-B14F-4D97-AF65-F5344CB8AC3E}">
        <p14:creationId xmlns:p14="http://schemas.microsoft.com/office/powerpoint/2010/main" val="2819560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provide a general summary of some of the expectations for your Early-phase evaluation.   </a:t>
            </a:r>
          </a:p>
          <a:p>
            <a:r>
              <a:rPr lang="en-US" dirty="0"/>
              <a:t>The independent evaluations for early-phase are typically randomized control trials or quasi experimental designs. At the early-phase tier, where grantees are testing innovative ideas, evaluations should be designed to support iteration and formative feedback. This may include an initial focus on a subset of schools with full scale implementation based on early results of an efficacy study.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16</a:t>
            </a:fld>
            <a:endParaRPr lang="en-US"/>
          </a:p>
        </p:txBody>
      </p:sp>
    </p:spTree>
    <p:extLst>
      <p:ext uri="{BB962C8B-B14F-4D97-AF65-F5344CB8AC3E}">
        <p14:creationId xmlns:p14="http://schemas.microsoft.com/office/powerpoint/2010/main" val="2423775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helpful resources that have been put together by the Department’s Institute of Education Sciences, (IES) that you may wish to consult in planning your project evaluation.   It’s particularly important that you become familiar with the first of these, the What Works Clearinghouse Procedures and Standards Handbooks, not only to make sure your evaluation meets What Works Clearinghouse standards, but also because the handbook will help you to understand the EIR evidence requirements across the tiers.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17</a:t>
            </a:fld>
            <a:endParaRPr lang="en-US"/>
          </a:p>
        </p:txBody>
      </p:sp>
    </p:spTree>
    <p:extLst>
      <p:ext uri="{BB962C8B-B14F-4D97-AF65-F5344CB8AC3E}">
        <p14:creationId xmlns:p14="http://schemas.microsoft.com/office/powerpoint/2010/main" val="4090177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you can surely see by now, the independent evaluation is a critical part of a successful EIR project, so you need to find an evaluator that is experienced and ably qualified to conduct an evaluation that will meet What Works Clearinghouse standards.</a:t>
            </a:r>
          </a:p>
          <a:p>
            <a:r>
              <a:rPr lang="en-US" baseline="0" dirty="0"/>
              <a:t>So here – and in the next slide are some considerations as you select an evaluator.</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18</a:t>
            </a:fld>
            <a:endParaRPr lang="en-US"/>
          </a:p>
        </p:txBody>
      </p:sp>
    </p:spTree>
    <p:extLst>
      <p:ext uri="{BB962C8B-B14F-4D97-AF65-F5344CB8AC3E}">
        <p14:creationId xmlns:p14="http://schemas.microsoft.com/office/powerpoint/2010/main" val="35697288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For your later reference, you can also review some of the other considerations for selecting your evaluator.</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19</a:t>
            </a:fld>
            <a:endParaRPr lang="en-US"/>
          </a:p>
        </p:txBody>
      </p:sp>
    </p:spTree>
    <p:extLst>
      <p:ext uri="{BB962C8B-B14F-4D97-AF65-F5344CB8AC3E}">
        <p14:creationId xmlns:p14="http://schemas.microsoft.com/office/powerpoint/2010/main" val="394544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65887" rtl="0" eaLnBrk="1" fontAlgn="base" latinLnBrk="0" hangingPunct="1">
              <a:lnSpc>
                <a:spcPct val="100000"/>
              </a:lnSpc>
              <a:spcBef>
                <a:spcPct val="30000"/>
              </a:spcBef>
              <a:spcAft>
                <a:spcPct val="0"/>
              </a:spcAft>
              <a:buClrTx/>
              <a:buSzTx/>
              <a:buFontTx/>
              <a:buNone/>
              <a:tabLst/>
              <a:defRPr/>
            </a:pPr>
            <a:r>
              <a:rPr lang="en-US" dirty="0"/>
              <a:t>These are the separate criteria for those applying under AP2 STEM. Here’s a snapshot of them and we’ll discuss each in a moment. </a:t>
            </a:r>
          </a:p>
          <a:p>
            <a:pPr defTabSz="465887">
              <a:defRPr/>
            </a:pP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a:t>
            </a:fld>
            <a:endParaRPr lang="en-US"/>
          </a:p>
        </p:txBody>
      </p:sp>
    </p:spTree>
    <p:extLst>
      <p:ext uri="{BB962C8B-B14F-4D97-AF65-F5344CB8AC3E}">
        <p14:creationId xmlns:p14="http://schemas.microsoft.com/office/powerpoint/2010/main" val="24454030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0" i="0" u="none" strike="noStrike" kern="1200" dirty="0">
                <a:solidFill>
                  <a:schemeClr val="tx1"/>
                </a:solidFill>
                <a:effectLst/>
                <a:latin typeface="+mn-lt"/>
                <a:ea typeface="+mn-ea"/>
                <a:cs typeface="+mn-cs"/>
              </a:rPr>
              <a:t>Ashley will share a few pieces of additional information</a:t>
            </a:r>
          </a:p>
        </p:txBody>
      </p:sp>
      <p:sp>
        <p:nvSpPr>
          <p:cNvPr id="4" name="Slide Number Placeholder 3"/>
          <p:cNvSpPr>
            <a:spLocks noGrp="1"/>
          </p:cNvSpPr>
          <p:nvPr>
            <p:ph type="sldNum" sz="quarter" idx="5"/>
          </p:nvPr>
        </p:nvSpPr>
        <p:spPr/>
        <p:txBody>
          <a:bodyPr/>
          <a:lstStyle/>
          <a:p>
            <a:pPr>
              <a:defRPr/>
            </a:pPr>
            <a:fld id="{DE61B3D3-DCF2-4292-B860-334F61CD4651}" type="slidenum">
              <a:rPr lang="en-US" smtClean="0"/>
              <a:pPr>
                <a:defRPr/>
              </a:pPr>
              <a:t>20</a:t>
            </a:fld>
            <a:endParaRPr lang="en-US" dirty="0"/>
          </a:p>
        </p:txBody>
      </p:sp>
    </p:spTree>
    <p:extLst>
      <p:ext uri="{BB962C8B-B14F-4D97-AF65-F5344CB8AC3E}">
        <p14:creationId xmlns:p14="http://schemas.microsoft.com/office/powerpoint/2010/main" val="26487116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your reference, here is a high-level overview of the review process. Essentially, peer reviewers with comment and score applications using the selection criteria associated with that absolute priority.</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21</a:t>
            </a:fld>
            <a:endParaRPr lang="en-US"/>
          </a:p>
        </p:txBody>
      </p:sp>
    </p:spTree>
    <p:extLst>
      <p:ext uri="{BB962C8B-B14F-4D97-AF65-F5344CB8AC3E}">
        <p14:creationId xmlns:p14="http://schemas.microsoft.com/office/powerpoint/2010/main" val="3263893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 applicant chooses to address one of the competitive preference priorities, reviewers will score and comment on the extent to which it was addressed.</a:t>
            </a:r>
          </a:p>
          <a:p>
            <a:r>
              <a:rPr lang="en-US" dirty="0"/>
              <a:t>Please specify in the abstract, narrative, and eligibility checklist if you are addressing a competitive preference priority.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22</a:t>
            </a:fld>
            <a:endParaRPr lang="en-US"/>
          </a:p>
        </p:txBody>
      </p:sp>
    </p:spTree>
    <p:extLst>
      <p:ext uri="{BB962C8B-B14F-4D97-AF65-F5344CB8AC3E}">
        <p14:creationId xmlns:p14="http://schemas.microsoft.com/office/powerpoint/2010/main" val="2264125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these suggestions for how to organize your application.</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23</a:t>
            </a:fld>
            <a:endParaRPr lang="en-US"/>
          </a:p>
        </p:txBody>
      </p:sp>
    </p:spTree>
    <p:extLst>
      <p:ext uri="{BB962C8B-B14F-4D97-AF65-F5344CB8AC3E}">
        <p14:creationId xmlns:p14="http://schemas.microsoft.com/office/powerpoint/2010/main" val="4035196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concludes our</a:t>
            </a:r>
            <a:r>
              <a:rPr lang="en-US" baseline="0" dirty="0"/>
              <a:t> informational recording on the Early-phase selection criteria.   If you have additional questions, please consult the notice inviting applications.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24</a:t>
            </a:fld>
            <a:endParaRPr lang="en-US"/>
          </a:p>
        </p:txBody>
      </p:sp>
    </p:spTree>
    <p:extLst>
      <p:ext uri="{BB962C8B-B14F-4D97-AF65-F5344CB8AC3E}">
        <p14:creationId xmlns:p14="http://schemas.microsoft.com/office/powerpoint/2010/main" val="359630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4 factors for quality of project design each worth 10 points for a total of 40 points. </a:t>
            </a:r>
          </a:p>
          <a:p>
            <a:r>
              <a:rPr lang="en-US" dirty="0"/>
              <a:t>This includes clarity of goals, objectives and outcomes. </a:t>
            </a:r>
          </a:p>
          <a:p>
            <a:r>
              <a:rPr lang="en-US" dirty="0"/>
              <a:t>For factor two, the extent to which the project addresses the needs of the target population keep in mind that EIR applicants must serve high-needs students and the applicant is to define high-needs in their context.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3</a:t>
            </a:fld>
            <a:endParaRPr lang="en-US"/>
          </a:p>
        </p:txBody>
      </p:sp>
    </p:spTree>
    <p:extLst>
      <p:ext uri="{BB962C8B-B14F-4D97-AF65-F5344CB8AC3E}">
        <p14:creationId xmlns:p14="http://schemas.microsoft.com/office/powerpoint/2010/main" val="4253397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Factor 3 relates to absolute priority 1 and is about the existing research undergirding the proposed project. </a:t>
            </a:r>
          </a:p>
          <a:p>
            <a:r>
              <a:rPr lang="en-US" dirty="0"/>
              <a:t>Factor 4 is the ways in which the proposed project will </a:t>
            </a:r>
            <a:r>
              <a:rPr lang="en-US" b="1" dirty="0"/>
              <a:t>add</a:t>
            </a:r>
            <a:r>
              <a:rPr lang="en-US" dirty="0"/>
              <a:t> to that body of knowledge. This relates to the innovative aspect of EIR early-phase grants.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4</a:t>
            </a:fld>
            <a:endParaRPr lang="en-US"/>
          </a:p>
        </p:txBody>
      </p:sp>
    </p:spTree>
    <p:extLst>
      <p:ext uri="{BB962C8B-B14F-4D97-AF65-F5344CB8AC3E}">
        <p14:creationId xmlns:p14="http://schemas.microsoft.com/office/powerpoint/2010/main" val="4253397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criterion is about resources and management for a total of 35 points. There are 5 factors, the first two of which are on this slide. </a:t>
            </a:r>
          </a:p>
          <a:p>
            <a:r>
              <a:rPr lang="en-US" dirty="0"/>
              <a:t>Factor 1 is worth 10 points and about the management plan, we’ll share a few resources for consideration in a moment. </a:t>
            </a:r>
          </a:p>
          <a:p>
            <a:r>
              <a:rPr lang="en-US" dirty="0"/>
              <a:t>The second factor is about reasonableness of costs and is worth 5 points. Please know that peer reviewers will score here AND ED staff will conduct a separate budget review. Applicants should anticipate post-award budget reconciliation as appropriate.</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5</a:t>
            </a:fld>
            <a:endParaRPr lang="en-US"/>
          </a:p>
        </p:txBody>
      </p:sp>
    </p:spTree>
    <p:extLst>
      <p:ext uri="{BB962C8B-B14F-4D97-AF65-F5344CB8AC3E}">
        <p14:creationId xmlns:p14="http://schemas.microsoft.com/office/powerpoint/2010/main" val="425339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Factor 3 is about personnel and is worth 5 pts. Resumes should be included in appendix B.</a:t>
            </a:r>
          </a:p>
          <a:p>
            <a:r>
              <a:rPr lang="en-US" dirty="0"/>
              <a:t>An important aspect of early-phase is iteration as innovative ideas are tested out. As such, factor 4 is about ongoing feedback and cycles of improvement. This is worth 10 points.</a:t>
            </a:r>
          </a:p>
          <a:p>
            <a:r>
              <a:rPr lang="en-US" dirty="0"/>
              <a:t>The last factor for this criterion is about dissemination- in other words, the plans for communicating with others in the field about your project.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6</a:t>
            </a:fld>
            <a:endParaRPr lang="en-US"/>
          </a:p>
        </p:txBody>
      </p:sp>
    </p:spTree>
    <p:extLst>
      <p:ext uri="{BB962C8B-B14F-4D97-AF65-F5344CB8AC3E}">
        <p14:creationId xmlns:p14="http://schemas.microsoft.com/office/powerpoint/2010/main" val="4253397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respond to the first factor under Criterion B, you need to create a project management plan.  Here are some key components of a typical well-designed management plan.   You may find it helpful to use this format – or something similar.</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7</a:t>
            </a:fld>
            <a:endParaRPr lang="en-US"/>
          </a:p>
        </p:txBody>
      </p:sp>
    </p:spTree>
    <p:extLst>
      <p:ext uri="{BB962C8B-B14F-4D97-AF65-F5344CB8AC3E}">
        <p14:creationId xmlns:p14="http://schemas.microsoft.com/office/powerpoint/2010/main" val="2380579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defRPr/>
            </a:pPr>
            <a:r>
              <a:rPr lang="en-US" altLang="en-US" dirty="0">
                <a:latin typeface="Calibri (Body)"/>
              </a:rPr>
              <a:t>Here’s what a sample management plan might look like.</a:t>
            </a:r>
          </a:p>
          <a:p>
            <a:pPr>
              <a:spcBef>
                <a:spcPct val="0"/>
              </a:spcBef>
              <a:defRPr/>
            </a:pPr>
            <a:endParaRPr lang="en-US" altLang="en-US" dirty="0">
              <a:latin typeface="Calibri (Body)"/>
            </a:endParaRPr>
          </a:p>
          <a:p>
            <a:pPr>
              <a:spcBef>
                <a:spcPct val="0"/>
              </a:spcBef>
              <a:defRPr/>
            </a:pPr>
            <a:r>
              <a:rPr lang="en-US" altLang="en-US" dirty="0">
                <a:latin typeface="Calibri (Body)"/>
              </a:rPr>
              <a:t>It wouldn’t be unusual for a management plan to take up several pages of a project narrative, but it’s up to you to decide the length and level of detail that would best communicate your plan to reviewers. </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29628" indent="-37472452" eaLnBrk="0" hangingPunct="0">
              <a:spcBef>
                <a:spcPct val="30000"/>
              </a:spcBef>
              <a:defRPr sz="1200">
                <a:solidFill>
                  <a:schemeClr val="tx1"/>
                </a:solidFill>
                <a:latin typeface="Calibri" pitchFamily="34" charset="0"/>
                <a:ea typeface="ＭＳ Ｐゴシック" pitchFamily="34" charset="-128"/>
              </a:defRPr>
            </a:lvl2pPr>
            <a:lvl3pPr marL="1142937" indent="-228587" eaLnBrk="0" hangingPunct="0">
              <a:spcBef>
                <a:spcPct val="30000"/>
              </a:spcBef>
              <a:defRPr sz="1200">
                <a:solidFill>
                  <a:schemeClr val="tx1"/>
                </a:solidFill>
                <a:latin typeface="Calibri" pitchFamily="34" charset="0"/>
                <a:ea typeface="ＭＳ Ｐゴシック" pitchFamily="34" charset="-128"/>
              </a:defRPr>
            </a:lvl3pPr>
            <a:lvl4pPr marL="1600111" indent="-228587" eaLnBrk="0" hangingPunct="0">
              <a:spcBef>
                <a:spcPct val="30000"/>
              </a:spcBef>
              <a:defRPr sz="1200">
                <a:solidFill>
                  <a:schemeClr val="tx1"/>
                </a:solidFill>
                <a:latin typeface="Calibri" pitchFamily="34" charset="0"/>
                <a:ea typeface="ＭＳ Ｐゴシック" pitchFamily="34" charset="-128"/>
              </a:defRPr>
            </a:lvl4pPr>
            <a:lvl5pPr marL="2057287" indent="-228587" eaLnBrk="0" hangingPunct="0">
              <a:spcBef>
                <a:spcPct val="30000"/>
              </a:spcBef>
              <a:defRPr sz="1200">
                <a:solidFill>
                  <a:schemeClr val="tx1"/>
                </a:solidFill>
                <a:latin typeface="Calibri" pitchFamily="34" charset="0"/>
                <a:ea typeface="ＭＳ Ｐゴシック" pitchFamily="34" charset="-128"/>
              </a:defRPr>
            </a:lvl5pPr>
            <a:lvl6pPr marL="2514461"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635"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8811"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5985" indent="-228587"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67CBAD73-62D9-4598-AA52-ACF1E775E45A}" type="slidenum">
              <a:rPr lang="en-US" altLang="en-US" smtClean="0">
                <a:latin typeface="Franklin Gothic Book" pitchFamily="34" charset="0"/>
                <a:cs typeface="Arial" pitchFamily="34" charset="0"/>
              </a:rPr>
              <a:pPr eaLnBrk="1" hangingPunct="1">
                <a:spcBef>
                  <a:spcPct val="0"/>
                </a:spcBef>
              </a:pPr>
              <a:t>8</a:t>
            </a:fld>
            <a:endParaRPr lang="en-US" altLang="en-US">
              <a:latin typeface="Franklin Gothic Book" pitchFamily="34" charset="0"/>
              <a:cs typeface="Arial" pitchFamily="34" charset="0"/>
            </a:endParaRPr>
          </a:p>
        </p:txBody>
      </p:sp>
    </p:spTree>
    <p:extLst>
      <p:ext uri="{BB962C8B-B14F-4D97-AF65-F5344CB8AC3E}">
        <p14:creationId xmlns:p14="http://schemas.microsoft.com/office/powerpoint/2010/main" val="763339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criterion, project evaluation is worth up to 25 points. </a:t>
            </a:r>
          </a:p>
          <a:p>
            <a:r>
              <a:rPr lang="en-US" dirty="0"/>
              <a:t>This includes the extent to which the proposed evaluation is likely to meet WWC standards with or without reservation. As stated in the NIA, the evaluation of an e</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arly-phase project should be an experimental or quasi-experimental design study. Related to that expectation, is factor one which is worth 15 points.</a:t>
            </a:r>
          </a:p>
          <a:p>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Factor 2, is worth up to 5 points and is about the clarity of the evaluation plan and the ways fidelity will be measured.</a:t>
            </a:r>
          </a:p>
          <a:p>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The last factor is regarding validity and reliability; it is worth 5 points.  </a:t>
            </a:r>
            <a:endParaRPr lang="en-US" dirty="0"/>
          </a:p>
          <a:p>
            <a:r>
              <a:rPr lang="en-US" dirty="0"/>
              <a:t>Additional slides about selecting an evaluators are included later in this presentation.</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9</a:t>
            </a:fld>
            <a:endParaRPr lang="en-US"/>
          </a:p>
        </p:txBody>
      </p:sp>
    </p:spTree>
    <p:extLst>
      <p:ext uri="{BB962C8B-B14F-4D97-AF65-F5344CB8AC3E}">
        <p14:creationId xmlns:p14="http://schemas.microsoft.com/office/powerpoint/2010/main" val="2154617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1"/>
            <a:ext cx="7772400" cy="914399"/>
          </a:xfrm>
          <a:prstGeom prst="rect">
            <a:avLst/>
          </a:prstGeom>
        </p:spPr>
        <p:txBody>
          <a:bodyPr vert="horz"/>
          <a:lstStyle>
            <a:lvl1pPr>
              <a:defRPr sz="5200" b="1" i="0" kern="1200" cap="all" spc="0">
                <a:solidFill>
                  <a:schemeClr val="bg1"/>
                </a:solidFill>
                <a:latin typeface="Tw Cen MT"/>
                <a:cs typeface="Tw Cen MT"/>
              </a:defRPr>
            </a:lvl1pPr>
          </a:lstStyle>
          <a:p>
            <a:r>
              <a:rPr lang="en-US"/>
              <a:t>Click to edit Master title style</a:t>
            </a:r>
            <a:endParaRPr lang="en-US" dirty="0"/>
          </a:p>
        </p:txBody>
      </p:sp>
      <p:sp>
        <p:nvSpPr>
          <p:cNvPr id="3" name="Subtitle 2"/>
          <p:cNvSpPr>
            <a:spLocks noGrp="1"/>
          </p:cNvSpPr>
          <p:nvPr>
            <p:ph type="subTitle" idx="1"/>
          </p:nvPr>
        </p:nvSpPr>
        <p:spPr>
          <a:xfrm>
            <a:off x="1371600" y="5029200"/>
            <a:ext cx="6400800" cy="1066800"/>
          </a:xfrm>
          <a:prstGeom prst="rect">
            <a:avLst/>
          </a:prstGeom>
        </p:spPr>
        <p:txBody>
          <a:bodyPr vert="horz"/>
          <a:lstStyle>
            <a:lvl1pPr marL="0" indent="0" algn="ctr">
              <a:buNone/>
              <a:defRPr sz="2400" cap="all">
                <a:solidFill>
                  <a:schemeClr val="bg1"/>
                </a:solidFill>
                <a:latin typeface="Tw Cen 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0974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quare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48640" indent="-274320">
              <a:buClr>
                <a:srgbClr val="038A00"/>
              </a:buClr>
              <a:buFont typeface="Wingdings" charset="2"/>
              <a:buChar char="§"/>
              <a:defRPr sz="2400" baseline="0">
                <a:solidFill>
                  <a:srgbClr val="333333"/>
                </a:solidFill>
                <a:latin typeface="Tw Cen MT"/>
                <a:cs typeface="Tw Cen MT"/>
              </a:defRPr>
            </a:lvl1pPr>
            <a:lvl2pPr marL="1097280" indent="-292608">
              <a:buClr>
                <a:srgbClr val="038A00"/>
              </a:buClr>
              <a:defRPr sz="2100">
                <a:solidFill>
                  <a:srgbClr val="333333"/>
                </a:solidFill>
                <a:latin typeface="Tw Cen MT"/>
                <a:cs typeface="Tw Cen MT"/>
              </a:defRPr>
            </a:lvl2pPr>
            <a:lvl3pPr marL="1627632" indent="-237744">
              <a:buClr>
                <a:srgbClr val="038A00"/>
              </a:buClr>
              <a:buFont typeface="Wingdings" charset="2"/>
              <a:buChar char="§"/>
              <a:defRPr sz="1800">
                <a:solidFill>
                  <a:srgbClr val="333333"/>
                </a:solidFill>
                <a:latin typeface="Tw Cen MT"/>
                <a:cs typeface="Tw Cen MT"/>
              </a:defRPr>
            </a:lvl3pPr>
            <a:lvl4pPr marL="2176272" indent="-274320">
              <a:buClr>
                <a:srgbClr val="038A00"/>
              </a:buCl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6"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D24C62AC-34AC-44FA-925B-65FA1B2D13C3}" type="slidenum">
              <a:rPr lang="en-US"/>
              <a:pPr>
                <a:defRPr/>
              </a:pPr>
              <a:t>‹#›</a:t>
            </a:fld>
            <a:endParaRPr lang="en-US" dirty="0"/>
          </a:p>
        </p:txBody>
      </p:sp>
    </p:spTree>
    <p:extLst>
      <p:ext uri="{BB962C8B-B14F-4D97-AF65-F5344CB8AC3E}">
        <p14:creationId xmlns:p14="http://schemas.microsoft.com/office/powerpoint/2010/main" val="17905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Number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descr="Image of the U.S. Department of Education se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94360" indent="-365760">
              <a:buClr>
                <a:srgbClr val="038A00"/>
              </a:buClr>
              <a:buFont typeface="+mj-lt"/>
              <a:buAutoNum type="arabicPeriod"/>
              <a:defRPr sz="2400" baseline="0">
                <a:solidFill>
                  <a:srgbClr val="333333"/>
                </a:solidFill>
                <a:latin typeface="Tw Cen MT"/>
                <a:cs typeface="Tw Cen MT"/>
              </a:defRPr>
            </a:lvl1pPr>
            <a:lvl2pPr marL="1170432" indent="-347472">
              <a:buClr>
                <a:srgbClr val="038A00"/>
              </a:buClr>
              <a:buFont typeface="+mj-lt"/>
              <a:buAutoNum type="alphaLcPeriod"/>
              <a:defRPr sz="2100">
                <a:solidFill>
                  <a:srgbClr val="333333"/>
                </a:solidFill>
                <a:latin typeface="Tw Cen MT"/>
                <a:cs typeface="Tw Cen MT"/>
              </a:defRPr>
            </a:lvl2pPr>
            <a:lvl3pPr marL="1719072" indent="-256032">
              <a:buClr>
                <a:srgbClr val="038A00"/>
              </a:buClr>
              <a:buFont typeface="+mj-lt"/>
              <a:buAutoNum type="romanLcPeriod"/>
              <a:defRPr sz="1800">
                <a:solidFill>
                  <a:srgbClr val="333333"/>
                </a:solidFill>
                <a:latin typeface="Tw Cen MT"/>
                <a:cs typeface="Tw Cen MT"/>
              </a:defRPr>
            </a:lvl3pPr>
            <a:lvl4pPr marL="2212848" indent="-256032">
              <a:buClr>
                <a:srgbClr val="038A00"/>
              </a:buClr>
              <a:buFont typeface="Wingdings" charset="2"/>
              <a:buChar char="§"/>
              <a:defRPr sz="1600">
                <a:solidFill>
                  <a:srgbClr val="333333"/>
                </a:solidFill>
                <a:latin typeface="Tw Cen MT"/>
                <a:cs typeface="Tw Cen MT"/>
              </a:defRPr>
            </a:lvl4pPr>
            <a:lvl5pPr>
              <a:buClr>
                <a:srgbClr val="038A00"/>
              </a:buClr>
              <a:defRPr>
                <a:latin typeface="Tw Cen MT"/>
                <a:cs typeface="Tw Cen MT"/>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B2C71B27-CEE5-4781-91B8-39410E6C0618}" type="slidenum">
              <a:rPr lang="en-US"/>
              <a:pPr>
                <a:defRPr/>
              </a:pPr>
              <a:t>‹#›</a:t>
            </a:fld>
            <a:endParaRPr lang="en-US" dirty="0"/>
          </a:p>
        </p:txBody>
      </p:sp>
    </p:spTree>
    <p:extLst>
      <p:ext uri="{BB962C8B-B14F-4D97-AF65-F5344CB8AC3E}">
        <p14:creationId xmlns:p14="http://schemas.microsoft.com/office/powerpoint/2010/main" val="1895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a:t>Click to edit Master title style</a:t>
            </a:r>
            <a:endParaRPr lang="en-US" dirty="0"/>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pPr lvl="0"/>
            <a:r>
              <a:rPr lang="en-US" noProof="0"/>
              <a:t>Click icon to add chart</a:t>
            </a:r>
          </a:p>
        </p:txBody>
      </p:sp>
      <p:sp>
        <p:nvSpPr>
          <p:cNvPr id="6" name="Text Placeholder 17"/>
          <p:cNvSpPr>
            <a:spLocks noGrp="1"/>
          </p:cNvSpPr>
          <p:nvPr>
            <p:ph type="body" sz="quarter" idx="1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a:t>Click to edit Master text styles</a:t>
            </a:r>
          </a:p>
        </p:txBody>
      </p:sp>
      <p:sp>
        <p:nvSpPr>
          <p:cNvPr id="7" name="Slide Number Placeholder 22"/>
          <p:cNvSpPr>
            <a:spLocks noGrp="1"/>
          </p:cNvSpPr>
          <p:nvPr>
            <p:ph type="sldNum" sz="quarter" idx="12"/>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11BA82F0-E7AC-4459-91C2-BD2A44C906D9}" type="slidenum">
              <a:rPr lang="en-US"/>
              <a:pPr>
                <a:defRPr/>
              </a:pPr>
              <a:t>‹#›</a:t>
            </a:fld>
            <a:endParaRPr lang="en-US" dirty="0"/>
          </a:p>
        </p:txBody>
      </p:sp>
    </p:spTree>
    <p:extLst>
      <p:ext uri="{BB962C8B-B14F-4D97-AF65-F5344CB8AC3E}">
        <p14:creationId xmlns:p14="http://schemas.microsoft.com/office/powerpoint/2010/main" val="42099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162800" cy="4038600"/>
          </a:xfrm>
          <a:prstGeom prst="rect">
            <a:avLst/>
          </a:prstGeom>
        </p:spPr>
        <p:txBody>
          <a:bodyPr vert="horz" anchor="t"/>
          <a:lstStyle>
            <a:lvl1pPr algn="l">
              <a:defRPr sz="5000" b="1" cap="none" baseline="0">
                <a:solidFill>
                  <a:srgbClr val="0C4790"/>
                </a:solidFill>
                <a:latin typeface="Tw Cen MT"/>
                <a:cs typeface="Tw Cen MT"/>
              </a:defRPr>
            </a:lvl1pPr>
          </a:lstStyle>
          <a:p>
            <a:r>
              <a:rPr lang="en-US"/>
              <a:t>Click to edit Master title style</a:t>
            </a:r>
            <a:endParaRPr lang="en-US" dirty="0"/>
          </a:p>
        </p:txBody>
      </p:sp>
      <p:sp>
        <p:nvSpPr>
          <p:cNvPr id="3" name="Text Placeholder 2"/>
          <p:cNvSpPr>
            <a:spLocks noGrp="1"/>
          </p:cNvSpPr>
          <p:nvPr>
            <p:ph type="body" idx="1"/>
          </p:nvPr>
        </p:nvSpPr>
        <p:spPr>
          <a:xfrm>
            <a:off x="4038600" y="5105400"/>
            <a:ext cx="4191000" cy="411162"/>
          </a:xfrm>
          <a:prstGeom prst="rect">
            <a:avLst/>
          </a:prstGeom>
        </p:spPr>
        <p:txBody>
          <a:bodyPr vert="horz" anchor="b"/>
          <a:lstStyle>
            <a:lvl1pPr marL="0" indent="0">
              <a:buNone/>
              <a:defRPr sz="2600" baseline="0">
                <a:solidFill>
                  <a:srgbClr val="0C4790"/>
                </a:solidFill>
                <a:latin typeface="Tw Cen MT"/>
                <a:cs typeface="Tw Cen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0138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457200"/>
            <a:ext cx="80772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7" name="Text Placeholder 6"/>
          <p:cNvSpPr>
            <a:spLocks noGrp="1"/>
          </p:cNvSpPr>
          <p:nvPr>
            <p:ph type="body" sz="quarter" idx="10"/>
          </p:nvPr>
        </p:nvSpPr>
        <p:spPr>
          <a:xfrm>
            <a:off x="533400" y="5943600"/>
            <a:ext cx="8077200" cy="457200"/>
          </a:xfrm>
          <a:prstGeom prst="rect">
            <a:avLst/>
          </a:prstGeom>
        </p:spPr>
        <p:txBody>
          <a:bodyPr vert="horz"/>
          <a:lstStyle>
            <a:lvl1pPr>
              <a:buFontTx/>
              <a:buNone/>
              <a:defRPr sz="2000" baseline="0">
                <a:latin typeface="Tw Cen MT"/>
                <a:cs typeface="Tw Cen MT"/>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extLst>
      <p:ext uri="{BB962C8B-B14F-4D97-AF65-F5344CB8AC3E}">
        <p14:creationId xmlns:p14="http://schemas.microsoft.com/office/powerpoint/2010/main" val="1991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Tree>
    <p:extLst>
      <p:ext uri="{BB962C8B-B14F-4D97-AF65-F5344CB8AC3E}">
        <p14:creationId xmlns:p14="http://schemas.microsoft.com/office/powerpoint/2010/main" val="31738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Seal">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7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Picture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Tw Cen MT" pitchFamily="34" charset="0"/>
        </a:defRPr>
      </a:lvl2pPr>
      <a:lvl3pPr algn="ctr" defTabSz="457200" rtl="0" fontAlgn="base">
        <a:spcBef>
          <a:spcPct val="0"/>
        </a:spcBef>
        <a:spcAft>
          <a:spcPct val="0"/>
        </a:spcAft>
        <a:defRPr sz="4400">
          <a:solidFill>
            <a:schemeClr val="tx1"/>
          </a:solidFill>
          <a:latin typeface="Tw Cen MT" pitchFamily="34" charset="0"/>
        </a:defRPr>
      </a:lvl3pPr>
      <a:lvl4pPr algn="ctr" defTabSz="457200" rtl="0" fontAlgn="base">
        <a:spcBef>
          <a:spcPct val="0"/>
        </a:spcBef>
        <a:spcAft>
          <a:spcPct val="0"/>
        </a:spcAft>
        <a:defRPr sz="4400">
          <a:solidFill>
            <a:schemeClr val="tx1"/>
          </a:solidFill>
          <a:latin typeface="Tw Cen MT" pitchFamily="34" charset="0"/>
        </a:defRPr>
      </a:lvl4pPr>
      <a:lvl5pPr algn="ctr" defTabSz="457200" rtl="0" fontAlgn="base">
        <a:spcBef>
          <a:spcPct val="0"/>
        </a:spcBef>
        <a:spcAft>
          <a:spcPct val="0"/>
        </a:spcAft>
        <a:defRPr sz="4400">
          <a:solidFill>
            <a:schemeClr val="tx1"/>
          </a:solidFill>
          <a:latin typeface="Tw Cen MT" pitchFamily="34" charset="0"/>
        </a:defRPr>
      </a:lvl5pPr>
      <a:lvl6pPr marL="457200" algn="ctr" defTabSz="457200" rtl="0" fontAlgn="base">
        <a:spcBef>
          <a:spcPct val="0"/>
        </a:spcBef>
        <a:spcAft>
          <a:spcPct val="0"/>
        </a:spcAft>
        <a:defRPr sz="4400">
          <a:solidFill>
            <a:schemeClr val="tx1"/>
          </a:solidFill>
          <a:latin typeface="Tw Cen MT" pitchFamily="34" charset="0"/>
        </a:defRPr>
      </a:lvl6pPr>
      <a:lvl7pPr marL="914400" algn="ctr" defTabSz="457200" rtl="0" fontAlgn="base">
        <a:spcBef>
          <a:spcPct val="0"/>
        </a:spcBef>
        <a:spcAft>
          <a:spcPct val="0"/>
        </a:spcAft>
        <a:defRPr sz="4400">
          <a:solidFill>
            <a:schemeClr val="tx1"/>
          </a:solidFill>
          <a:latin typeface="Tw Cen MT" pitchFamily="34" charset="0"/>
        </a:defRPr>
      </a:lvl7pPr>
      <a:lvl8pPr marL="1371600" algn="ctr" defTabSz="457200" rtl="0" fontAlgn="base">
        <a:spcBef>
          <a:spcPct val="0"/>
        </a:spcBef>
        <a:spcAft>
          <a:spcPct val="0"/>
        </a:spcAft>
        <a:defRPr sz="4400">
          <a:solidFill>
            <a:schemeClr val="tx1"/>
          </a:solidFill>
          <a:latin typeface="Tw Cen MT" pitchFamily="34" charset="0"/>
        </a:defRPr>
      </a:lvl8pPr>
      <a:lvl9pPr marL="1828800" algn="ctr" defTabSz="457200" rtl="0" fontAlgn="base">
        <a:spcBef>
          <a:spcPct val="0"/>
        </a:spcBef>
        <a:spcAft>
          <a:spcPct val="0"/>
        </a:spcAft>
        <a:defRPr sz="4400">
          <a:solidFill>
            <a:schemeClr val="tx1"/>
          </a:solidFill>
          <a:latin typeface="Tw Cen MT"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ies.ed.gov/ncee/wwc/Handbooks" TargetMode="External"/><Relationship Id="rId7" Type="http://schemas.openxmlformats.org/officeDocument/2006/relationships/hyperlink" Target="http://ies.ed.gov/ncee/wwc/Multimedia.aspx?sid=18"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ies.ed.gov/ncee/wwc/Multimedia.aspx?sid=23" TargetMode="External"/><Relationship Id="rId5" Type="http://schemas.openxmlformats.org/officeDocument/2006/relationships/hyperlink" Target="http://ies.ed.gov/ncee/tech_methods/" TargetMode="External"/><Relationship Id="rId4" Type="http://schemas.openxmlformats.org/officeDocument/2006/relationships/hyperlink" Target="http://ies.ed.gov/ncee/projects/evaluationTA.asp"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a:t>Early-Phase </a:t>
            </a:r>
            <a:br>
              <a:rPr lang="en-US" sz="3200" dirty="0"/>
            </a:br>
            <a:r>
              <a:rPr lang="en-US" sz="3200" dirty="0"/>
              <a:t>selection criteria and scoring</a:t>
            </a:r>
          </a:p>
        </p:txBody>
      </p:sp>
      <p:sp>
        <p:nvSpPr>
          <p:cNvPr id="5" name="Subtitle 4"/>
          <p:cNvSpPr>
            <a:spLocks noGrp="1"/>
          </p:cNvSpPr>
          <p:nvPr>
            <p:ph type="subTitle" idx="1"/>
          </p:nvPr>
        </p:nvSpPr>
        <p:spPr>
          <a:xfrm>
            <a:off x="1371600" y="5181600"/>
            <a:ext cx="6400800" cy="914400"/>
          </a:xfrm>
        </p:spPr>
        <p:txBody>
          <a:bodyPr/>
          <a:lstStyle/>
          <a:p>
            <a:pPr fontAlgn="auto">
              <a:spcAft>
                <a:spcPts val="0"/>
              </a:spcAft>
              <a:buFont typeface="Arial"/>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10</a:t>
            </a:fld>
            <a:endParaRPr lang="en-US" dirty="0"/>
          </a:p>
        </p:txBody>
      </p:sp>
      <p:graphicFrame>
        <p:nvGraphicFramePr>
          <p:cNvPr id="6" name="Table 5"/>
          <p:cNvGraphicFramePr>
            <a:graphicFrameLocks noGrp="1"/>
          </p:cNvGraphicFramePr>
          <p:nvPr/>
        </p:nvGraphicFramePr>
        <p:xfrm>
          <a:off x="228600" y="249597"/>
          <a:ext cx="8686800" cy="5322156"/>
        </p:xfrm>
        <a:graphic>
          <a:graphicData uri="http://schemas.openxmlformats.org/drawingml/2006/table">
            <a:tbl>
              <a:tblPr firstRow="1" firstCol="1" bandRow="1">
                <a:tableStyleId>{5C22544A-7EE6-4342-B048-85BDC9FD1C3A}</a:tableStyleId>
              </a:tblPr>
              <a:tblGrid>
                <a:gridCol w="7315199">
                  <a:extLst>
                    <a:ext uri="{9D8B030D-6E8A-4147-A177-3AD203B41FA5}">
                      <a16:colId xmlns:a16="http://schemas.microsoft.com/office/drawing/2014/main" val="20000"/>
                    </a:ext>
                  </a:extLst>
                </a:gridCol>
                <a:gridCol w="1371601">
                  <a:extLst>
                    <a:ext uri="{9D8B030D-6E8A-4147-A177-3AD203B41FA5}">
                      <a16:colId xmlns:a16="http://schemas.microsoft.com/office/drawing/2014/main" val="20001"/>
                    </a:ext>
                  </a:extLst>
                </a:gridCol>
              </a:tblGrid>
              <a:tr h="1174276">
                <a:tc gridSpan="2">
                  <a:txBody>
                    <a:bodyPr/>
                    <a:lstStyle/>
                    <a:p>
                      <a:pPr marL="0" marR="0" algn="ctr">
                        <a:spcBef>
                          <a:spcPts val="0"/>
                        </a:spcBef>
                        <a:spcAft>
                          <a:spcPts val="0"/>
                        </a:spcAft>
                      </a:pPr>
                      <a:r>
                        <a:rPr lang="en-US" sz="3000" dirty="0">
                          <a:effectLst/>
                        </a:rPr>
                        <a:t>Selection Criteria and Competitive Preference Priority</a:t>
                      </a:r>
                    </a:p>
                    <a:p>
                      <a:pPr marL="0" marR="0" algn="ctr">
                        <a:spcBef>
                          <a:spcPts val="0"/>
                        </a:spcBef>
                        <a:spcAft>
                          <a:spcPts val="0"/>
                        </a:spcAft>
                      </a:pPr>
                      <a:r>
                        <a:rPr lang="en-US" sz="3000" dirty="0">
                          <a:effectLst/>
                        </a:rPr>
                        <a:t>Absolute Priority 3: Teacher-Directed Professional Learning</a:t>
                      </a:r>
                      <a:endParaRPr lang="en-US" sz="3000" dirty="0">
                        <a:effectLst/>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595025">
                <a:tc>
                  <a:txBody>
                    <a:bodyPr/>
                    <a:lstStyle/>
                    <a:p>
                      <a:pPr marL="0" marR="0">
                        <a:spcBef>
                          <a:spcPts val="0"/>
                        </a:spcBef>
                        <a:spcAft>
                          <a:spcPts val="0"/>
                        </a:spcAft>
                      </a:pPr>
                      <a:r>
                        <a:rPr lang="en-US" sz="3000" dirty="0">
                          <a:effectLst/>
                        </a:rPr>
                        <a:t>Criterion</a:t>
                      </a:r>
                      <a:endParaRPr lang="en-US" sz="3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000" dirty="0">
                          <a:effectLst/>
                        </a:rPr>
                        <a:t>Points</a:t>
                      </a:r>
                      <a:endParaRPr lang="en-US" sz="30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645371">
                <a:tc>
                  <a:txBody>
                    <a:bodyPr/>
                    <a:lstStyle/>
                    <a:p>
                      <a:pPr marL="0" marR="0" lvl="0" indent="0">
                        <a:spcBef>
                          <a:spcPts val="0"/>
                        </a:spcBef>
                        <a:spcAft>
                          <a:spcPts val="0"/>
                        </a:spcAft>
                        <a:buFont typeface="+mj-lt"/>
                        <a:buNone/>
                      </a:pPr>
                      <a:r>
                        <a:rPr lang="en-US" sz="3000" dirty="0">
                          <a:effectLst/>
                        </a:rPr>
                        <a:t>A. Quality of Project Design</a:t>
                      </a:r>
                      <a:endParaRPr lang="en-US" sz="3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000" dirty="0">
                          <a:effectLst/>
                          <a:latin typeface="Calibri"/>
                          <a:ea typeface="Calibri"/>
                          <a:cs typeface="Times New Roman"/>
                        </a:rPr>
                        <a:t>45</a:t>
                      </a:r>
                    </a:p>
                  </a:txBody>
                  <a:tcPr marL="68580" marR="68580" marT="0" marB="0"/>
                </a:tc>
                <a:extLst>
                  <a:ext uri="{0D108BD9-81ED-4DB2-BD59-A6C34878D82A}">
                    <a16:rowId xmlns:a16="http://schemas.microsoft.com/office/drawing/2014/main" val="10003"/>
                  </a:ext>
                </a:extLst>
              </a:tr>
              <a:tr h="1104604">
                <a:tc>
                  <a:txBody>
                    <a:bodyPr/>
                    <a:lstStyle/>
                    <a:p>
                      <a:pPr marL="0" marR="0" lvl="0" indent="0">
                        <a:spcBef>
                          <a:spcPts val="0"/>
                        </a:spcBef>
                        <a:spcAft>
                          <a:spcPts val="0"/>
                        </a:spcAft>
                        <a:buFont typeface="+mj-lt"/>
                        <a:buNone/>
                      </a:pPr>
                      <a:r>
                        <a:rPr lang="en-US" sz="3000" dirty="0">
                          <a:effectLst/>
                          <a:latin typeface="Calibri"/>
                          <a:ea typeface="Calibri"/>
                          <a:cs typeface="Times New Roman"/>
                        </a:rPr>
                        <a:t>B. Adequacy of Resources and Quality of the Management Plan</a:t>
                      </a:r>
                    </a:p>
                  </a:txBody>
                  <a:tcPr marL="68580" marR="68580" marT="0" marB="0"/>
                </a:tc>
                <a:tc>
                  <a:txBody>
                    <a:bodyPr/>
                    <a:lstStyle/>
                    <a:p>
                      <a:pPr marL="0" marR="0" algn="ctr">
                        <a:spcBef>
                          <a:spcPts val="0"/>
                        </a:spcBef>
                        <a:spcAft>
                          <a:spcPts val="0"/>
                        </a:spcAft>
                      </a:pPr>
                      <a:r>
                        <a:rPr lang="en-US" sz="3000" dirty="0">
                          <a:effectLst/>
                          <a:latin typeface="Calibri"/>
                          <a:ea typeface="Calibri"/>
                          <a:cs typeface="Times New Roman"/>
                        </a:rPr>
                        <a:t>30</a:t>
                      </a:r>
                    </a:p>
                  </a:txBody>
                  <a:tcPr marL="68580" marR="68580" marT="0" marB="0"/>
                </a:tc>
                <a:extLst>
                  <a:ext uri="{0D108BD9-81ED-4DB2-BD59-A6C34878D82A}">
                    <a16:rowId xmlns:a16="http://schemas.microsoft.com/office/drawing/2014/main" val="10005"/>
                  </a:ext>
                </a:extLst>
              </a:tr>
              <a:tr h="691156">
                <a:tc>
                  <a:txBody>
                    <a:bodyPr/>
                    <a:lstStyle/>
                    <a:p>
                      <a:pPr marL="0" marR="0" lvl="0" indent="0">
                        <a:spcBef>
                          <a:spcPts val="0"/>
                        </a:spcBef>
                        <a:spcAft>
                          <a:spcPts val="0"/>
                        </a:spcAft>
                        <a:buFont typeface="+mj-lt"/>
                        <a:buNone/>
                      </a:pPr>
                      <a:r>
                        <a:rPr lang="en-US" sz="3000" dirty="0">
                          <a:effectLst/>
                        </a:rPr>
                        <a:t>C. Quality of the Project Evaluation</a:t>
                      </a:r>
                      <a:endParaRPr lang="en-US" sz="3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000" dirty="0">
                          <a:effectLst/>
                        </a:rPr>
                        <a:t>25</a:t>
                      </a:r>
                      <a:endParaRPr lang="en-US" sz="30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691156">
                <a:tc>
                  <a:txBody>
                    <a:bodyPr/>
                    <a:lstStyle/>
                    <a:p>
                      <a:pPr marL="0" marR="0" lvl="0" indent="0">
                        <a:spcBef>
                          <a:spcPts val="0"/>
                        </a:spcBef>
                        <a:spcAft>
                          <a:spcPts val="0"/>
                        </a:spcAft>
                        <a:buFont typeface="+mj-lt"/>
                        <a:buNone/>
                      </a:pPr>
                      <a:r>
                        <a:rPr lang="en-US" sz="3000" dirty="0">
                          <a:effectLst/>
                          <a:latin typeface="Calibri"/>
                          <a:ea typeface="Calibri"/>
                          <a:cs typeface="Times New Roman"/>
                        </a:rPr>
                        <a:t>Competitive Preference Priority 2: </a:t>
                      </a:r>
                    </a:p>
                    <a:p>
                      <a:pPr marL="0" marR="0" lvl="0" indent="0">
                        <a:spcBef>
                          <a:spcPts val="0"/>
                        </a:spcBef>
                        <a:spcAft>
                          <a:spcPts val="0"/>
                        </a:spcAft>
                        <a:buFont typeface="+mj-lt"/>
                        <a:buNone/>
                      </a:pPr>
                      <a:r>
                        <a:rPr lang="en-US" sz="3000" dirty="0">
                          <a:effectLst/>
                          <a:latin typeface="Calibri"/>
                          <a:ea typeface="Calibri"/>
                          <a:cs typeface="Times New Roman"/>
                        </a:rPr>
                        <a:t>SEA Partnership</a:t>
                      </a:r>
                    </a:p>
                  </a:txBody>
                  <a:tcPr marL="68580" marR="68580" marT="0" marB="0"/>
                </a:tc>
                <a:tc>
                  <a:txBody>
                    <a:bodyPr/>
                    <a:lstStyle/>
                    <a:p>
                      <a:pPr marL="0" marR="0" algn="ctr">
                        <a:spcBef>
                          <a:spcPts val="0"/>
                        </a:spcBef>
                        <a:spcAft>
                          <a:spcPts val="0"/>
                        </a:spcAft>
                      </a:pPr>
                      <a:r>
                        <a:rPr lang="en-US" sz="3000" dirty="0">
                          <a:effectLst/>
                          <a:latin typeface="Calibri"/>
                          <a:ea typeface="Calibri"/>
                          <a:cs typeface="Times New Roman"/>
                        </a:rPr>
                        <a:t>5</a:t>
                      </a:r>
                    </a:p>
                  </a:txBody>
                  <a:tcPr marL="68580" marR="68580" marT="0" marB="0"/>
                </a:tc>
                <a:extLst>
                  <a:ext uri="{0D108BD9-81ED-4DB2-BD59-A6C34878D82A}">
                    <a16:rowId xmlns:a16="http://schemas.microsoft.com/office/drawing/2014/main" val="2879169853"/>
                  </a:ext>
                </a:extLst>
              </a:tr>
            </a:tbl>
          </a:graphicData>
        </a:graphic>
      </p:graphicFrame>
    </p:spTree>
    <p:extLst>
      <p:ext uri="{BB962C8B-B14F-4D97-AF65-F5344CB8AC3E}">
        <p14:creationId xmlns:p14="http://schemas.microsoft.com/office/powerpoint/2010/main" val="3967078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563562"/>
          </a:xfrm>
        </p:spPr>
        <p:txBody>
          <a:bodyPr/>
          <a:lstStyle/>
          <a:p>
            <a:r>
              <a:rPr lang="en-US" dirty="0"/>
              <a:t>A. Quality of the Project Design (45 points)</a:t>
            </a:r>
          </a:p>
        </p:txBody>
      </p:sp>
      <p:sp>
        <p:nvSpPr>
          <p:cNvPr id="3" name="Content Placeholder 2"/>
          <p:cNvSpPr>
            <a:spLocks noGrp="1"/>
          </p:cNvSpPr>
          <p:nvPr>
            <p:ph idx="1"/>
          </p:nvPr>
        </p:nvSpPr>
        <p:spPr>
          <a:xfrm>
            <a:off x="152400" y="1904870"/>
            <a:ext cx="8839200" cy="4449763"/>
          </a:xfrm>
        </p:spPr>
        <p:txBody>
          <a:bodyPr/>
          <a:lstStyle/>
          <a:p>
            <a:pPr marL="457200" indent="-457200"/>
            <a:r>
              <a:rPr lang="en-US" sz="2300" dirty="0"/>
              <a:t>The extent to which professional learning funded through the stipend will replace existing mandatory professional development for participating teachers at the following levels:</a:t>
            </a:r>
          </a:p>
          <a:p>
            <a:pPr marL="465138" indent="0">
              <a:buNone/>
            </a:pPr>
            <a:r>
              <a:rPr lang="en-US" sz="2200" dirty="0"/>
              <a:t>(</a:t>
            </a:r>
            <a:r>
              <a:rPr lang="en-US" sz="2200" dirty="0" err="1"/>
              <a:t>i</a:t>
            </a:r>
            <a:r>
              <a:rPr lang="en-US" sz="2200" dirty="0"/>
              <a:t>) Replacing less than 20 percent of required professional learning. (0 points)</a:t>
            </a:r>
          </a:p>
          <a:p>
            <a:pPr marL="465138" indent="0">
              <a:buNone/>
            </a:pPr>
            <a:r>
              <a:rPr lang="en-US" sz="2200" dirty="0"/>
              <a:t>(ii) Replacing 20 percent of required professional learning. (5 points)</a:t>
            </a:r>
          </a:p>
          <a:p>
            <a:pPr marL="465138" indent="0">
              <a:buNone/>
            </a:pPr>
            <a:r>
              <a:rPr lang="en-US" sz="2200" dirty="0"/>
              <a:t>(iii) Replacing 40 percent of required professional learning. (10 points)</a:t>
            </a:r>
          </a:p>
          <a:p>
            <a:pPr marL="465138" indent="0">
              <a:buNone/>
            </a:pPr>
            <a:r>
              <a:rPr lang="en-US" sz="2200" dirty="0"/>
              <a:t>(iv)	Replacing 60 percent of required professional learning. (15 points)</a:t>
            </a:r>
          </a:p>
          <a:p>
            <a:pPr marL="465138" indent="0">
              <a:buNone/>
            </a:pPr>
            <a:r>
              <a:rPr lang="en-US" sz="2200" dirty="0"/>
              <a:t>(v)	Replacing 80 percent of required professional learning. (20 points)</a:t>
            </a:r>
          </a:p>
          <a:p>
            <a:pPr marL="465138" indent="0">
              <a:buNone/>
            </a:pPr>
            <a:r>
              <a:rPr lang="en-US" sz="2200" dirty="0"/>
              <a:t>(vi)	Replacing 100 percent of required professional learning. (25 points)</a:t>
            </a:r>
          </a:p>
          <a:p>
            <a:pPr marL="228600" indent="0">
              <a:buNone/>
            </a:pPr>
            <a:endParaRPr lang="en-US" sz="2300" dirty="0"/>
          </a:p>
        </p:txBody>
      </p:sp>
      <p:sp>
        <p:nvSpPr>
          <p:cNvPr id="4" name="Text Placeholder 3"/>
          <p:cNvSpPr>
            <a:spLocks noGrp="1"/>
          </p:cNvSpPr>
          <p:nvPr>
            <p:ph type="body" sz="quarter" idx="10"/>
          </p:nvPr>
        </p:nvSpPr>
        <p:spPr>
          <a:xfrm>
            <a:off x="457200" y="1219200"/>
            <a:ext cx="8229600" cy="503237"/>
          </a:xfrm>
        </p:spPr>
        <p:txBody>
          <a:bodyPr/>
          <a:lstStyle/>
          <a:p>
            <a:r>
              <a:rPr lang="en-US" dirty="0"/>
              <a:t>Early-Phase: Teacher-Directed Professional Learning</a:t>
            </a:r>
          </a:p>
          <a:p>
            <a:r>
              <a:rPr lang="en-US" dirty="0"/>
              <a:t>Slide 1 of 2</a:t>
            </a:r>
          </a:p>
        </p:txBody>
      </p:sp>
      <p:sp>
        <p:nvSpPr>
          <p:cNvPr id="5" name="Slide Number Placeholder 4"/>
          <p:cNvSpPr>
            <a:spLocks noGrp="1"/>
          </p:cNvSpPr>
          <p:nvPr>
            <p:ph type="sldNum" sz="quarter" idx="11"/>
          </p:nvPr>
        </p:nvSpPr>
        <p:spPr>
          <a:xfrm>
            <a:off x="685800" y="6608633"/>
            <a:ext cx="533400" cy="365125"/>
          </a:xfrm>
        </p:spPr>
        <p:txBody>
          <a:bodyPr/>
          <a:lstStyle/>
          <a:p>
            <a:pPr>
              <a:defRPr/>
            </a:pPr>
            <a:fld id="{B2C71B27-CEE5-4781-91B8-39410E6C0618}" type="slidenum">
              <a:rPr lang="en-US" smtClean="0"/>
              <a:pPr>
                <a:defRPr/>
              </a:pPr>
              <a:t>11</a:t>
            </a:fld>
            <a:endParaRPr lang="en-US" dirty="0"/>
          </a:p>
        </p:txBody>
      </p:sp>
    </p:spTree>
    <p:extLst>
      <p:ext uri="{BB962C8B-B14F-4D97-AF65-F5344CB8AC3E}">
        <p14:creationId xmlns:p14="http://schemas.microsoft.com/office/powerpoint/2010/main" val="2531991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Quality of the Project Design (45 points)</a:t>
            </a:r>
          </a:p>
        </p:txBody>
      </p:sp>
      <p:sp>
        <p:nvSpPr>
          <p:cNvPr id="3" name="Content Placeholder 2"/>
          <p:cNvSpPr>
            <a:spLocks noGrp="1"/>
          </p:cNvSpPr>
          <p:nvPr>
            <p:ph idx="1"/>
          </p:nvPr>
        </p:nvSpPr>
        <p:spPr>
          <a:xfrm>
            <a:off x="152400" y="1905000"/>
            <a:ext cx="8763000" cy="4621507"/>
          </a:xfrm>
        </p:spPr>
        <p:txBody>
          <a:bodyPr/>
          <a:lstStyle/>
          <a:p>
            <a:pPr>
              <a:buFont typeface="+mj-lt"/>
              <a:buAutoNum type="arabicPeriod" startAt="2"/>
            </a:pPr>
            <a:r>
              <a:rPr lang="en-US" dirty="0"/>
              <a:t>The adequacy of plans to ensure that stipends are appropriately used for high-quality professional learning.  (5 points)</a:t>
            </a:r>
          </a:p>
          <a:p>
            <a:pPr>
              <a:buAutoNum type="arabicPeriod" startAt="2"/>
            </a:pPr>
            <a:r>
              <a:rPr lang="en-US" dirty="0"/>
              <a:t>The extent to which the proposed project will offer teachers flexibility and autonomy regarding the extent of the choice teachers have in selecting their professional learning.  (5 points)</a:t>
            </a:r>
          </a:p>
          <a:p>
            <a:pPr>
              <a:buAutoNum type="arabicPeriod" startAt="2"/>
            </a:pPr>
            <a:r>
              <a:rPr lang="en-US" dirty="0"/>
              <a:t>The likelihood that the procedures and resources for teachers result in a simple process to select or request professional learning based on their professional learning needs and those identified needs of high-need students.  (5 points)</a:t>
            </a:r>
          </a:p>
          <a:p>
            <a:pPr>
              <a:buAutoNum type="arabicPeriod" startAt="2"/>
            </a:pPr>
            <a:r>
              <a:rPr lang="en-US" dirty="0"/>
              <a:t>The extent to which the goals, objectives, and outcomes to be achieved by the proposed project are clearly specified and measurable.  (5 points)</a:t>
            </a:r>
          </a:p>
          <a:p>
            <a:pPr>
              <a:buAutoNum type="arabicPeriod" startAt="2"/>
            </a:pPr>
            <a:endParaRPr lang="en-US" dirty="0"/>
          </a:p>
        </p:txBody>
      </p:sp>
      <p:sp>
        <p:nvSpPr>
          <p:cNvPr id="4" name="Text Placeholder 3"/>
          <p:cNvSpPr>
            <a:spLocks noGrp="1"/>
          </p:cNvSpPr>
          <p:nvPr>
            <p:ph type="body" sz="quarter" idx="10"/>
          </p:nvPr>
        </p:nvSpPr>
        <p:spPr>
          <a:xfrm>
            <a:off x="457200" y="1325563"/>
            <a:ext cx="8229600" cy="503237"/>
          </a:xfrm>
        </p:spPr>
        <p:txBody>
          <a:bodyPr/>
          <a:lstStyle/>
          <a:p>
            <a:r>
              <a:rPr lang="en-US" dirty="0"/>
              <a:t>Early-Phase: Teacher-Directed Professional Learning</a:t>
            </a:r>
          </a:p>
          <a:p>
            <a:r>
              <a:rPr lang="en-US" dirty="0"/>
              <a:t>Slide 2 of 2</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12</a:t>
            </a:fld>
            <a:endParaRPr lang="en-US" dirty="0"/>
          </a:p>
        </p:txBody>
      </p:sp>
    </p:spTree>
    <p:extLst>
      <p:ext uri="{BB962C8B-B14F-4D97-AF65-F5344CB8AC3E}">
        <p14:creationId xmlns:p14="http://schemas.microsoft.com/office/powerpoint/2010/main" val="1344337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563562"/>
          </a:xfrm>
        </p:spPr>
        <p:txBody>
          <a:bodyPr/>
          <a:lstStyle/>
          <a:p>
            <a:r>
              <a:rPr lang="en-US" sz="3500" dirty="0"/>
              <a:t>B. Adequacy of Resources and Quality of the Management Plan (30 points)</a:t>
            </a:r>
          </a:p>
        </p:txBody>
      </p:sp>
      <p:sp>
        <p:nvSpPr>
          <p:cNvPr id="3" name="Content Placeholder 2"/>
          <p:cNvSpPr>
            <a:spLocks noGrp="1"/>
          </p:cNvSpPr>
          <p:nvPr>
            <p:ph idx="1"/>
          </p:nvPr>
        </p:nvSpPr>
        <p:spPr>
          <a:xfrm>
            <a:off x="457200" y="1937961"/>
            <a:ext cx="8229600" cy="4449763"/>
          </a:xfrm>
        </p:spPr>
        <p:txBody>
          <a:bodyPr/>
          <a:lstStyle/>
          <a:p>
            <a:pPr marL="336550" indent="-336550"/>
            <a:r>
              <a:rPr lang="en-US" sz="2600" dirty="0"/>
              <a:t>The sufficiency of the stipend amount to enable professional learning funded through the stipend to replace a significant portion of existing mandatory professional development for participating teachers.  (5 points)</a:t>
            </a:r>
          </a:p>
          <a:p>
            <a:pPr marL="336550" indent="-336550"/>
            <a:r>
              <a:rPr lang="en-US" sz="2600" dirty="0"/>
              <a:t>The extent to which the costs are reasonable in relation to the objectives, design, and potential significance of the proposed project.  (5 points)</a:t>
            </a:r>
          </a:p>
          <a:p>
            <a:pPr marL="336550" indent="-336550"/>
            <a:r>
              <a:rPr lang="en-US" sz="2600" dirty="0"/>
              <a:t>The extent to which the proposed payment structure will enable teachers to have an opportunity to apply for and use the stipend with minimal burden.  (5 points)</a:t>
            </a:r>
          </a:p>
          <a:p>
            <a:endParaRPr lang="en-US" dirty="0"/>
          </a:p>
        </p:txBody>
      </p:sp>
      <p:sp>
        <p:nvSpPr>
          <p:cNvPr id="4" name="Text Placeholder 3"/>
          <p:cNvSpPr>
            <a:spLocks noGrp="1"/>
          </p:cNvSpPr>
          <p:nvPr>
            <p:ph type="body" sz="quarter" idx="10"/>
          </p:nvPr>
        </p:nvSpPr>
        <p:spPr>
          <a:xfrm>
            <a:off x="248653" y="1329574"/>
            <a:ext cx="8229600" cy="503237"/>
          </a:xfrm>
        </p:spPr>
        <p:txBody>
          <a:bodyPr/>
          <a:lstStyle/>
          <a:p>
            <a:r>
              <a:rPr lang="en-US" dirty="0"/>
              <a:t>Early-Phase: Teacher-Directed Professional Learning</a:t>
            </a:r>
          </a:p>
          <a:p>
            <a:r>
              <a:rPr lang="en-US" dirty="0"/>
              <a:t>Slide 1 of 2</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13</a:t>
            </a:fld>
            <a:endParaRPr lang="en-US" dirty="0"/>
          </a:p>
        </p:txBody>
      </p:sp>
    </p:spTree>
    <p:extLst>
      <p:ext uri="{BB962C8B-B14F-4D97-AF65-F5344CB8AC3E}">
        <p14:creationId xmlns:p14="http://schemas.microsoft.com/office/powerpoint/2010/main" val="455634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563562"/>
          </a:xfrm>
        </p:spPr>
        <p:txBody>
          <a:bodyPr/>
          <a:lstStyle/>
          <a:p>
            <a:r>
              <a:rPr lang="en-US" sz="3500" dirty="0"/>
              <a:t>B. Adequacy of Resources and Quality of the Management Plan (30 points)</a:t>
            </a:r>
          </a:p>
        </p:txBody>
      </p:sp>
      <p:sp>
        <p:nvSpPr>
          <p:cNvPr id="3" name="Content Placeholder 2"/>
          <p:cNvSpPr>
            <a:spLocks noGrp="1"/>
          </p:cNvSpPr>
          <p:nvPr>
            <p:ph idx="1"/>
          </p:nvPr>
        </p:nvSpPr>
        <p:spPr>
          <a:xfrm>
            <a:off x="457200" y="2225674"/>
            <a:ext cx="8229600" cy="4449763"/>
          </a:xfrm>
        </p:spPr>
        <p:txBody>
          <a:bodyPr/>
          <a:lstStyle/>
          <a:p>
            <a:pPr marL="336550" indent="-336550">
              <a:buFont typeface="+mj-lt"/>
              <a:buAutoNum type="arabicPeriod" startAt="4"/>
            </a:pPr>
            <a:r>
              <a:rPr lang="en-US" sz="2600" dirty="0"/>
              <a:t>The qualifications, including relevant training and experience, of key project personnel.  (5 points)</a:t>
            </a:r>
          </a:p>
          <a:p>
            <a:pPr marL="336550" indent="-336550">
              <a:buFont typeface="+mj-lt"/>
              <a:buAutoNum type="arabicPeriod" startAt="4"/>
            </a:pPr>
            <a:r>
              <a:rPr lang="en-US" sz="2600" dirty="0"/>
              <a:t>The adequacy of the management plan to achieve the objectives of the proposed project on time and within budget, including clearly defined responsibilities, timelines, and milestones for accomplishing project tasks.  (5 points)</a:t>
            </a:r>
          </a:p>
          <a:p>
            <a:pPr marL="336550" indent="-336550">
              <a:buFont typeface="+mj-lt"/>
              <a:buAutoNum type="arabicPeriod" startAt="4"/>
            </a:pPr>
            <a:r>
              <a:rPr lang="en-US" sz="2600" dirty="0"/>
              <a:t>The adequacy of procedures for leveraging the stipend program to inform continuous improvement and systematic changes to professional learning.  (5 points)</a:t>
            </a:r>
          </a:p>
          <a:p>
            <a:pPr>
              <a:buAutoNum type="arabicPeriod" startAt="4"/>
            </a:pPr>
            <a:endParaRPr lang="en-US" dirty="0"/>
          </a:p>
        </p:txBody>
      </p:sp>
      <p:sp>
        <p:nvSpPr>
          <p:cNvPr id="4" name="Text Placeholder 3"/>
          <p:cNvSpPr>
            <a:spLocks noGrp="1"/>
          </p:cNvSpPr>
          <p:nvPr>
            <p:ph type="body" sz="quarter" idx="10"/>
          </p:nvPr>
        </p:nvSpPr>
        <p:spPr>
          <a:xfrm>
            <a:off x="248653" y="1329574"/>
            <a:ext cx="8229600" cy="503237"/>
          </a:xfrm>
        </p:spPr>
        <p:txBody>
          <a:bodyPr/>
          <a:lstStyle/>
          <a:p>
            <a:r>
              <a:rPr lang="en-US" dirty="0"/>
              <a:t>Early-Phase: Teacher-Directed Professional Learning</a:t>
            </a:r>
          </a:p>
          <a:p>
            <a:r>
              <a:rPr lang="en-US" dirty="0"/>
              <a:t>Slide 2 of 2</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14</a:t>
            </a:fld>
            <a:endParaRPr lang="en-US" dirty="0"/>
          </a:p>
        </p:txBody>
      </p:sp>
    </p:spTree>
    <p:extLst>
      <p:ext uri="{BB962C8B-B14F-4D97-AF65-F5344CB8AC3E}">
        <p14:creationId xmlns:p14="http://schemas.microsoft.com/office/powerpoint/2010/main" val="962526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563562"/>
          </a:xfrm>
        </p:spPr>
        <p:txBody>
          <a:bodyPr/>
          <a:lstStyle/>
          <a:p>
            <a:r>
              <a:rPr lang="en-US" dirty="0"/>
              <a:t>C. Quality of the Project Evaluation  (25 points)</a:t>
            </a:r>
            <a:br>
              <a:rPr lang="en-US" dirty="0"/>
            </a:br>
            <a:endParaRPr lang="en-US" dirty="0"/>
          </a:p>
        </p:txBody>
      </p:sp>
      <p:sp>
        <p:nvSpPr>
          <p:cNvPr id="3" name="Content Placeholder 2"/>
          <p:cNvSpPr>
            <a:spLocks noGrp="1"/>
          </p:cNvSpPr>
          <p:nvPr>
            <p:ph idx="1"/>
          </p:nvPr>
        </p:nvSpPr>
        <p:spPr>
          <a:xfrm>
            <a:off x="329609" y="1721644"/>
            <a:ext cx="8610600" cy="4449763"/>
          </a:xfrm>
        </p:spPr>
        <p:txBody>
          <a:bodyPr/>
          <a:lstStyle/>
          <a:p>
            <a:pPr lvl="0"/>
            <a:r>
              <a:rPr lang="en-US" dirty="0"/>
              <a:t>The extent to which the methods of evaluation will, if well implemented, produce evidence about the project's effectiveness that would meet the What Works Clearinghouse standards with or without reservations as described in the What Works Clearinghouse Handbook (as defined in 34 CFR 77.1(c)). (15 points)</a:t>
            </a:r>
          </a:p>
          <a:p>
            <a:pPr lvl="0"/>
            <a:r>
              <a:rPr lang="en-US" dirty="0"/>
              <a:t>The extent to which the evaluation plan clearly articulates the key project components, mediators, and outcomes, as well as a measurable threshold for acceptable implementation. (5 points)</a:t>
            </a:r>
          </a:p>
          <a:p>
            <a:pPr lvl="0"/>
            <a:r>
              <a:rPr lang="en-US" dirty="0"/>
              <a:t>The extent to which the methods of evaluation will provide performance feedback and permit periodic assessment of progress toward achieving intended outcomes. (5 points)</a:t>
            </a:r>
          </a:p>
          <a:p>
            <a:pPr marL="228600" indent="0">
              <a:buNone/>
            </a:pPr>
            <a:endParaRPr lang="en-US" dirty="0"/>
          </a:p>
        </p:txBody>
      </p:sp>
      <p:sp>
        <p:nvSpPr>
          <p:cNvPr id="4" name="Text Placeholder 3"/>
          <p:cNvSpPr>
            <a:spLocks noGrp="1"/>
          </p:cNvSpPr>
          <p:nvPr>
            <p:ph type="body" sz="quarter" idx="10"/>
          </p:nvPr>
        </p:nvSpPr>
        <p:spPr>
          <a:xfrm>
            <a:off x="457200" y="1218407"/>
            <a:ext cx="8229600" cy="503237"/>
          </a:xfrm>
        </p:spPr>
        <p:txBody>
          <a:bodyPr/>
          <a:lstStyle/>
          <a:p>
            <a:r>
              <a:rPr lang="en-US" dirty="0"/>
              <a:t>Early-Phase: Teacher-Directed Professional Learning</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15</a:t>
            </a:fld>
            <a:endParaRPr lang="en-US" dirty="0"/>
          </a:p>
        </p:txBody>
      </p:sp>
    </p:spTree>
    <p:extLst>
      <p:ext uri="{BB962C8B-B14F-4D97-AF65-F5344CB8AC3E}">
        <p14:creationId xmlns:p14="http://schemas.microsoft.com/office/powerpoint/2010/main" val="326763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49875"/>
          </a:xfrm>
        </p:spPr>
        <p:txBody>
          <a:bodyPr/>
          <a:lstStyle/>
          <a:p>
            <a:pPr marL="336550" indent="-336550">
              <a:buFont typeface="Arial" panose="020B0604020202020204" pitchFamily="34" charset="0"/>
              <a:buChar char="•"/>
            </a:pPr>
            <a:r>
              <a:rPr lang="en-US" sz="3000" dirty="0"/>
              <a:t>Must be an independent evaluation.  (EIR Program Requirement)</a:t>
            </a:r>
          </a:p>
          <a:p>
            <a:pPr marL="336550" indent="-336550">
              <a:buFont typeface="Arial" panose="020B0604020202020204" pitchFamily="34" charset="0"/>
              <a:buChar char="•"/>
            </a:pPr>
            <a:r>
              <a:rPr lang="en-US" sz="3000" dirty="0"/>
              <a:t>Design is encouraged to have the potential to meet </a:t>
            </a:r>
            <a:r>
              <a:rPr lang="en-US" sz="3000" u="sng" dirty="0"/>
              <a:t>moderate evidence</a:t>
            </a:r>
            <a:r>
              <a:rPr lang="en-US" sz="3000" dirty="0"/>
              <a:t> (as defined in the notice).</a:t>
            </a:r>
          </a:p>
          <a:p>
            <a:pPr marL="336550" indent="-336550">
              <a:buFont typeface="Arial" panose="020B0604020202020204" pitchFamily="34" charset="0"/>
              <a:buChar char="•"/>
            </a:pPr>
            <a:r>
              <a:rPr lang="en-US" sz="3000" dirty="0"/>
              <a:t>First years of grant are encouraged to focus on developing and iterating the practice in a subset of schools. </a:t>
            </a:r>
          </a:p>
          <a:p>
            <a:pPr marL="336550" indent="-336550">
              <a:buFont typeface="Arial" panose="020B0604020202020204" pitchFamily="34" charset="0"/>
              <a:buChar char="•"/>
            </a:pPr>
            <a:r>
              <a:rPr lang="en-US" sz="3000" dirty="0"/>
              <a:t>Later years are encouraged to include an efficacy study of the practice with full-scale implementation. </a:t>
            </a:r>
          </a:p>
          <a:p>
            <a:pPr marL="228600" indent="0">
              <a:buNone/>
            </a:pPr>
            <a:endParaRPr lang="en-US" sz="2000" dirty="0"/>
          </a:p>
        </p:txBody>
      </p:sp>
      <p:sp>
        <p:nvSpPr>
          <p:cNvPr id="4" name="Text Placeholder 3"/>
          <p:cNvSpPr>
            <a:spLocks noGrp="1"/>
          </p:cNvSpPr>
          <p:nvPr>
            <p:ph type="body" sz="quarter" idx="10"/>
          </p:nvPr>
        </p:nvSpPr>
        <p:spPr/>
        <p:txBody>
          <a:bodyPr/>
          <a:lstStyle/>
          <a:p>
            <a:r>
              <a:rPr lang="en-US" dirty="0"/>
              <a:t>Early-Phase</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16</a:t>
            </a:fld>
            <a:endParaRPr lang="en-US" dirty="0"/>
          </a:p>
        </p:txBody>
      </p:sp>
      <p:sp>
        <p:nvSpPr>
          <p:cNvPr id="7" name="Title 1"/>
          <p:cNvSpPr>
            <a:spLocks noGrp="1"/>
          </p:cNvSpPr>
          <p:nvPr>
            <p:ph type="title"/>
          </p:nvPr>
        </p:nvSpPr>
        <p:spPr>
          <a:xfrm>
            <a:off x="304800" y="152400"/>
            <a:ext cx="8991600" cy="563562"/>
          </a:xfrm>
        </p:spPr>
        <p:txBody>
          <a:bodyPr/>
          <a:lstStyle/>
          <a:p>
            <a:r>
              <a:rPr lang="en-US" dirty="0"/>
              <a:t>Evaluation Expectations</a:t>
            </a:r>
          </a:p>
        </p:txBody>
      </p:sp>
    </p:spTree>
    <p:extLst>
      <p:ext uri="{BB962C8B-B14F-4D97-AF65-F5344CB8AC3E}">
        <p14:creationId xmlns:p14="http://schemas.microsoft.com/office/powerpoint/2010/main" val="4121886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E5D6A-DAAA-4CDE-888D-6F6B4594168A}"/>
              </a:ext>
            </a:extLst>
          </p:cNvPr>
          <p:cNvSpPr>
            <a:spLocks noGrp="1"/>
          </p:cNvSpPr>
          <p:nvPr>
            <p:ph type="title"/>
          </p:nvPr>
        </p:nvSpPr>
        <p:spPr/>
        <p:txBody>
          <a:bodyPr/>
          <a:lstStyle/>
          <a:p>
            <a:r>
              <a:rPr lang="en-US" dirty="0"/>
              <a:t>Technical Assistance Resources on Evaluation</a:t>
            </a:r>
          </a:p>
        </p:txBody>
      </p:sp>
      <p:sp>
        <p:nvSpPr>
          <p:cNvPr id="3" name="Content Placeholder 2">
            <a:extLst>
              <a:ext uri="{FF2B5EF4-FFF2-40B4-BE49-F238E27FC236}">
                <a16:creationId xmlns:a16="http://schemas.microsoft.com/office/drawing/2014/main" id="{7DECFAA8-14C2-4AD0-B181-24FCDB776BD0}"/>
              </a:ext>
            </a:extLst>
          </p:cNvPr>
          <p:cNvSpPr>
            <a:spLocks noGrp="1"/>
          </p:cNvSpPr>
          <p:nvPr>
            <p:ph idx="1"/>
          </p:nvPr>
        </p:nvSpPr>
        <p:spPr>
          <a:xfrm>
            <a:off x="457200" y="1295400"/>
            <a:ext cx="8229600" cy="5105399"/>
          </a:xfrm>
        </p:spPr>
        <p:txBody>
          <a:bodyPr/>
          <a:lstStyle/>
          <a:p>
            <a:pPr marL="288925" indent="-288925">
              <a:buFont typeface="Arial" panose="020B0604020202020204" pitchFamily="34" charset="0"/>
              <a:buChar char="•"/>
            </a:pPr>
            <a:r>
              <a:rPr lang="en-US" sz="2800" dirty="0"/>
              <a:t>What Works Clearinghouse Procedures and Standards </a:t>
            </a:r>
            <a:r>
              <a:rPr lang="en-US" sz="2800" dirty="0">
                <a:hlinkClick r:id="rId3"/>
              </a:rPr>
              <a:t>Handbooks</a:t>
            </a:r>
            <a:r>
              <a:rPr lang="en-US" sz="2800" dirty="0"/>
              <a:t> </a:t>
            </a:r>
          </a:p>
          <a:p>
            <a:pPr marL="288925" indent="-288925">
              <a:buFont typeface="Arial" panose="020B0604020202020204" pitchFamily="34" charset="0"/>
              <a:buChar char="•"/>
            </a:pPr>
            <a:r>
              <a:rPr lang="en-US" sz="2800" dirty="0"/>
              <a:t>“</a:t>
            </a:r>
            <a:r>
              <a:rPr lang="en-US" sz="2800" dirty="0">
                <a:hlinkClick r:id="rId4"/>
              </a:rPr>
              <a:t>Technical Assistance Materials for Conducting Rigorous Impact Evaluations</a:t>
            </a:r>
            <a:r>
              <a:rPr lang="en-US" sz="2800" dirty="0"/>
              <a:t>”</a:t>
            </a:r>
          </a:p>
          <a:p>
            <a:pPr marL="288925" indent="-288925">
              <a:buFont typeface="Arial" panose="020B0604020202020204" pitchFamily="34" charset="0"/>
              <a:buChar char="•"/>
            </a:pPr>
            <a:r>
              <a:rPr lang="en-US" sz="2800" dirty="0"/>
              <a:t>Institute of Education Sciences /National Center for Education Evaluation </a:t>
            </a:r>
            <a:r>
              <a:rPr lang="en-US" sz="2800" dirty="0">
                <a:hlinkClick r:id="rId5"/>
              </a:rPr>
              <a:t>Technical Methods papers</a:t>
            </a:r>
            <a:endParaRPr lang="en-US" sz="2800" dirty="0"/>
          </a:p>
          <a:p>
            <a:pPr marL="288925" indent="-288925">
              <a:buFont typeface="Arial" panose="020B0604020202020204" pitchFamily="34" charset="0"/>
              <a:buChar char="•"/>
            </a:pPr>
            <a:r>
              <a:rPr lang="en-US" sz="2800" dirty="0">
                <a:hlinkClick r:id="rId6"/>
              </a:rPr>
              <a:t>Webinar</a:t>
            </a:r>
            <a:r>
              <a:rPr lang="en-US" sz="2800" dirty="0"/>
              <a:t>: Strategies for designing and executing well-designed quasi-experimental design studies</a:t>
            </a:r>
          </a:p>
          <a:p>
            <a:pPr marL="288925" indent="-288925">
              <a:buFont typeface="Arial" panose="020B0604020202020204" pitchFamily="34" charset="0"/>
              <a:buChar char="•"/>
            </a:pPr>
            <a:r>
              <a:rPr lang="en-US" sz="2800" dirty="0">
                <a:hlinkClick r:id="rId7"/>
              </a:rPr>
              <a:t>Webinar</a:t>
            </a:r>
            <a:r>
              <a:rPr lang="en-US" sz="2800" dirty="0"/>
              <a:t>: Strategies for designing and executing experimental studies that meet What Works Clearinghouse evidence standards without reservations</a:t>
            </a:r>
            <a:endParaRPr lang="en-US" sz="2800" dirty="0">
              <a:solidFill>
                <a:srgbClr val="0C4790"/>
              </a:solidFill>
            </a:endParaRPr>
          </a:p>
        </p:txBody>
      </p:sp>
      <p:sp>
        <p:nvSpPr>
          <p:cNvPr id="5" name="Slide Number Placeholder 4">
            <a:extLst>
              <a:ext uri="{FF2B5EF4-FFF2-40B4-BE49-F238E27FC236}">
                <a16:creationId xmlns:a16="http://schemas.microsoft.com/office/drawing/2014/main" id="{A7F20436-4E3E-4B8D-84A6-826CA3BA6DA3}"/>
              </a:ext>
            </a:extLst>
          </p:cNvPr>
          <p:cNvSpPr>
            <a:spLocks noGrp="1"/>
          </p:cNvSpPr>
          <p:nvPr>
            <p:ph type="sldNum" sz="quarter" idx="11"/>
          </p:nvPr>
        </p:nvSpPr>
        <p:spPr/>
        <p:txBody>
          <a:bodyPr/>
          <a:lstStyle/>
          <a:p>
            <a:pPr>
              <a:defRPr/>
            </a:pPr>
            <a:fld id="{B2C71B27-CEE5-4781-91B8-39410E6C0618}" type="slidenum">
              <a:rPr lang="en-US" smtClean="0"/>
              <a:pPr>
                <a:defRPr/>
              </a:pPr>
              <a:t>17</a:t>
            </a:fld>
            <a:endParaRPr lang="en-US" dirty="0"/>
          </a:p>
        </p:txBody>
      </p:sp>
    </p:spTree>
    <p:extLst>
      <p:ext uri="{BB962C8B-B14F-4D97-AF65-F5344CB8AC3E}">
        <p14:creationId xmlns:p14="http://schemas.microsoft.com/office/powerpoint/2010/main" val="414835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095"/>
            <a:ext cx="8229600" cy="563562"/>
          </a:xfrm>
        </p:spPr>
        <p:txBody>
          <a:bodyPr/>
          <a:lstStyle/>
          <a:p>
            <a:r>
              <a:rPr lang="en-US" dirty="0"/>
              <a:t>Suggestions for Selecting an Evaluator</a:t>
            </a:r>
            <a:br>
              <a:rPr lang="en-US" sz="3000" dirty="0"/>
            </a:br>
            <a:r>
              <a:rPr lang="en-US" sz="2800" dirty="0"/>
              <a:t>Slide 1 of 2</a:t>
            </a:r>
          </a:p>
        </p:txBody>
      </p:sp>
      <p:sp>
        <p:nvSpPr>
          <p:cNvPr id="3" name="Content Placeholder 2"/>
          <p:cNvSpPr>
            <a:spLocks noGrp="1"/>
          </p:cNvSpPr>
          <p:nvPr>
            <p:ph idx="1"/>
          </p:nvPr>
        </p:nvSpPr>
        <p:spPr>
          <a:xfrm>
            <a:off x="76200" y="1600200"/>
            <a:ext cx="8839200" cy="4888664"/>
          </a:xfrm>
        </p:spPr>
        <p:txBody>
          <a:bodyPr/>
          <a:lstStyle/>
          <a:p>
            <a:pPr marL="228600" indent="0">
              <a:buNone/>
            </a:pPr>
            <a:r>
              <a:rPr lang="en-US" sz="3000" dirty="0"/>
              <a:t>Applicants might consider evaluators with the following</a:t>
            </a:r>
          </a:p>
          <a:p>
            <a:pPr marL="571500" indent="-342900">
              <a:buFont typeface="Arial" panose="020B0604020202020204" pitchFamily="34" charset="0"/>
              <a:buChar char="•"/>
            </a:pPr>
            <a:r>
              <a:rPr lang="en-US" sz="3000" dirty="0"/>
              <a:t>Knowledge of What Works Clearinghouse standards</a:t>
            </a:r>
          </a:p>
          <a:p>
            <a:pPr marL="571500" indent="-342900">
              <a:buFont typeface="Arial" panose="020B0604020202020204" pitchFamily="34" charset="0"/>
              <a:buChar char="•"/>
            </a:pPr>
            <a:r>
              <a:rPr lang="en-US" sz="3000" dirty="0"/>
              <a:t>Experience conducting evaluations using a variety of designs and methodologies </a:t>
            </a:r>
          </a:p>
          <a:p>
            <a:pPr marL="571500" indent="-342900">
              <a:buFont typeface="Arial" panose="020B0604020202020204" pitchFamily="34" charset="0"/>
              <a:buChar char="•"/>
            </a:pPr>
            <a:r>
              <a:rPr lang="en-US" sz="3000" dirty="0"/>
              <a:t>Published journal articles</a:t>
            </a:r>
          </a:p>
          <a:p>
            <a:pPr marL="571500" indent="-342900">
              <a:buFont typeface="Arial" panose="020B0604020202020204" pitchFamily="34" charset="0"/>
              <a:buChar char="•"/>
            </a:pPr>
            <a:r>
              <a:rPr lang="en-US" sz="3000" dirty="0"/>
              <a:t>Staff capacity (i.e., team of qualified individuals)</a:t>
            </a:r>
          </a:p>
          <a:p>
            <a:pPr marL="571500" indent="-342900">
              <a:buFont typeface="Arial" panose="020B0604020202020204" pitchFamily="34" charset="0"/>
              <a:buChar char="•"/>
            </a:pPr>
            <a:r>
              <a:rPr lang="en-US" sz="3000" dirty="0"/>
              <a:t>Experience recruiting control sites</a:t>
            </a:r>
          </a:p>
          <a:p>
            <a:pPr marL="571500" indent="-342900">
              <a:buFont typeface="Arial" panose="020B0604020202020204" pitchFamily="34" charset="0"/>
              <a:buChar char="•"/>
            </a:pPr>
            <a:r>
              <a:rPr lang="en-US" sz="3000" dirty="0"/>
              <a:t>Experience working with districts to gain appropriate consents and data sharing agreements </a:t>
            </a:r>
          </a:p>
          <a:p>
            <a:pPr marL="228600" indent="0">
              <a:buNone/>
            </a:pPr>
            <a:endParaRPr lang="en-US" sz="20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18</a:t>
            </a:fld>
            <a:endParaRPr lang="en-US" dirty="0"/>
          </a:p>
        </p:txBody>
      </p:sp>
    </p:spTree>
    <p:extLst>
      <p:ext uri="{BB962C8B-B14F-4D97-AF65-F5344CB8AC3E}">
        <p14:creationId xmlns:p14="http://schemas.microsoft.com/office/powerpoint/2010/main" val="2947686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lstStyle/>
          <a:p>
            <a:r>
              <a:rPr lang="en-US" dirty="0"/>
              <a:t>Suggestions for Selecting an Evaluator</a:t>
            </a:r>
            <a:br>
              <a:rPr lang="en-US" sz="2800" dirty="0"/>
            </a:br>
            <a:r>
              <a:rPr lang="en-US" sz="2800" dirty="0"/>
              <a:t>Slide 2 of 2</a:t>
            </a:r>
          </a:p>
        </p:txBody>
      </p:sp>
      <p:sp>
        <p:nvSpPr>
          <p:cNvPr id="3" name="Content Placeholder 2"/>
          <p:cNvSpPr>
            <a:spLocks noGrp="1"/>
          </p:cNvSpPr>
          <p:nvPr>
            <p:ph idx="1"/>
          </p:nvPr>
        </p:nvSpPr>
        <p:spPr>
          <a:xfrm>
            <a:off x="152400" y="1588168"/>
            <a:ext cx="8839200" cy="4664075"/>
          </a:xfrm>
        </p:spPr>
        <p:txBody>
          <a:bodyPr/>
          <a:lstStyle/>
          <a:p>
            <a:pPr marL="571500" indent="-342900">
              <a:buFont typeface="Arial" panose="020B0604020202020204" pitchFamily="34" charset="0"/>
              <a:buChar char="•"/>
            </a:pPr>
            <a:r>
              <a:rPr lang="en-US" sz="3000" dirty="0"/>
              <a:t>Experience managing data records and protecting privacy</a:t>
            </a:r>
          </a:p>
          <a:p>
            <a:pPr marL="571500" indent="-342900">
              <a:buFont typeface="Arial" panose="020B0604020202020204" pitchFamily="34" charset="0"/>
              <a:buChar char="•"/>
            </a:pPr>
            <a:r>
              <a:rPr lang="en-US" sz="3000" dirty="0"/>
              <a:t>Familiarity with the literature related to your project</a:t>
            </a:r>
          </a:p>
          <a:p>
            <a:pPr marL="571500" indent="-342900">
              <a:buFont typeface="Arial" panose="020B0604020202020204" pitchFamily="34" charset="0"/>
              <a:buChar char="•"/>
            </a:pPr>
            <a:r>
              <a:rPr lang="en-US" sz="3000" dirty="0"/>
              <a:t>Shared understanding of the goals of the evaluation</a:t>
            </a:r>
          </a:p>
          <a:p>
            <a:pPr marL="571500" indent="-342900">
              <a:buFont typeface="Arial" panose="020B0604020202020204" pitchFamily="34" charset="0"/>
              <a:buChar char="•"/>
            </a:pPr>
            <a:r>
              <a:rPr lang="en-US" sz="3000" dirty="0"/>
              <a:t>Contingency plans for adjusting the design and/or the budget if there are implementation challenges</a:t>
            </a:r>
          </a:p>
          <a:p>
            <a:pPr marL="571500" indent="-342900">
              <a:buFont typeface="Arial" panose="020B0604020202020204" pitchFamily="34" charset="0"/>
              <a:buChar char="•"/>
            </a:pPr>
            <a:r>
              <a:rPr lang="en-US" sz="3000" dirty="0"/>
              <a:t>Ability to agree to the terms of the independent evaluation (e.g., the clearly defined responsibilities and deliverables)</a:t>
            </a:r>
          </a:p>
          <a:p>
            <a:pPr marL="228600" indent="0">
              <a:buNone/>
            </a:pPr>
            <a:endParaRPr lang="en-US" sz="20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19</a:t>
            </a:fld>
            <a:endParaRPr lang="en-US" dirty="0"/>
          </a:p>
        </p:txBody>
      </p:sp>
    </p:spTree>
    <p:extLst>
      <p:ext uri="{BB962C8B-B14F-4D97-AF65-F5344CB8AC3E}">
        <p14:creationId xmlns:p14="http://schemas.microsoft.com/office/powerpoint/2010/main" val="242674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a:t>
            </a:fld>
            <a:endParaRPr lang="en-US" dirty="0"/>
          </a:p>
        </p:txBody>
      </p:sp>
      <p:graphicFrame>
        <p:nvGraphicFramePr>
          <p:cNvPr id="6" name="Table 5"/>
          <p:cNvGraphicFramePr>
            <a:graphicFrameLocks noGrp="1"/>
          </p:cNvGraphicFramePr>
          <p:nvPr/>
        </p:nvGraphicFramePr>
        <p:xfrm>
          <a:off x="228600" y="381000"/>
          <a:ext cx="8686800" cy="5025054"/>
        </p:xfrm>
        <a:graphic>
          <a:graphicData uri="http://schemas.openxmlformats.org/drawingml/2006/table">
            <a:tbl>
              <a:tblPr firstRow="1" firstCol="1" bandRow="1">
                <a:tableStyleId>{5C22544A-7EE6-4342-B048-85BDC9FD1C3A}</a:tableStyleId>
              </a:tblPr>
              <a:tblGrid>
                <a:gridCol w="7315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586900">
                <a:tc gridSpan="2">
                  <a:txBody>
                    <a:bodyPr/>
                    <a:lstStyle/>
                    <a:p>
                      <a:pPr marL="0" marR="0" algn="ctr">
                        <a:spcBef>
                          <a:spcPts val="0"/>
                        </a:spcBef>
                        <a:spcAft>
                          <a:spcPts val="0"/>
                        </a:spcAft>
                      </a:pPr>
                      <a:r>
                        <a:rPr lang="en-US" sz="3000" dirty="0">
                          <a:effectLst/>
                        </a:rPr>
                        <a:t>Selection Criteria and Competitive Preference Priority</a:t>
                      </a:r>
                    </a:p>
                    <a:p>
                      <a:pPr marL="0" marR="0" algn="ctr">
                        <a:spcBef>
                          <a:spcPts val="0"/>
                        </a:spcBef>
                        <a:spcAft>
                          <a:spcPts val="0"/>
                        </a:spcAft>
                      </a:pPr>
                      <a:r>
                        <a:rPr lang="en-US" sz="3000" dirty="0">
                          <a:effectLst/>
                        </a:rPr>
                        <a:t>Absolute Priority 2: STEM</a:t>
                      </a:r>
                      <a:endParaRPr lang="en-US" sz="3000" dirty="0">
                        <a:effectLst/>
                        <a:latin typeface="Calibri"/>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632299">
                <a:tc>
                  <a:txBody>
                    <a:bodyPr/>
                    <a:lstStyle/>
                    <a:p>
                      <a:pPr marL="0" marR="0">
                        <a:spcBef>
                          <a:spcPts val="0"/>
                        </a:spcBef>
                        <a:spcAft>
                          <a:spcPts val="0"/>
                        </a:spcAft>
                      </a:pPr>
                      <a:r>
                        <a:rPr lang="en-US" sz="3000" dirty="0">
                          <a:effectLst/>
                        </a:rPr>
                        <a:t>Criterion</a:t>
                      </a:r>
                      <a:endParaRPr lang="en-US" sz="3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000" dirty="0">
                          <a:effectLst/>
                        </a:rPr>
                        <a:t>Points</a:t>
                      </a:r>
                      <a:endParaRPr lang="en-US" sz="30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685800">
                <a:tc>
                  <a:txBody>
                    <a:bodyPr/>
                    <a:lstStyle/>
                    <a:p>
                      <a:pPr marL="0" marR="0" lvl="0" indent="0">
                        <a:spcBef>
                          <a:spcPts val="0"/>
                        </a:spcBef>
                        <a:spcAft>
                          <a:spcPts val="0"/>
                        </a:spcAft>
                        <a:buFont typeface="+mj-lt"/>
                        <a:buNone/>
                      </a:pPr>
                      <a:r>
                        <a:rPr lang="en-US" sz="3000" dirty="0">
                          <a:effectLst/>
                        </a:rPr>
                        <a:t>A. Quality of Project Design</a:t>
                      </a:r>
                      <a:endParaRPr lang="en-US" sz="3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000" dirty="0">
                          <a:effectLst/>
                        </a:rPr>
                        <a:t>40</a:t>
                      </a:r>
                      <a:endParaRPr lang="en-US" sz="30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173799">
                <a:tc>
                  <a:txBody>
                    <a:bodyPr/>
                    <a:lstStyle/>
                    <a:p>
                      <a:pPr marL="0" marR="0" lvl="0" indent="0">
                        <a:spcBef>
                          <a:spcPts val="0"/>
                        </a:spcBef>
                        <a:spcAft>
                          <a:spcPts val="0"/>
                        </a:spcAft>
                        <a:buFont typeface="+mj-lt"/>
                        <a:buNone/>
                      </a:pPr>
                      <a:r>
                        <a:rPr lang="en-US" sz="3000" dirty="0">
                          <a:effectLst/>
                          <a:latin typeface="Calibri"/>
                          <a:ea typeface="Calibri"/>
                          <a:cs typeface="Times New Roman"/>
                        </a:rPr>
                        <a:t>B. Adequacy of Resources and Quality of the Management Plan</a:t>
                      </a:r>
                    </a:p>
                  </a:txBody>
                  <a:tcPr marL="68580" marR="68580" marT="0" marB="0"/>
                </a:tc>
                <a:tc>
                  <a:txBody>
                    <a:bodyPr/>
                    <a:lstStyle/>
                    <a:p>
                      <a:pPr marL="0" marR="0" algn="ctr">
                        <a:spcBef>
                          <a:spcPts val="0"/>
                        </a:spcBef>
                        <a:spcAft>
                          <a:spcPts val="0"/>
                        </a:spcAft>
                      </a:pPr>
                      <a:r>
                        <a:rPr lang="en-US" sz="3000" dirty="0">
                          <a:effectLst/>
                          <a:latin typeface="Calibri"/>
                          <a:ea typeface="Calibri"/>
                          <a:cs typeface="Times New Roman"/>
                        </a:rPr>
                        <a:t>35</a:t>
                      </a:r>
                    </a:p>
                  </a:txBody>
                  <a:tcPr marL="68580" marR="68580" marT="0" marB="0"/>
                </a:tc>
                <a:extLst>
                  <a:ext uri="{0D108BD9-81ED-4DB2-BD59-A6C34878D82A}">
                    <a16:rowId xmlns:a16="http://schemas.microsoft.com/office/drawing/2014/main" val="10005"/>
                  </a:ext>
                </a:extLst>
              </a:tr>
              <a:tr h="704356">
                <a:tc>
                  <a:txBody>
                    <a:bodyPr/>
                    <a:lstStyle/>
                    <a:p>
                      <a:pPr marL="0" marR="0" lvl="0" indent="0">
                        <a:spcBef>
                          <a:spcPts val="0"/>
                        </a:spcBef>
                        <a:spcAft>
                          <a:spcPts val="0"/>
                        </a:spcAft>
                        <a:buFont typeface="+mj-lt"/>
                        <a:buNone/>
                      </a:pPr>
                      <a:r>
                        <a:rPr lang="en-US" sz="3000" dirty="0">
                          <a:effectLst/>
                        </a:rPr>
                        <a:t>C. Quality of the Project Evaluation</a:t>
                      </a:r>
                      <a:endParaRPr lang="en-US" sz="30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3000" dirty="0">
                          <a:effectLst/>
                        </a:rPr>
                        <a:t>25</a:t>
                      </a:r>
                      <a:endParaRPr lang="en-US" sz="30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704356">
                <a:tc>
                  <a:txBody>
                    <a:bodyPr/>
                    <a:lstStyle/>
                    <a:p>
                      <a:pPr marL="0" marR="0" lvl="0" indent="0">
                        <a:spcBef>
                          <a:spcPts val="0"/>
                        </a:spcBef>
                        <a:spcAft>
                          <a:spcPts val="0"/>
                        </a:spcAft>
                        <a:buFont typeface="+mj-lt"/>
                        <a:buNone/>
                      </a:pPr>
                      <a:r>
                        <a:rPr lang="en-US" sz="3000" dirty="0">
                          <a:effectLst/>
                          <a:latin typeface="Calibri"/>
                          <a:ea typeface="Calibri"/>
                          <a:cs typeface="Times New Roman"/>
                        </a:rPr>
                        <a:t>Competitive Preference Priority 1: </a:t>
                      </a:r>
                    </a:p>
                    <a:p>
                      <a:pPr marL="0" marR="0" lvl="0" indent="0">
                        <a:spcBef>
                          <a:spcPts val="0"/>
                        </a:spcBef>
                        <a:spcAft>
                          <a:spcPts val="0"/>
                        </a:spcAft>
                        <a:buFont typeface="+mj-lt"/>
                        <a:buNone/>
                      </a:pPr>
                      <a:r>
                        <a:rPr lang="en-US" sz="3000" dirty="0">
                          <a:effectLst/>
                          <a:latin typeface="Calibri"/>
                          <a:ea typeface="Calibri"/>
                          <a:cs typeface="Times New Roman"/>
                        </a:rPr>
                        <a:t>Computer Science</a:t>
                      </a:r>
                    </a:p>
                  </a:txBody>
                  <a:tcPr marL="68580" marR="68580" marT="0" marB="0"/>
                </a:tc>
                <a:tc>
                  <a:txBody>
                    <a:bodyPr/>
                    <a:lstStyle/>
                    <a:p>
                      <a:pPr marL="0" marR="0" algn="ctr">
                        <a:spcBef>
                          <a:spcPts val="0"/>
                        </a:spcBef>
                        <a:spcAft>
                          <a:spcPts val="0"/>
                        </a:spcAft>
                      </a:pPr>
                      <a:r>
                        <a:rPr lang="en-US" sz="3000" dirty="0">
                          <a:effectLst/>
                          <a:latin typeface="Calibri"/>
                          <a:ea typeface="Calibri"/>
                          <a:cs typeface="Times New Roman"/>
                        </a:rPr>
                        <a:t>5</a:t>
                      </a:r>
                    </a:p>
                  </a:txBody>
                  <a:tcPr marL="68580" marR="68580" marT="0" marB="0"/>
                </a:tc>
                <a:extLst>
                  <a:ext uri="{0D108BD9-81ED-4DB2-BD59-A6C34878D82A}">
                    <a16:rowId xmlns:a16="http://schemas.microsoft.com/office/drawing/2014/main" val="1289159046"/>
                  </a:ext>
                </a:extLst>
              </a:tr>
            </a:tbl>
          </a:graphicData>
        </a:graphic>
      </p:graphicFrame>
    </p:spTree>
    <p:extLst>
      <p:ext uri="{BB962C8B-B14F-4D97-AF65-F5344CB8AC3E}">
        <p14:creationId xmlns:p14="http://schemas.microsoft.com/office/powerpoint/2010/main" val="3368438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C91CF-3221-455B-917E-C88D8A8C9B2F}"/>
              </a:ext>
            </a:extLst>
          </p:cNvPr>
          <p:cNvSpPr>
            <a:spLocks noGrp="1"/>
          </p:cNvSpPr>
          <p:nvPr>
            <p:ph type="title"/>
          </p:nvPr>
        </p:nvSpPr>
        <p:spPr>
          <a:xfrm>
            <a:off x="457200" y="76200"/>
            <a:ext cx="8229600" cy="563562"/>
          </a:xfrm>
        </p:spPr>
        <p:txBody>
          <a:bodyPr/>
          <a:lstStyle/>
          <a:p>
            <a:r>
              <a:rPr lang="en-US" dirty="0"/>
              <a:t>Agenda</a:t>
            </a:r>
          </a:p>
        </p:txBody>
      </p:sp>
      <p:sp>
        <p:nvSpPr>
          <p:cNvPr id="5" name="Slide Number Placeholder 4">
            <a:extLst>
              <a:ext uri="{FF2B5EF4-FFF2-40B4-BE49-F238E27FC236}">
                <a16:creationId xmlns:a16="http://schemas.microsoft.com/office/drawing/2014/main" id="{47A8B209-169F-476E-AFA1-0E5EC2117A59}"/>
              </a:ext>
            </a:extLst>
          </p:cNvPr>
          <p:cNvSpPr>
            <a:spLocks noGrp="1"/>
          </p:cNvSpPr>
          <p:nvPr>
            <p:ph type="sldNum" sz="quarter" idx="11"/>
          </p:nvPr>
        </p:nvSpPr>
        <p:spPr/>
        <p:txBody>
          <a:bodyPr/>
          <a:lstStyle/>
          <a:p>
            <a:pPr>
              <a:defRPr/>
            </a:pPr>
            <a:fld id="{D24C62AC-34AC-44FA-925B-65FA1B2D13C3}" type="slidenum">
              <a:rPr lang="en-US" smtClean="0"/>
              <a:pPr>
                <a:defRPr/>
              </a:pPr>
              <a:t>20</a:t>
            </a:fld>
            <a:endParaRPr lang="en-US" dirty="0"/>
          </a:p>
        </p:txBody>
      </p:sp>
      <p:sp>
        <p:nvSpPr>
          <p:cNvPr id="7" name="Rectangle 3">
            <a:extLst>
              <a:ext uri="{FF2B5EF4-FFF2-40B4-BE49-F238E27FC236}">
                <a16:creationId xmlns:a16="http://schemas.microsoft.com/office/drawing/2014/main" id="{0CD627DA-6BC7-4079-9DAC-E7F99A38782A}"/>
              </a:ext>
            </a:extLst>
          </p:cNvPr>
          <p:cNvSpPr>
            <a:spLocks noGrp="1"/>
          </p:cNvSpPr>
          <p:nvPr>
            <p:ph idx="1"/>
          </p:nvPr>
        </p:nvSpPr>
        <p:spPr>
          <a:xfrm>
            <a:off x="493643" y="1028423"/>
            <a:ext cx="8382000" cy="5105401"/>
          </a:xfrm>
        </p:spPr>
        <p:txBody>
          <a:bodyPr/>
          <a:lstStyle/>
          <a:p>
            <a:pPr marL="285750" indent="-285750">
              <a:buFont typeface="Arial" panose="020B0604020202020204" pitchFamily="34" charset="0"/>
              <a:buChar char="•"/>
            </a:pPr>
            <a:r>
              <a:rPr lang="en-US" sz="3200" dirty="0">
                <a:solidFill>
                  <a:schemeClr val="dk1"/>
                </a:solidFill>
              </a:rPr>
              <a:t>Introductions</a:t>
            </a:r>
          </a:p>
          <a:p>
            <a:pPr marL="285750" indent="-285750">
              <a:buFont typeface="Arial" panose="020B0604020202020204" pitchFamily="34" charset="0"/>
              <a:buChar char="•"/>
            </a:pPr>
            <a:r>
              <a:rPr lang="en-US" sz="3200" dirty="0">
                <a:solidFill>
                  <a:schemeClr val="dk1"/>
                </a:solidFill>
              </a:rPr>
              <a:t>Early-phase Priorities</a:t>
            </a:r>
          </a:p>
          <a:p>
            <a:pPr marL="285750" indent="-285750">
              <a:buFont typeface="Arial" panose="020B0604020202020204" pitchFamily="34" charset="0"/>
              <a:buChar char="•"/>
            </a:pPr>
            <a:r>
              <a:rPr lang="en-US" sz="3200" dirty="0">
                <a:solidFill>
                  <a:schemeClr val="dk1"/>
                </a:solidFill>
              </a:rPr>
              <a:t>Application Requirements</a:t>
            </a:r>
          </a:p>
          <a:p>
            <a:pPr marL="285750" indent="-285750">
              <a:buFont typeface="Arial" panose="020B0604020202020204" pitchFamily="34" charset="0"/>
              <a:buChar char="•"/>
            </a:pPr>
            <a:r>
              <a:rPr lang="en-US" sz="3200" dirty="0">
                <a:solidFill>
                  <a:schemeClr val="dk1"/>
                </a:solidFill>
              </a:rPr>
              <a:t>Selection Criteria</a:t>
            </a:r>
          </a:p>
          <a:p>
            <a:pPr marL="285750" indent="-285750">
              <a:buFont typeface="Arial" panose="020B0604020202020204" pitchFamily="34" charset="0"/>
              <a:buChar char="•"/>
            </a:pPr>
            <a:r>
              <a:rPr lang="en-US" sz="3200" b="1" dirty="0">
                <a:solidFill>
                  <a:schemeClr val="dk1"/>
                </a:solidFill>
              </a:rPr>
              <a:t>Additional Information</a:t>
            </a:r>
          </a:p>
        </p:txBody>
      </p:sp>
    </p:spTree>
    <p:extLst>
      <p:ext uri="{BB962C8B-B14F-4D97-AF65-F5344CB8AC3E}">
        <p14:creationId xmlns:p14="http://schemas.microsoft.com/office/powerpoint/2010/main" val="2147515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Early-Phase Review Process</a:t>
            </a:r>
          </a:p>
        </p:txBody>
      </p:sp>
      <p:sp>
        <p:nvSpPr>
          <p:cNvPr id="3" name="Content Placeholder 2"/>
          <p:cNvSpPr>
            <a:spLocks noGrp="1"/>
          </p:cNvSpPr>
          <p:nvPr>
            <p:ph idx="1"/>
          </p:nvPr>
        </p:nvSpPr>
        <p:spPr>
          <a:xfrm>
            <a:off x="304800" y="1295399"/>
            <a:ext cx="8534400" cy="5105401"/>
          </a:xfrm>
        </p:spPr>
        <p:txBody>
          <a:bodyPr/>
          <a:lstStyle/>
          <a:p>
            <a:pPr marL="685800" indent="-457200">
              <a:buFont typeface="Arial" panose="020B0604020202020204" pitchFamily="34" charset="0"/>
              <a:buChar char="•"/>
            </a:pPr>
            <a:r>
              <a:rPr lang="en-US" sz="2800" dirty="0"/>
              <a:t>Applications sorted and placed in panels by Absolute Priority 2 (STEM) or Absolute Priority 3 (Teacher-Directed Professional Learning)</a:t>
            </a:r>
          </a:p>
          <a:p>
            <a:pPr marL="685800" indent="-457200">
              <a:buFont typeface="Arial" panose="020B0604020202020204" pitchFamily="34" charset="0"/>
              <a:buChar char="•"/>
            </a:pPr>
            <a:r>
              <a:rPr lang="en-US" sz="2800" dirty="0"/>
              <a:t>Each application is scored against selection criteria</a:t>
            </a:r>
          </a:p>
          <a:p>
            <a:pPr marL="685800" indent="-457200">
              <a:buFont typeface="Arial" panose="020B0604020202020204" pitchFamily="34" charset="0"/>
              <a:buChar char="•"/>
            </a:pPr>
            <a:r>
              <a:rPr lang="en-US" sz="2800" dirty="0"/>
              <a:t>Panel Review</a:t>
            </a:r>
          </a:p>
          <a:p>
            <a:pPr marL="1261872" lvl="1" indent="-457200">
              <a:buFont typeface="Wingdings" panose="05000000000000000000" pitchFamily="2" charset="2"/>
              <a:buChar char="§"/>
            </a:pPr>
            <a:r>
              <a:rPr lang="en-US" sz="2800" dirty="0"/>
              <a:t>Reviewers draft comments and scores</a:t>
            </a:r>
          </a:p>
          <a:p>
            <a:pPr marL="1261872" lvl="1" indent="-457200">
              <a:buFont typeface="Wingdings" panose="05000000000000000000" pitchFamily="2" charset="2"/>
              <a:buChar char="§"/>
            </a:pPr>
            <a:r>
              <a:rPr lang="en-US" sz="2800" dirty="0"/>
              <a:t>Panel discusses comments/scores </a:t>
            </a:r>
          </a:p>
          <a:p>
            <a:pPr marL="1261872" lvl="1" indent="-457200">
              <a:buFont typeface="Wingdings" panose="05000000000000000000" pitchFamily="2" charset="2"/>
              <a:buChar char="§"/>
            </a:pPr>
            <a:r>
              <a:rPr lang="en-US" sz="2800" dirty="0"/>
              <a:t>Final scores are averaged </a:t>
            </a:r>
          </a:p>
          <a:p>
            <a:pPr marL="685800" indent="-457200">
              <a:buFont typeface="Arial" panose="020B0604020202020204" pitchFamily="34" charset="0"/>
              <a:buChar char="•"/>
            </a:pPr>
            <a:r>
              <a:rPr lang="en-US" sz="2800" dirty="0"/>
              <a:t>There will be two separate rankings: one for Absolute Priority 2 and another for Absolute Priority 3</a:t>
            </a:r>
          </a:p>
          <a:p>
            <a:pPr marL="228600" indent="0">
              <a:buNone/>
            </a:pP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21</a:t>
            </a:fld>
            <a:endParaRPr lang="en-US" dirty="0"/>
          </a:p>
        </p:txBody>
      </p:sp>
    </p:spTree>
    <p:extLst>
      <p:ext uri="{BB962C8B-B14F-4D97-AF65-F5344CB8AC3E}">
        <p14:creationId xmlns:p14="http://schemas.microsoft.com/office/powerpoint/2010/main" val="1617548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the Competitive Preference Priority</a:t>
            </a:r>
          </a:p>
        </p:txBody>
      </p:sp>
      <p:sp>
        <p:nvSpPr>
          <p:cNvPr id="3" name="Content Placeholder 2"/>
          <p:cNvSpPr>
            <a:spLocks noGrp="1"/>
          </p:cNvSpPr>
          <p:nvPr>
            <p:ph idx="1"/>
          </p:nvPr>
        </p:nvSpPr>
        <p:spPr>
          <a:xfrm>
            <a:off x="457200" y="1295400"/>
            <a:ext cx="8229600" cy="5197475"/>
          </a:xfrm>
        </p:spPr>
        <p:txBody>
          <a:bodyPr/>
          <a:lstStyle/>
          <a:p>
            <a:pPr>
              <a:buFont typeface="Arial" panose="020B0604020202020204" pitchFamily="34" charset="0"/>
              <a:buChar char="•"/>
            </a:pPr>
            <a:r>
              <a:rPr lang="en-US" sz="2600" dirty="0"/>
              <a:t>Peer reviewers will determine how well the applicant addresses the competitive preference priority and will use their own judgment to determine how many of the 5 possible competitive preference points will be assigned.</a:t>
            </a:r>
          </a:p>
          <a:p>
            <a:pPr>
              <a:buFont typeface="Arial" panose="020B0604020202020204" pitchFamily="34" charset="0"/>
              <a:buChar char="•"/>
            </a:pPr>
            <a:r>
              <a:rPr lang="en-US" sz="2600" dirty="0"/>
              <a:t>Peer reviewers will write a justification of their scoring on the technical review form.</a:t>
            </a:r>
          </a:p>
          <a:p>
            <a:pPr>
              <a:buFont typeface="Arial" panose="020B0604020202020204" pitchFamily="34" charset="0"/>
              <a:buChar char="•"/>
            </a:pPr>
            <a:r>
              <a:rPr lang="en-US" sz="2600" dirty="0"/>
              <a:t>Applicants should make clear in their application abstract, narrative, and eligibility checklist whether they are addressing a competitive preference priority.</a:t>
            </a:r>
          </a:p>
          <a:p>
            <a:pPr>
              <a:buFont typeface="Arial" panose="020B0604020202020204" pitchFamily="34" charset="0"/>
              <a:buChar char="•"/>
            </a:pPr>
            <a:r>
              <a:rPr lang="en-US" sz="2600" dirty="0"/>
              <a:t>Applicants who do not address the competitive preference priority are not eligible to receive any additional points.</a:t>
            </a:r>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22</a:t>
            </a:fld>
            <a:endParaRPr lang="en-US" dirty="0"/>
          </a:p>
        </p:txBody>
      </p:sp>
    </p:spTree>
    <p:extLst>
      <p:ext uri="{BB962C8B-B14F-4D97-AF65-F5344CB8AC3E}">
        <p14:creationId xmlns:p14="http://schemas.microsoft.com/office/powerpoint/2010/main" val="1410397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DB312-BE1F-4B1A-9356-F88C007813E0}"/>
              </a:ext>
            </a:extLst>
          </p:cNvPr>
          <p:cNvSpPr>
            <a:spLocks noGrp="1"/>
          </p:cNvSpPr>
          <p:nvPr>
            <p:ph type="title"/>
          </p:nvPr>
        </p:nvSpPr>
        <p:spPr>
          <a:xfrm>
            <a:off x="446314" y="228600"/>
            <a:ext cx="8229600" cy="1066800"/>
          </a:xfrm>
        </p:spPr>
        <p:txBody>
          <a:bodyPr/>
          <a:lstStyle/>
          <a:p>
            <a:r>
              <a:rPr lang="en-US" dirty="0"/>
              <a:t>Tips For organizing your application</a:t>
            </a:r>
            <a:br>
              <a:rPr lang="en-US" dirty="0"/>
            </a:br>
            <a:endParaRPr lang="en-US" dirty="0"/>
          </a:p>
        </p:txBody>
      </p:sp>
      <p:sp>
        <p:nvSpPr>
          <p:cNvPr id="3" name="Content Placeholder 2">
            <a:extLst>
              <a:ext uri="{FF2B5EF4-FFF2-40B4-BE49-F238E27FC236}">
                <a16:creationId xmlns:a16="http://schemas.microsoft.com/office/drawing/2014/main" id="{9ED7537A-DD69-468C-A62B-18BDF6622303}"/>
              </a:ext>
            </a:extLst>
          </p:cNvPr>
          <p:cNvSpPr>
            <a:spLocks noGrp="1"/>
          </p:cNvSpPr>
          <p:nvPr>
            <p:ph idx="1"/>
          </p:nvPr>
        </p:nvSpPr>
        <p:spPr>
          <a:xfrm>
            <a:off x="304800" y="1524000"/>
            <a:ext cx="8349343" cy="4389437"/>
          </a:xfrm>
        </p:spPr>
        <p:txBody>
          <a:bodyPr/>
          <a:lstStyle/>
          <a:p>
            <a:pPr>
              <a:buFont typeface="Arial" panose="020B0604020202020204" pitchFamily="34" charset="0"/>
              <a:buChar char="•"/>
            </a:pPr>
            <a:r>
              <a:rPr lang="en-US" sz="2800" dirty="0"/>
              <a:t>We recommend that you organize and sequence your project narrative using the selection criteria.</a:t>
            </a:r>
          </a:p>
          <a:p>
            <a:pPr>
              <a:buFont typeface="Arial" panose="020B0604020202020204" pitchFamily="34" charset="0"/>
              <a:buChar char="•"/>
            </a:pPr>
            <a:r>
              <a:rPr lang="en-US" sz="2800" dirty="0"/>
              <a:t>Within each criterion, make sure that you include a direct response to each factor.</a:t>
            </a:r>
          </a:p>
          <a:p>
            <a:pPr>
              <a:buFont typeface="Arial" panose="020B0604020202020204" pitchFamily="34" charset="0"/>
              <a:buChar char="•"/>
            </a:pPr>
            <a:r>
              <a:rPr lang="en-US" sz="2800" dirty="0"/>
              <a:t>When appropriate, use language from the selection criteria to help guide reviewers</a:t>
            </a:r>
          </a:p>
          <a:p>
            <a:pPr>
              <a:buFont typeface="Arial" panose="020B0604020202020204" pitchFamily="34" charset="0"/>
              <a:buChar char="•"/>
            </a:pPr>
            <a:r>
              <a:rPr lang="en-US" sz="2800" dirty="0"/>
              <a:t>For entities applying under Absolute Priority 3, refer to the crosswalk in the Application Instructions for suggestions of how to both address application requirements as well as selection criteria. </a:t>
            </a:r>
          </a:p>
          <a:p>
            <a:endParaRPr lang="en-US" sz="2000" dirty="0"/>
          </a:p>
          <a:p>
            <a:pPr marL="27432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0DBF11D-B0E5-4B7F-8470-4190013E2827}"/>
              </a:ext>
            </a:extLst>
          </p:cNvPr>
          <p:cNvSpPr>
            <a:spLocks noGrp="1"/>
          </p:cNvSpPr>
          <p:nvPr>
            <p:ph type="sldNum" sz="quarter" idx="11"/>
          </p:nvPr>
        </p:nvSpPr>
        <p:spPr/>
        <p:txBody>
          <a:bodyPr/>
          <a:lstStyle/>
          <a:p>
            <a:pPr>
              <a:defRPr/>
            </a:pPr>
            <a:fld id="{D24C62AC-34AC-44FA-925B-65FA1B2D13C3}" type="slidenum">
              <a:rPr lang="en-US" smtClean="0"/>
              <a:pPr>
                <a:defRPr/>
              </a:pPr>
              <a:t>23</a:t>
            </a:fld>
            <a:endParaRPr lang="en-US" dirty="0"/>
          </a:p>
        </p:txBody>
      </p:sp>
    </p:spTree>
    <p:extLst>
      <p:ext uri="{BB962C8B-B14F-4D97-AF65-F5344CB8AC3E}">
        <p14:creationId xmlns:p14="http://schemas.microsoft.com/office/powerpoint/2010/main" val="3763681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a:t>Early-Phase </a:t>
            </a:r>
            <a:br>
              <a:rPr lang="en-US" sz="3200" dirty="0"/>
            </a:br>
            <a:r>
              <a:rPr lang="en-US" sz="3200" dirty="0"/>
              <a:t>selection criteria and scoring</a:t>
            </a:r>
          </a:p>
        </p:txBody>
      </p:sp>
      <p:sp>
        <p:nvSpPr>
          <p:cNvPr id="5" name="Subtitle 4"/>
          <p:cNvSpPr>
            <a:spLocks noGrp="1"/>
          </p:cNvSpPr>
          <p:nvPr>
            <p:ph type="subTitle" idx="1"/>
          </p:nvPr>
        </p:nvSpPr>
        <p:spPr>
          <a:xfrm>
            <a:off x="1371600" y="5181600"/>
            <a:ext cx="6400800" cy="914400"/>
          </a:xfrm>
        </p:spPr>
        <p:txBody>
          <a:bodyPr/>
          <a:lstStyle/>
          <a:p>
            <a:pPr fontAlgn="auto">
              <a:spcAft>
                <a:spcPts val="0"/>
              </a:spcAft>
              <a:buFont typeface="Arial"/>
              <a:buNone/>
              <a:defRPr/>
            </a:pPr>
            <a:endParaRPr lang="en-US" dirty="0"/>
          </a:p>
        </p:txBody>
      </p:sp>
    </p:spTree>
    <p:extLst>
      <p:ext uri="{BB962C8B-B14F-4D97-AF65-F5344CB8AC3E}">
        <p14:creationId xmlns:p14="http://schemas.microsoft.com/office/powerpoint/2010/main" val="76627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Quality of the Project Design (40 points)</a:t>
            </a:r>
          </a:p>
        </p:txBody>
      </p:sp>
      <p:sp>
        <p:nvSpPr>
          <p:cNvPr id="3" name="Content Placeholder 2"/>
          <p:cNvSpPr>
            <a:spLocks noGrp="1"/>
          </p:cNvSpPr>
          <p:nvPr>
            <p:ph idx="1"/>
          </p:nvPr>
        </p:nvSpPr>
        <p:spPr>
          <a:xfrm>
            <a:off x="457200" y="2193017"/>
            <a:ext cx="8229600" cy="4449763"/>
          </a:xfrm>
        </p:spPr>
        <p:txBody>
          <a:bodyPr/>
          <a:lstStyle/>
          <a:p>
            <a:r>
              <a:rPr lang="en-US" sz="3000" dirty="0"/>
              <a:t>The extent to which the goals, objectives, and outcomes to be achieved by the proposed project are clearly specified and measurable.  (10 points)</a:t>
            </a:r>
          </a:p>
          <a:p>
            <a:r>
              <a:rPr lang="en-US" sz="3000" dirty="0"/>
              <a:t>The extent to which the design of the proposed project is appropriate to, and will successfully address, the needs of the target population or other identified needs.  (10 points)</a:t>
            </a:r>
          </a:p>
        </p:txBody>
      </p:sp>
      <p:sp>
        <p:nvSpPr>
          <p:cNvPr id="4" name="Text Placeholder 3"/>
          <p:cNvSpPr>
            <a:spLocks noGrp="1"/>
          </p:cNvSpPr>
          <p:nvPr>
            <p:ph type="body" sz="quarter" idx="10"/>
          </p:nvPr>
        </p:nvSpPr>
        <p:spPr>
          <a:xfrm>
            <a:off x="457200" y="1325563"/>
            <a:ext cx="8229600" cy="503237"/>
          </a:xfrm>
        </p:spPr>
        <p:txBody>
          <a:bodyPr/>
          <a:lstStyle/>
          <a:p>
            <a:r>
              <a:rPr lang="en-US" dirty="0"/>
              <a:t>Early-Phase: STEM</a:t>
            </a:r>
          </a:p>
          <a:p>
            <a:r>
              <a:rPr lang="en-US" dirty="0"/>
              <a:t>Slide 1 of 2</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3</a:t>
            </a:fld>
            <a:endParaRPr lang="en-US" dirty="0"/>
          </a:p>
        </p:txBody>
      </p:sp>
    </p:spTree>
    <p:extLst>
      <p:ext uri="{BB962C8B-B14F-4D97-AF65-F5344CB8AC3E}">
        <p14:creationId xmlns:p14="http://schemas.microsoft.com/office/powerpoint/2010/main" val="222328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Quality of the Project Design (40 points)</a:t>
            </a:r>
          </a:p>
        </p:txBody>
      </p:sp>
      <p:sp>
        <p:nvSpPr>
          <p:cNvPr id="3" name="Content Placeholder 2"/>
          <p:cNvSpPr>
            <a:spLocks noGrp="1"/>
          </p:cNvSpPr>
          <p:nvPr>
            <p:ph idx="1"/>
          </p:nvPr>
        </p:nvSpPr>
        <p:spPr>
          <a:xfrm>
            <a:off x="493486" y="2362201"/>
            <a:ext cx="8229600" cy="4449763"/>
          </a:xfrm>
        </p:spPr>
        <p:txBody>
          <a:bodyPr/>
          <a:lstStyle/>
          <a:p>
            <a:pPr>
              <a:buFont typeface="+mj-lt"/>
              <a:buAutoNum type="arabicPeriod" startAt="3"/>
            </a:pPr>
            <a:r>
              <a:rPr lang="en-US" sz="3000" dirty="0"/>
              <a:t>The extent to which the design of the proposed project reflects up-to-date knowledge from research and effective practice.  (10 points)</a:t>
            </a:r>
          </a:p>
          <a:p>
            <a:pPr>
              <a:buAutoNum type="arabicPeriod" startAt="3"/>
            </a:pPr>
            <a:r>
              <a:rPr lang="en-US" sz="3000" dirty="0"/>
              <a:t>The potential contribution of the proposed project to increased knowledge or understanding of educational problems, issues, or effective strategies.  (10 points)</a:t>
            </a:r>
          </a:p>
        </p:txBody>
      </p:sp>
      <p:sp>
        <p:nvSpPr>
          <p:cNvPr id="4" name="Text Placeholder 3"/>
          <p:cNvSpPr>
            <a:spLocks noGrp="1"/>
          </p:cNvSpPr>
          <p:nvPr>
            <p:ph type="body" sz="quarter" idx="10"/>
          </p:nvPr>
        </p:nvSpPr>
        <p:spPr>
          <a:xfrm>
            <a:off x="457200" y="1325563"/>
            <a:ext cx="8229600" cy="503237"/>
          </a:xfrm>
        </p:spPr>
        <p:txBody>
          <a:bodyPr/>
          <a:lstStyle/>
          <a:p>
            <a:r>
              <a:rPr lang="en-US" dirty="0"/>
              <a:t>Early-Phase: STEM</a:t>
            </a:r>
          </a:p>
          <a:p>
            <a:r>
              <a:rPr lang="en-US" dirty="0"/>
              <a:t>Slide 2 of 2</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4</a:t>
            </a:fld>
            <a:endParaRPr lang="en-US" dirty="0"/>
          </a:p>
        </p:txBody>
      </p:sp>
    </p:spTree>
    <p:extLst>
      <p:ext uri="{BB962C8B-B14F-4D97-AF65-F5344CB8AC3E}">
        <p14:creationId xmlns:p14="http://schemas.microsoft.com/office/powerpoint/2010/main" val="2072997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563562"/>
          </a:xfrm>
        </p:spPr>
        <p:txBody>
          <a:bodyPr/>
          <a:lstStyle/>
          <a:p>
            <a:r>
              <a:rPr lang="en-US" sz="3500" dirty="0"/>
              <a:t>B. Adequacy of Resources and Quality of the Management Plan (35 points)</a:t>
            </a:r>
          </a:p>
        </p:txBody>
      </p:sp>
      <p:sp>
        <p:nvSpPr>
          <p:cNvPr id="3" name="Content Placeholder 2"/>
          <p:cNvSpPr>
            <a:spLocks noGrp="1"/>
          </p:cNvSpPr>
          <p:nvPr>
            <p:ph idx="1"/>
          </p:nvPr>
        </p:nvSpPr>
        <p:spPr>
          <a:xfrm>
            <a:off x="457200" y="2214645"/>
            <a:ext cx="8229600" cy="4449763"/>
          </a:xfrm>
        </p:spPr>
        <p:txBody>
          <a:bodyPr/>
          <a:lstStyle/>
          <a:p>
            <a:r>
              <a:rPr lang="en-US" sz="2800" dirty="0"/>
              <a:t>The adequacy of the management plan to achieve the objectives of the proposed project on time and within budget, including clearly defined responsibilities, timelines, and milestones for accomplishing project tasks.  (10 points)</a:t>
            </a:r>
          </a:p>
          <a:p>
            <a:r>
              <a:rPr lang="en-US" sz="2800" dirty="0"/>
              <a:t>The extent to which the costs are reasonable in relation to the objectives, design, and potential significance of the proposed project.  (5 points)</a:t>
            </a:r>
          </a:p>
        </p:txBody>
      </p:sp>
      <p:sp>
        <p:nvSpPr>
          <p:cNvPr id="4" name="Text Placeholder 3"/>
          <p:cNvSpPr>
            <a:spLocks noGrp="1"/>
          </p:cNvSpPr>
          <p:nvPr>
            <p:ph type="body" sz="quarter" idx="10"/>
          </p:nvPr>
        </p:nvSpPr>
        <p:spPr>
          <a:xfrm>
            <a:off x="248653" y="1329574"/>
            <a:ext cx="8229600" cy="503237"/>
          </a:xfrm>
        </p:spPr>
        <p:txBody>
          <a:bodyPr/>
          <a:lstStyle/>
          <a:p>
            <a:r>
              <a:rPr lang="en-US" dirty="0"/>
              <a:t>Early-Phase: STEM</a:t>
            </a:r>
          </a:p>
          <a:p>
            <a:r>
              <a:rPr lang="en-US" dirty="0"/>
              <a:t>Slide 1 of 2</a:t>
            </a:r>
          </a:p>
          <a:p>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5</a:t>
            </a:fld>
            <a:endParaRPr lang="en-US" dirty="0"/>
          </a:p>
        </p:txBody>
      </p:sp>
    </p:spTree>
    <p:extLst>
      <p:ext uri="{BB962C8B-B14F-4D97-AF65-F5344CB8AC3E}">
        <p14:creationId xmlns:p14="http://schemas.microsoft.com/office/powerpoint/2010/main" val="283463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563562"/>
          </a:xfrm>
        </p:spPr>
        <p:txBody>
          <a:bodyPr/>
          <a:lstStyle/>
          <a:p>
            <a:r>
              <a:rPr lang="en-US" sz="3500" dirty="0"/>
              <a:t>B. Adequacy of Resources and Quality of the Management Plan (35 points)</a:t>
            </a:r>
          </a:p>
        </p:txBody>
      </p:sp>
      <p:sp>
        <p:nvSpPr>
          <p:cNvPr id="3" name="Content Placeholder 2"/>
          <p:cNvSpPr>
            <a:spLocks noGrp="1"/>
          </p:cNvSpPr>
          <p:nvPr>
            <p:ph idx="1"/>
          </p:nvPr>
        </p:nvSpPr>
        <p:spPr>
          <a:xfrm>
            <a:off x="495300" y="2027941"/>
            <a:ext cx="8229600" cy="4449763"/>
          </a:xfrm>
        </p:spPr>
        <p:txBody>
          <a:bodyPr/>
          <a:lstStyle/>
          <a:p>
            <a:pPr>
              <a:buFont typeface="+mj-lt"/>
              <a:buAutoNum type="arabicPeriod" startAt="3"/>
            </a:pPr>
            <a:r>
              <a:rPr lang="en-US" sz="2800" dirty="0"/>
              <a:t>The qualifications, including relevant training and experience, of key project personnel.  (5 points)</a:t>
            </a:r>
          </a:p>
          <a:p>
            <a:pPr>
              <a:buAutoNum type="arabicPeriod" startAt="3"/>
            </a:pPr>
            <a:r>
              <a:rPr lang="en-US" sz="2800" dirty="0"/>
              <a:t>The adequacy of procedures for ensuring feedback and continuous improvement in the operation of the proposed project.  (10 points)</a:t>
            </a:r>
          </a:p>
          <a:p>
            <a:pPr>
              <a:buAutoNum type="arabicPeriod" startAt="3"/>
            </a:pPr>
            <a:r>
              <a:rPr lang="en-US" sz="2800" dirty="0"/>
              <a:t>The extent to which the results of the proposed project are to be disseminated in ways that will enable others to use the information or strategies.  (5 points)</a:t>
            </a:r>
          </a:p>
        </p:txBody>
      </p:sp>
      <p:sp>
        <p:nvSpPr>
          <p:cNvPr id="4" name="Text Placeholder 3"/>
          <p:cNvSpPr>
            <a:spLocks noGrp="1"/>
          </p:cNvSpPr>
          <p:nvPr>
            <p:ph type="body" sz="quarter" idx="10"/>
          </p:nvPr>
        </p:nvSpPr>
        <p:spPr>
          <a:xfrm>
            <a:off x="248653" y="1329574"/>
            <a:ext cx="8229600" cy="503237"/>
          </a:xfrm>
        </p:spPr>
        <p:txBody>
          <a:bodyPr/>
          <a:lstStyle/>
          <a:p>
            <a:r>
              <a:rPr lang="en-US" dirty="0"/>
              <a:t>Early-Phase: STEM</a:t>
            </a:r>
          </a:p>
          <a:p>
            <a:r>
              <a:rPr lang="en-US" dirty="0"/>
              <a:t>Slide 2 of 2</a:t>
            </a:r>
          </a:p>
          <a:p>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6</a:t>
            </a:fld>
            <a:endParaRPr lang="en-US" dirty="0"/>
          </a:p>
        </p:txBody>
      </p:sp>
    </p:spTree>
    <p:extLst>
      <p:ext uri="{BB962C8B-B14F-4D97-AF65-F5344CB8AC3E}">
        <p14:creationId xmlns:p14="http://schemas.microsoft.com/office/powerpoint/2010/main" val="1897006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Plan	</a:t>
            </a:r>
          </a:p>
        </p:txBody>
      </p:sp>
      <p:sp>
        <p:nvSpPr>
          <p:cNvPr id="3" name="Content Placeholder 2"/>
          <p:cNvSpPr>
            <a:spLocks noGrp="1"/>
          </p:cNvSpPr>
          <p:nvPr>
            <p:ph idx="1"/>
          </p:nvPr>
        </p:nvSpPr>
        <p:spPr/>
        <p:txBody>
          <a:bodyPr/>
          <a:lstStyle/>
          <a:p>
            <a:r>
              <a:rPr lang="en-US" altLang="en-US" sz="2000" b="1" dirty="0">
                <a:latin typeface="Calibri" panose="020F0502020204030204" pitchFamily="34" charset="0"/>
                <a:ea typeface="ＭＳ Ｐゴシック" pitchFamily="34" charset="-128"/>
              </a:rPr>
              <a:t>Goal(s)</a:t>
            </a:r>
            <a:r>
              <a:rPr lang="en-US" altLang="en-US" sz="2000" dirty="0">
                <a:latin typeface="Calibri" panose="020F0502020204030204" pitchFamily="34" charset="0"/>
                <a:ea typeface="ＭＳ Ｐゴシック" pitchFamily="34" charset="-128"/>
              </a:rPr>
              <a:t>:  A broad statement(s) of what the project intends to accomplish. What do you hope to accomplish by implementing your project?</a:t>
            </a:r>
          </a:p>
          <a:p>
            <a:r>
              <a:rPr lang="en-US" altLang="en-US" sz="2000" b="1" dirty="0">
                <a:latin typeface="Calibri" panose="020F0502020204030204" pitchFamily="34" charset="0"/>
                <a:ea typeface="ＭＳ Ｐゴシック" pitchFamily="34" charset="-128"/>
              </a:rPr>
              <a:t>Objective(s)</a:t>
            </a:r>
            <a:r>
              <a:rPr lang="en-US" altLang="en-US" sz="2000" dirty="0">
                <a:latin typeface="Calibri" panose="020F0502020204030204" pitchFamily="34" charset="0"/>
                <a:ea typeface="ＭＳ Ｐゴシック" pitchFamily="34" charset="-128"/>
              </a:rPr>
              <a:t>: A concrete attainment that can be achieved by following a number of steps. What is your project doing to support the overall program goal(s)? Are your objectives SMART (Specific, Measurable, Achievable, Relevant, and Time-bound)?</a:t>
            </a:r>
          </a:p>
          <a:p>
            <a:r>
              <a:rPr lang="en-US" altLang="en-US" sz="2000" b="1" dirty="0">
                <a:latin typeface="Calibri" panose="020F0502020204030204" pitchFamily="34" charset="0"/>
                <a:ea typeface="ＭＳ Ｐゴシック" pitchFamily="34" charset="-128"/>
              </a:rPr>
              <a:t>Performance Measures</a:t>
            </a:r>
            <a:r>
              <a:rPr lang="en-US" altLang="en-US" sz="2000" dirty="0">
                <a:latin typeface="Calibri" panose="020F0502020204030204" pitchFamily="34" charset="0"/>
                <a:ea typeface="ＭＳ Ｐゴシック" pitchFamily="34" charset="-128"/>
              </a:rPr>
              <a:t>: A measurable or observable indicator to assess how well objectives are being met. How will you measure the success of your project? </a:t>
            </a:r>
          </a:p>
          <a:p>
            <a:r>
              <a:rPr lang="en-US" altLang="en-US" sz="2000" b="1" dirty="0">
                <a:latin typeface="Calibri" panose="020F0502020204030204" pitchFamily="34" charset="0"/>
                <a:ea typeface="ＭＳ Ｐゴシック" pitchFamily="34" charset="-128"/>
              </a:rPr>
              <a:t>Activities</a:t>
            </a:r>
            <a:r>
              <a:rPr lang="en-US" altLang="en-US" sz="2000" dirty="0">
                <a:latin typeface="Calibri" panose="020F0502020204030204" pitchFamily="34" charset="0"/>
                <a:ea typeface="ＭＳ Ｐゴシック" pitchFamily="34" charset="-128"/>
              </a:rPr>
              <a:t>: Day to day pieces that must be completed to signal that the grant is on track.</a:t>
            </a:r>
          </a:p>
          <a:p>
            <a:r>
              <a:rPr lang="en-US" altLang="en-US" sz="2000" b="1" dirty="0">
                <a:latin typeface="Calibri" panose="020F0502020204030204" pitchFamily="34" charset="0"/>
                <a:ea typeface="ＭＳ Ｐゴシック" pitchFamily="34" charset="-128"/>
              </a:rPr>
              <a:t>Timeline (Start/End Dates)</a:t>
            </a:r>
            <a:r>
              <a:rPr lang="en-US" altLang="en-US" sz="2000" dirty="0">
                <a:latin typeface="Calibri" panose="020F0502020204030204" pitchFamily="34" charset="0"/>
                <a:ea typeface="ＭＳ Ｐゴシック" pitchFamily="34" charset="-128"/>
              </a:rPr>
              <a:t>: Provide some timeline that will allow task monitoring.</a:t>
            </a:r>
          </a:p>
          <a:p>
            <a:r>
              <a:rPr lang="en-US" altLang="en-US" sz="2000" b="1" dirty="0">
                <a:latin typeface="Calibri" panose="020F0502020204030204" pitchFamily="34" charset="0"/>
                <a:ea typeface="ＭＳ Ｐゴシック" pitchFamily="34" charset="-128"/>
              </a:rPr>
              <a:t>Responsible Personnel</a:t>
            </a:r>
            <a:r>
              <a:rPr lang="en-US" altLang="en-US" sz="2000" dirty="0">
                <a:latin typeface="Calibri" panose="020F0502020204030204" pitchFamily="34" charset="0"/>
                <a:ea typeface="ＭＳ Ｐゴシック" pitchFamily="34" charset="-128"/>
              </a:rPr>
              <a:t>: Who will be carrying out those activities?</a:t>
            </a:r>
          </a:p>
          <a:p>
            <a:endParaRPr lang="en-US" sz="1500" dirty="0">
              <a:latin typeface="Calibri" panose="020F0502020204030204" pitchFamily="34" charset="0"/>
            </a:endParaRPr>
          </a:p>
        </p:txBody>
      </p:sp>
      <p:sp>
        <p:nvSpPr>
          <p:cNvPr id="4" name="Text Placeholder 3"/>
          <p:cNvSpPr>
            <a:spLocks noGrp="1"/>
          </p:cNvSpPr>
          <p:nvPr>
            <p:ph type="body" sz="quarter" idx="10"/>
          </p:nvPr>
        </p:nvSpPr>
        <p:spPr/>
        <p:txBody>
          <a:bodyPr/>
          <a:lstStyle/>
          <a:p>
            <a:r>
              <a:rPr lang="en-US" dirty="0"/>
              <a:t> elements to consider</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7</a:t>
            </a:fld>
            <a:endParaRPr lang="en-US" dirty="0"/>
          </a:p>
        </p:txBody>
      </p:sp>
    </p:spTree>
    <p:extLst>
      <p:ext uri="{BB962C8B-B14F-4D97-AF65-F5344CB8AC3E}">
        <p14:creationId xmlns:p14="http://schemas.microsoft.com/office/powerpoint/2010/main" val="37311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z="4000" dirty="0">
                <a:ea typeface="ＭＳ Ｐゴシック" pitchFamily="34" charset="-128"/>
              </a:rPr>
              <a:t>Management Plan	</a:t>
            </a:r>
          </a:p>
        </p:txBody>
      </p:sp>
      <p:sp>
        <p:nvSpPr>
          <p:cNvPr id="3" name="Text Placeholder 2"/>
          <p:cNvSpPr>
            <a:spLocks noGrp="1"/>
          </p:cNvSpPr>
          <p:nvPr>
            <p:ph type="body" sz="quarter" idx="10"/>
          </p:nvPr>
        </p:nvSpPr>
        <p:spPr/>
        <p:txBody>
          <a:bodyPr/>
          <a:lstStyle/>
          <a:p>
            <a:r>
              <a:rPr lang="en-US" dirty="0"/>
              <a:t>Example</a:t>
            </a:r>
          </a:p>
        </p:txBody>
      </p:sp>
      <p:sp>
        <p:nvSpPr>
          <p:cNvPr id="2969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37931725" indent="-37474525"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fld id="{35820BD8-CBA1-4C22-A7D0-631C757584A0}" type="slidenum">
              <a:rPr lang="en-US" altLang="en-US" sz="1200" smtClean="0">
                <a:solidFill>
                  <a:srgbClr val="000000"/>
                </a:solidFill>
                <a:cs typeface="Arial" pitchFamily="34" charset="0"/>
              </a:rPr>
              <a:pPr eaLnBrk="1" hangingPunct="1">
                <a:spcBef>
                  <a:spcPct val="0"/>
                </a:spcBef>
                <a:buFontTx/>
                <a:buNone/>
              </a:pPr>
              <a:t>8</a:t>
            </a:fld>
            <a:endParaRPr lang="en-US" altLang="en-US" sz="1200">
              <a:solidFill>
                <a:srgbClr val="000000"/>
              </a:solidFill>
              <a:cs typeface="Arial" pitchFamily="34" charset="0"/>
            </a:endParaRPr>
          </a:p>
        </p:txBody>
      </p:sp>
      <p:graphicFrame>
        <p:nvGraphicFramePr>
          <p:cNvPr id="4" name="Table 3" descr="Image of sample management plan. Goal, objectives, measures, activities, start date, end date, status and notes headline the columns in the sample Excel. "/>
          <p:cNvGraphicFramePr>
            <a:graphicFrameLocks noGrp="1"/>
          </p:cNvGraphicFramePr>
          <p:nvPr/>
        </p:nvGraphicFramePr>
        <p:xfrm>
          <a:off x="457200" y="1143000"/>
          <a:ext cx="8229601" cy="5171891"/>
        </p:xfrm>
        <a:graphic>
          <a:graphicData uri="http://schemas.openxmlformats.org/drawingml/2006/table">
            <a:tbl>
              <a:tblPr/>
              <a:tblGrid>
                <a:gridCol w="1357146">
                  <a:extLst>
                    <a:ext uri="{9D8B030D-6E8A-4147-A177-3AD203B41FA5}">
                      <a16:colId xmlns:a16="http://schemas.microsoft.com/office/drawing/2014/main" val="20000"/>
                    </a:ext>
                  </a:extLst>
                </a:gridCol>
                <a:gridCol w="772904">
                  <a:extLst>
                    <a:ext uri="{9D8B030D-6E8A-4147-A177-3AD203B41FA5}">
                      <a16:colId xmlns:a16="http://schemas.microsoft.com/office/drawing/2014/main" val="20001"/>
                    </a:ext>
                  </a:extLst>
                </a:gridCol>
                <a:gridCol w="1357146">
                  <a:extLst>
                    <a:ext uri="{9D8B030D-6E8A-4147-A177-3AD203B41FA5}">
                      <a16:colId xmlns:a16="http://schemas.microsoft.com/office/drawing/2014/main" val="20002"/>
                    </a:ext>
                  </a:extLst>
                </a:gridCol>
                <a:gridCol w="1357146">
                  <a:extLst>
                    <a:ext uri="{9D8B030D-6E8A-4147-A177-3AD203B41FA5}">
                      <a16:colId xmlns:a16="http://schemas.microsoft.com/office/drawing/2014/main" val="20003"/>
                    </a:ext>
                  </a:extLst>
                </a:gridCol>
                <a:gridCol w="565858">
                  <a:extLst>
                    <a:ext uri="{9D8B030D-6E8A-4147-A177-3AD203B41FA5}">
                      <a16:colId xmlns:a16="http://schemas.microsoft.com/office/drawing/2014/main" val="20004"/>
                    </a:ext>
                  </a:extLst>
                </a:gridCol>
                <a:gridCol w="493082">
                  <a:extLst>
                    <a:ext uri="{9D8B030D-6E8A-4147-A177-3AD203B41FA5}">
                      <a16:colId xmlns:a16="http://schemas.microsoft.com/office/drawing/2014/main" val="20005"/>
                    </a:ext>
                  </a:extLst>
                </a:gridCol>
                <a:gridCol w="878518">
                  <a:extLst>
                    <a:ext uri="{9D8B030D-6E8A-4147-A177-3AD203B41FA5}">
                      <a16:colId xmlns:a16="http://schemas.microsoft.com/office/drawing/2014/main" val="20006"/>
                    </a:ext>
                  </a:extLst>
                </a:gridCol>
                <a:gridCol w="630775">
                  <a:extLst>
                    <a:ext uri="{9D8B030D-6E8A-4147-A177-3AD203B41FA5}">
                      <a16:colId xmlns:a16="http://schemas.microsoft.com/office/drawing/2014/main" val="20007"/>
                    </a:ext>
                  </a:extLst>
                </a:gridCol>
                <a:gridCol w="817026">
                  <a:extLst>
                    <a:ext uri="{9D8B030D-6E8A-4147-A177-3AD203B41FA5}">
                      <a16:colId xmlns:a16="http://schemas.microsoft.com/office/drawing/2014/main" val="20008"/>
                    </a:ext>
                  </a:extLst>
                </a:gridCol>
              </a:tblGrid>
              <a:tr h="308024">
                <a:tc>
                  <a:txBody>
                    <a:bodyPr/>
                    <a:lstStyle/>
                    <a:p>
                      <a:pPr algn="l" fontAlgn="t"/>
                      <a:r>
                        <a:rPr lang="en-US" sz="1000" b="1" i="0" u="none" strike="noStrike" dirty="0">
                          <a:solidFill>
                            <a:srgbClr val="000000"/>
                          </a:solidFill>
                          <a:effectLst/>
                          <a:latin typeface="Calibri"/>
                        </a:rPr>
                        <a:t>Goals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Objectives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Measures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Activities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Start Date</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End Date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Responsible Personnel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Status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Calibri"/>
                        </a:rPr>
                        <a:t>Notes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0360">
                <a:tc rowSpan="11">
                  <a:txBody>
                    <a:bodyPr/>
                    <a:lstStyle/>
                    <a:p>
                      <a:pPr algn="l" fontAlgn="t"/>
                      <a:r>
                        <a:rPr lang="en-US" sz="800" b="1" i="0" u="none" strike="noStrike" dirty="0">
                          <a:solidFill>
                            <a:srgbClr val="000000"/>
                          </a:solidFill>
                          <a:effectLst/>
                          <a:latin typeface="Calibri"/>
                        </a:rPr>
                        <a:t>Goal 1</a:t>
                      </a:r>
                      <a:r>
                        <a:rPr lang="en-US" sz="800" b="0" i="0" u="none" strike="noStrike" dirty="0">
                          <a:solidFill>
                            <a:srgbClr val="000000"/>
                          </a:solidFill>
                          <a:effectLst/>
                          <a:latin typeface="Calibri"/>
                        </a:rPr>
                        <a:t>: Increase involvement of </a:t>
                      </a:r>
                      <a:r>
                        <a:rPr lang="en-US" sz="800" b="0" i="0" u="none" strike="noStrike" baseline="0" dirty="0">
                          <a:solidFill>
                            <a:srgbClr val="000000"/>
                          </a:solidFill>
                          <a:effectLst/>
                          <a:latin typeface="Calibri"/>
                        </a:rPr>
                        <a:t> Smith</a:t>
                      </a:r>
                      <a:r>
                        <a:rPr lang="en-US" sz="800" b="0" i="0" u="none" strike="noStrike" dirty="0">
                          <a:solidFill>
                            <a:srgbClr val="000000"/>
                          </a:solidFill>
                          <a:effectLst/>
                          <a:latin typeface="Calibri"/>
                        </a:rPr>
                        <a:t> Elementary School families in their students’ education.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8">
                  <a:txBody>
                    <a:bodyPr/>
                    <a:lstStyle/>
                    <a:p>
                      <a:pPr algn="l" fontAlgn="t"/>
                      <a:r>
                        <a:rPr lang="en-US" sz="800" b="1" i="0" u="none" strike="noStrike" dirty="0">
                          <a:solidFill>
                            <a:srgbClr val="000000"/>
                          </a:solidFill>
                          <a:effectLst/>
                          <a:latin typeface="Calibri"/>
                        </a:rPr>
                        <a:t>Objective 1.1</a:t>
                      </a:r>
                      <a:r>
                        <a:rPr lang="en-US" sz="800" b="0" i="0" u="none" strike="noStrike" dirty="0">
                          <a:solidFill>
                            <a:srgbClr val="000000"/>
                          </a:solidFill>
                          <a:effectLst/>
                          <a:latin typeface="Calibri"/>
                        </a:rPr>
                        <a:t>: Logins on the Smith Elementary School Online Parent Training</a:t>
                      </a:r>
                      <a:r>
                        <a:rPr lang="en-US" sz="800" b="0" i="0" u="none" strike="noStrike" baseline="0" dirty="0">
                          <a:solidFill>
                            <a:srgbClr val="000000"/>
                          </a:solidFill>
                          <a:effectLst/>
                          <a:latin typeface="Calibri"/>
                        </a:rPr>
                        <a:t> System </a:t>
                      </a:r>
                      <a:r>
                        <a:rPr lang="en-US" sz="800" b="0" i="0" u="none" strike="noStrike" dirty="0">
                          <a:solidFill>
                            <a:srgbClr val="000000"/>
                          </a:solidFill>
                          <a:effectLst/>
                          <a:latin typeface="Calibri"/>
                        </a:rPr>
                        <a:t>will increase 25% from baseline to the end of the grant.</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8">
                  <a:txBody>
                    <a:bodyPr/>
                    <a:lstStyle/>
                    <a:p>
                      <a:pPr algn="l" fontAlgn="t"/>
                      <a:r>
                        <a:rPr lang="en-US" sz="800" b="1" i="0" u="none" strike="noStrike" dirty="0">
                          <a:solidFill>
                            <a:srgbClr val="000000"/>
                          </a:solidFill>
                          <a:effectLst/>
                          <a:latin typeface="Calibri"/>
                        </a:rPr>
                        <a:t>Performance Measure 1.1a</a:t>
                      </a:r>
                      <a:r>
                        <a:rPr lang="en-US" sz="800" b="0" i="0" u="none" strike="noStrike" dirty="0">
                          <a:solidFill>
                            <a:srgbClr val="000000"/>
                          </a:solidFill>
                          <a:effectLst/>
                          <a:latin typeface="Calibri"/>
                        </a:rPr>
                        <a:t>: Parents reporting in an annual survey knowing about the Online Parent</a:t>
                      </a:r>
                      <a:r>
                        <a:rPr lang="en-US" sz="800" b="0" i="0" u="none" strike="noStrike" baseline="0" dirty="0">
                          <a:solidFill>
                            <a:srgbClr val="000000"/>
                          </a:solidFill>
                          <a:effectLst/>
                          <a:latin typeface="Calibri"/>
                        </a:rPr>
                        <a:t> Training System</a:t>
                      </a:r>
                      <a:r>
                        <a:rPr lang="en-US" sz="800" b="0" i="0" u="none" strike="noStrike" dirty="0">
                          <a:solidFill>
                            <a:srgbClr val="000000"/>
                          </a:solidFill>
                          <a:effectLst/>
                          <a:latin typeface="Calibri"/>
                        </a:rPr>
                        <a:t>.</a:t>
                      </a:r>
                      <a:br>
                        <a:rPr lang="en-US" sz="800" b="0" i="0" u="none" strike="noStrike" dirty="0">
                          <a:solidFill>
                            <a:srgbClr val="000000"/>
                          </a:solidFill>
                          <a:effectLst/>
                          <a:latin typeface="Calibri"/>
                        </a:rPr>
                      </a:br>
                      <a:br>
                        <a:rPr lang="en-US" sz="800" b="0" i="0" u="none" strike="noStrike" dirty="0">
                          <a:solidFill>
                            <a:srgbClr val="000000"/>
                          </a:solidFill>
                          <a:effectLst/>
                          <a:latin typeface="Calibri"/>
                        </a:rPr>
                      </a:br>
                      <a:r>
                        <a:rPr lang="en-US" sz="800" b="1" i="0" u="none" strike="noStrike" dirty="0">
                          <a:solidFill>
                            <a:srgbClr val="000000"/>
                          </a:solidFill>
                          <a:effectLst/>
                          <a:latin typeface="Calibri"/>
                        </a:rPr>
                        <a:t>Performance Measure 1.1b</a:t>
                      </a:r>
                      <a:r>
                        <a:rPr lang="en-US" sz="800" b="0" i="0" u="none" strike="noStrike" dirty="0">
                          <a:solidFill>
                            <a:srgbClr val="000000"/>
                          </a:solidFill>
                          <a:effectLst/>
                          <a:latin typeface="Calibri"/>
                        </a:rPr>
                        <a:t>: Number of logins per year.</a:t>
                      </a:r>
                      <a:br>
                        <a:rPr lang="en-US" sz="800" b="0" i="0" u="none" strike="noStrike" dirty="0">
                          <a:solidFill>
                            <a:srgbClr val="000000"/>
                          </a:solidFill>
                          <a:effectLst/>
                          <a:latin typeface="Calibri"/>
                        </a:rPr>
                      </a:br>
                      <a:endParaRPr lang="en-US" sz="800" b="0" i="0" u="none" strike="noStrike" dirty="0">
                        <a:solidFill>
                          <a:srgbClr val="000000"/>
                        </a:solidFill>
                        <a:effectLst/>
                        <a:latin typeface="Calibri"/>
                      </a:endParaRP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1" i="0" u="none" strike="noStrike" dirty="0">
                          <a:solidFill>
                            <a:srgbClr val="000000"/>
                          </a:solidFill>
                          <a:effectLst/>
                          <a:latin typeface="Calibri"/>
                        </a:rPr>
                        <a:t>Activity 1.1.1:</a:t>
                      </a:r>
                      <a:r>
                        <a:rPr lang="en-US" sz="800" b="0" i="0" u="none" strike="noStrike" dirty="0">
                          <a:solidFill>
                            <a:srgbClr val="000000"/>
                          </a:solidFill>
                          <a:effectLst/>
                          <a:latin typeface="Calibri"/>
                        </a:rPr>
                        <a:t> Administer parent survey to get baseline data.</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9/1/2016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1"/>
                  </a:ext>
                </a:extLst>
              </a:tr>
              <a:tr h="51054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1.1.2:</a:t>
                      </a:r>
                      <a:r>
                        <a:rPr lang="en-US" sz="800" b="0" i="0" u="none" strike="noStrike" dirty="0">
                          <a:solidFill>
                            <a:srgbClr val="000000"/>
                          </a:solidFill>
                          <a:effectLst/>
                          <a:latin typeface="Calibri"/>
                        </a:rPr>
                        <a:t> Create a pamphlet for parents that describes how to access and use the Parent Portal.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3/1/2016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3/15/2016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Project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Completed</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2"/>
                  </a:ext>
                </a:extLst>
              </a:tr>
              <a:tr h="51054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1.1.3</a:t>
                      </a:r>
                      <a:r>
                        <a:rPr lang="en-US" sz="800" b="0" i="0" u="none" strike="noStrike" dirty="0">
                          <a:solidFill>
                            <a:srgbClr val="000000"/>
                          </a:solidFill>
                          <a:effectLst/>
                          <a:latin typeface="Calibri"/>
                        </a:rPr>
                        <a:t>: Distribute pamphlet during school-wide events and parent-teacher conferences.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Project Coordinator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3"/>
                  </a:ext>
                </a:extLst>
              </a:tr>
              <a:tr h="3403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1.1.4:</a:t>
                      </a:r>
                      <a:r>
                        <a:rPr lang="en-US" sz="800" b="0" i="0" u="none" strike="noStrike" dirty="0">
                          <a:solidFill>
                            <a:srgbClr val="000000"/>
                          </a:solidFill>
                          <a:effectLst/>
                          <a:latin typeface="Calibri"/>
                        </a:rPr>
                        <a:t> Design a training for parents on using the Parent Portal</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3/1/2016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Project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Completed</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4"/>
                  </a:ext>
                </a:extLst>
              </a:tr>
              <a:tr h="457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1.1.5:</a:t>
                      </a:r>
                      <a:r>
                        <a:rPr lang="en-US" sz="800" b="0" i="0" u="none" strike="noStrike" dirty="0">
                          <a:solidFill>
                            <a:srgbClr val="000000"/>
                          </a:solidFill>
                          <a:effectLst/>
                          <a:latin typeface="Calibri"/>
                        </a:rPr>
                        <a:t> Organize a focus group on the Parent Portal to gather parent feedback.</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11/15/2016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5"/>
                  </a:ext>
                </a:extLst>
              </a:tr>
              <a:tr h="45778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1.1.6: </a:t>
                      </a:r>
                      <a:r>
                        <a:rPr lang="en-US" sz="800" b="0" i="0" u="none" strike="noStrike" dirty="0">
                          <a:solidFill>
                            <a:srgbClr val="000000"/>
                          </a:solidFill>
                          <a:effectLst/>
                          <a:latin typeface="Calibri"/>
                        </a:rPr>
                        <a:t>Deliver  Parent Portal trainings.</a:t>
                      </a:r>
                      <a:endParaRPr lang="en-US" sz="800" b="1" i="0" u="none" strike="noStrike" dirty="0">
                        <a:solidFill>
                          <a:srgbClr val="000000"/>
                        </a:solidFill>
                        <a:effectLst/>
                        <a:latin typeface="Calibri"/>
                      </a:endParaRP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9/15/2016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Project Director &amp; Project Coordinator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In Progress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Scheduled for 10/1 and 11/1.</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6"/>
                  </a:ext>
                </a:extLst>
              </a:tr>
              <a:tr h="30802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1.1.7</a:t>
                      </a:r>
                      <a:r>
                        <a:rPr lang="en-US" sz="800" b="0" i="0" u="none" strike="noStrike" dirty="0">
                          <a:solidFill>
                            <a:srgbClr val="000000"/>
                          </a:solidFill>
                          <a:effectLst/>
                          <a:latin typeface="Calibri"/>
                        </a:rPr>
                        <a:t>: Administer parent survey.</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5/1/2017</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6/1/2017</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Evaluation Team</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Not Begun</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7"/>
                  </a:ext>
                </a:extLst>
              </a:tr>
              <a:tr h="3403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1" i="0" u="none" strike="noStrike" dirty="0">
                          <a:solidFill>
                            <a:srgbClr val="000000"/>
                          </a:solidFill>
                          <a:effectLst/>
                          <a:latin typeface="Calibri"/>
                        </a:rPr>
                        <a:t>Activity 1.1.8: </a:t>
                      </a:r>
                      <a:r>
                        <a:rPr lang="en-US" sz="800" b="0" i="0" u="none" strike="noStrike" dirty="0">
                          <a:solidFill>
                            <a:srgbClr val="000000"/>
                          </a:solidFill>
                          <a:effectLst/>
                          <a:latin typeface="Calibri"/>
                        </a:rPr>
                        <a:t>Collect monthly reports on parent logins.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10/1/2016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12/1/2016</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Data Director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In Progress</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8"/>
                  </a:ext>
                </a:extLst>
              </a:tr>
              <a:tr h="170181">
                <a:tc vMerge="1">
                  <a:txBody>
                    <a:bodyPr/>
                    <a:lstStyle/>
                    <a:p>
                      <a:endParaRPr lang="en-US"/>
                    </a:p>
                  </a:txBody>
                  <a:tcPr/>
                </a:tc>
                <a:tc rowSpan="3">
                  <a:txBody>
                    <a:bodyPr/>
                    <a:lstStyle/>
                    <a:p>
                      <a:pPr algn="l" fontAlgn="t"/>
                      <a:r>
                        <a:rPr lang="en-US" sz="800" b="1" i="0" u="none" strike="noStrike" dirty="0">
                          <a:solidFill>
                            <a:srgbClr val="000000"/>
                          </a:solidFill>
                          <a:effectLst/>
                          <a:latin typeface="Calibri"/>
                        </a:rPr>
                        <a:t>Objective 1.2</a:t>
                      </a:r>
                      <a:r>
                        <a:rPr lang="en-US" sz="800" b="0" i="0" u="none" strike="noStrike" dirty="0">
                          <a:solidFill>
                            <a:srgbClr val="000000"/>
                          </a:solidFill>
                          <a:effectLst/>
                          <a:latin typeface="Calibri"/>
                        </a:rPr>
                        <a:t>: The percentage of students with parents regularly engaging with the school will  increase by 5% every school year.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3">
                  <a:txBody>
                    <a:bodyPr/>
                    <a:lstStyle/>
                    <a:p>
                      <a:pPr algn="l" fontAlgn="t"/>
                      <a:r>
                        <a:rPr lang="en-US" sz="800" b="1" i="0" u="none" strike="noStrike" dirty="0">
                          <a:solidFill>
                            <a:srgbClr val="000000"/>
                          </a:solidFill>
                          <a:effectLst/>
                          <a:latin typeface="Calibri"/>
                        </a:rPr>
                        <a:t>Performance Measure 1.2a</a:t>
                      </a:r>
                      <a:r>
                        <a:rPr lang="en-US" sz="800" b="0" i="0" u="none" strike="noStrike" dirty="0">
                          <a:solidFill>
                            <a:srgbClr val="000000"/>
                          </a:solidFill>
                          <a:effectLst/>
                          <a:latin typeface="Calibri"/>
                        </a:rPr>
                        <a:t>: Percentage of students that have at least 1 parent/guardian attend 1 parent-teacher conference per school year.</a:t>
                      </a:r>
                      <a:br>
                        <a:rPr lang="en-US" sz="800" b="0" i="0" u="none" strike="noStrike" dirty="0">
                          <a:solidFill>
                            <a:srgbClr val="000000"/>
                          </a:solidFill>
                          <a:effectLst/>
                          <a:latin typeface="Calibri"/>
                        </a:rPr>
                      </a:br>
                      <a:r>
                        <a:rPr lang="en-US" sz="800" b="1" i="0" u="none" strike="noStrike" dirty="0">
                          <a:solidFill>
                            <a:srgbClr val="000000"/>
                          </a:solidFill>
                          <a:effectLst/>
                          <a:latin typeface="Calibri"/>
                        </a:rPr>
                        <a:t>Performance Measure 1.2b</a:t>
                      </a:r>
                      <a:r>
                        <a:rPr lang="en-US" sz="800" b="0" i="0" u="none" strike="noStrike" dirty="0">
                          <a:solidFill>
                            <a:srgbClr val="000000"/>
                          </a:solidFill>
                          <a:effectLst/>
                          <a:latin typeface="Calibri"/>
                        </a:rPr>
                        <a:t>: Average parent attendance at school-wide events every school year.</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Activity 1.2.1</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09"/>
                  </a:ext>
                </a:extLst>
              </a:tr>
              <a:tr h="17018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effectLst/>
                          <a:latin typeface="Calibri"/>
                        </a:rPr>
                        <a:t>Activity 1.2.2</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10"/>
                  </a:ext>
                </a:extLst>
              </a:tr>
              <a:tr h="11912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effectLst/>
                          <a:latin typeface="Calibri"/>
                        </a:rPr>
                        <a:t>Activity 1.2.3</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800" b="0" i="0" u="none" strike="noStrike" dirty="0">
                          <a:solidFill>
                            <a:srgbClr val="000000"/>
                          </a:solidFill>
                          <a:effectLst/>
                          <a:latin typeface="Calibri"/>
                        </a:rPr>
                        <a:t> </a:t>
                      </a:r>
                    </a:p>
                  </a:txBody>
                  <a:tcPr marL="6305" marR="6305" marT="63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4092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563562"/>
          </a:xfrm>
        </p:spPr>
        <p:txBody>
          <a:bodyPr/>
          <a:lstStyle/>
          <a:p>
            <a:r>
              <a:rPr lang="en-US" dirty="0"/>
              <a:t>C. Quality of the Project Evaluation  (25 points)</a:t>
            </a:r>
            <a:br>
              <a:rPr lang="en-US" dirty="0"/>
            </a:br>
            <a:endParaRPr lang="en-US" dirty="0"/>
          </a:p>
        </p:txBody>
      </p:sp>
      <p:sp>
        <p:nvSpPr>
          <p:cNvPr id="3" name="Content Placeholder 2"/>
          <p:cNvSpPr>
            <a:spLocks noGrp="1"/>
          </p:cNvSpPr>
          <p:nvPr>
            <p:ph idx="1"/>
          </p:nvPr>
        </p:nvSpPr>
        <p:spPr>
          <a:xfrm>
            <a:off x="326951" y="1835888"/>
            <a:ext cx="8490098" cy="4449763"/>
          </a:xfrm>
        </p:spPr>
        <p:txBody>
          <a:bodyPr/>
          <a:lstStyle/>
          <a:p>
            <a:pPr marL="457200" indent="-404813"/>
            <a:r>
              <a:rPr lang="en-US" dirty="0"/>
              <a:t>The extent to which the methods of evaluation will, if well implemented, produce evidence about the project's effectiveness that would meet the What Works Clearinghouse standards with or without reservations as described in the What Works Clearinghouse Handbook (as defined in this notice).  (15 points)</a:t>
            </a:r>
          </a:p>
          <a:p>
            <a:pPr marL="457200" indent="-404813"/>
            <a:r>
              <a:rPr lang="en-US" dirty="0"/>
              <a:t>The extent to which the evaluation plan clearly articulates the key project components, mediators, and outcomes, as well as a measurable threshold for acceptable implementation.  (5 points)</a:t>
            </a:r>
          </a:p>
          <a:p>
            <a:pPr marL="457200" indent="-404813"/>
            <a:r>
              <a:rPr lang="en-US" dirty="0"/>
              <a:t>The extent to which the methods of evaluation will provide valid and reliable performance data on relevant outcomes.  (5 points)</a:t>
            </a:r>
          </a:p>
          <a:p>
            <a:pPr marL="228600" indent="0">
              <a:buNone/>
            </a:pPr>
            <a:endParaRPr lang="en-US" dirty="0"/>
          </a:p>
        </p:txBody>
      </p:sp>
      <p:sp>
        <p:nvSpPr>
          <p:cNvPr id="4" name="Text Placeholder 3"/>
          <p:cNvSpPr>
            <a:spLocks noGrp="1"/>
          </p:cNvSpPr>
          <p:nvPr>
            <p:ph type="body" sz="quarter" idx="10"/>
          </p:nvPr>
        </p:nvSpPr>
        <p:spPr>
          <a:xfrm>
            <a:off x="457200" y="1325563"/>
            <a:ext cx="8229600" cy="503237"/>
          </a:xfrm>
        </p:spPr>
        <p:txBody>
          <a:bodyPr/>
          <a:lstStyle/>
          <a:p>
            <a:r>
              <a:rPr lang="en-US" dirty="0"/>
              <a:t>Early-Phase: STEM</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9</a:t>
            </a:fld>
            <a:endParaRPr lang="en-US" dirty="0"/>
          </a:p>
        </p:txBody>
      </p:sp>
    </p:spTree>
    <p:extLst>
      <p:ext uri="{BB962C8B-B14F-4D97-AF65-F5344CB8AC3E}">
        <p14:creationId xmlns:p14="http://schemas.microsoft.com/office/powerpoint/2010/main" val="3683459809"/>
      </p:ext>
    </p:extLst>
  </p:cSld>
  <p:clrMapOvr>
    <a:masterClrMapping/>
  </p:clrMapOvr>
</p:sld>
</file>

<file path=ppt/theme/theme1.xml><?xml version="1.0" encoding="utf-8"?>
<a:theme xmlns:a="http://schemas.openxmlformats.org/drawingml/2006/main" name="Dept of Ed">
  <a:themeElements>
    <a:clrScheme name="Dept of Ed">
      <a:dk1>
        <a:srgbClr val="333333"/>
      </a:dk1>
      <a:lt1>
        <a:sysClr val="window" lastClr="FFFFFF"/>
      </a:lt1>
      <a:dk2>
        <a:srgbClr val="000000"/>
      </a:dk2>
      <a:lt2>
        <a:srgbClr val="E6E6E6"/>
      </a:lt2>
      <a:accent1>
        <a:srgbClr val="0C4790"/>
      </a:accent1>
      <a:accent2>
        <a:srgbClr val="038A00"/>
      </a:accent2>
      <a:accent3>
        <a:srgbClr val="F1990D"/>
      </a:accent3>
      <a:accent4>
        <a:srgbClr val="5B638A"/>
      </a:accent4>
      <a:accent5>
        <a:srgbClr val="70BD2F"/>
      </a:accent5>
      <a:accent6>
        <a:srgbClr val="688FAA"/>
      </a:accent6>
      <a:hlink>
        <a:srgbClr val="0C4790"/>
      </a:hlink>
      <a:folHlink>
        <a:srgbClr val="5B63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905E9B17257344A422F0EB5D5A7C38" ma:contentTypeVersion="8" ma:contentTypeDescription="Create a new document." ma:contentTypeScope="" ma:versionID="1a85293d86ab2fef7f6e8db95f0d0f5d">
  <xsd:schema xmlns:xsd="http://www.w3.org/2001/XMLSchema" xmlns:xs="http://www.w3.org/2001/XMLSchema" xmlns:p="http://schemas.microsoft.com/office/2006/metadata/properties" xmlns:ns2="6ed4f710-a888-49b6-a3ba-a65a9384835f" xmlns:ns3="ffcb171c-5eb6-4b7e-bff7-850b4441ed9e" targetNamespace="http://schemas.microsoft.com/office/2006/metadata/properties" ma:root="true" ma:fieldsID="57d2343423ceebff6ee5b81eceea6d57" ns2:_="" ns3:_="">
    <xsd:import namespace="6ed4f710-a888-49b6-a3ba-a65a9384835f"/>
    <xsd:import namespace="ffcb171c-5eb6-4b7e-bff7-850b4441ed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4f710-a888-49b6-a3ba-a65a9384835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b171c-5eb6-4b7e-bff7-850b4441ed9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EFB8FB-3F70-48C6-88A6-A4B598DE8959}">
  <ds:schemaRefs>
    <ds:schemaRef ds:uri="http://schemas.microsoft.com/sharepoint/v3/contenttype/forms"/>
  </ds:schemaRefs>
</ds:datastoreItem>
</file>

<file path=customXml/itemProps2.xml><?xml version="1.0" encoding="utf-8"?>
<ds:datastoreItem xmlns:ds="http://schemas.openxmlformats.org/officeDocument/2006/customXml" ds:itemID="{E22C97C7-734D-44E3-ADE6-4814C30A03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4f710-a888-49b6-a3ba-a65a9384835f"/>
    <ds:schemaRef ds:uri="ffcb171c-5eb6-4b7e-bff7-850b4441ed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CA43A1-5952-4B99-A936-367389B8985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6233</TotalTime>
  <Words>3721</Words>
  <Application>Microsoft Office PowerPoint</Application>
  <PresentationFormat>On-screen Show (4:3)</PresentationFormat>
  <Paragraphs>333</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(Body)</vt:lpstr>
      <vt:lpstr>Courier New</vt:lpstr>
      <vt:lpstr>Franklin Gothic Book</vt:lpstr>
      <vt:lpstr>Tw Cen MT</vt:lpstr>
      <vt:lpstr>Wingdings</vt:lpstr>
      <vt:lpstr>Dept of Ed</vt:lpstr>
      <vt:lpstr>Education Innovation and Research (EIR) Early-Phase  selection criteria and scoring</vt:lpstr>
      <vt:lpstr>PowerPoint Presentation</vt:lpstr>
      <vt:lpstr>A. Quality of the Project Design (40 points)</vt:lpstr>
      <vt:lpstr>A. Quality of the Project Design (40 points)</vt:lpstr>
      <vt:lpstr>B. Adequacy of Resources and Quality of the Management Plan (35 points)</vt:lpstr>
      <vt:lpstr>B. Adequacy of Resources and Quality of the Management Plan (35 points)</vt:lpstr>
      <vt:lpstr>Management Plan </vt:lpstr>
      <vt:lpstr>Management Plan </vt:lpstr>
      <vt:lpstr>C. Quality of the Project Evaluation  (25 points) </vt:lpstr>
      <vt:lpstr>PowerPoint Presentation</vt:lpstr>
      <vt:lpstr>A. Quality of the Project Design (45 points)</vt:lpstr>
      <vt:lpstr>A. Quality of the Project Design (45 points)</vt:lpstr>
      <vt:lpstr>B. Adequacy of Resources and Quality of the Management Plan (30 points)</vt:lpstr>
      <vt:lpstr>B. Adequacy of Resources and Quality of the Management Plan (30 points)</vt:lpstr>
      <vt:lpstr>C. Quality of the Project Evaluation  (25 points) </vt:lpstr>
      <vt:lpstr>Evaluation Expectations</vt:lpstr>
      <vt:lpstr>Technical Assistance Resources on Evaluation</vt:lpstr>
      <vt:lpstr>Suggestions for Selecting an Evaluator Slide 1 of 2</vt:lpstr>
      <vt:lpstr>Suggestions for Selecting an Evaluator Slide 2 of 2</vt:lpstr>
      <vt:lpstr>Agenda</vt:lpstr>
      <vt:lpstr>Overview of Early-Phase Review Process</vt:lpstr>
      <vt:lpstr>Scoring the Competitive Preference Priority</vt:lpstr>
      <vt:lpstr>Tips For organizing your application </vt:lpstr>
      <vt:lpstr>Education Innovation and Research (EIR) Early-Phase  selection criteria and scoring</vt:lpstr>
    </vt:vector>
  </TitlesOfParts>
  <Company>U.S.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Ashley</cp:lastModifiedBy>
  <cp:revision>231</cp:revision>
  <cp:lastPrinted>2019-01-22T21:52:41Z</cp:lastPrinted>
  <dcterms:created xsi:type="dcterms:W3CDTF">2013-08-12T19:53:34Z</dcterms:created>
  <dcterms:modified xsi:type="dcterms:W3CDTF">2020-07-28T00:52:59Z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0x01010045905E9B17257344A422F0EB5D5A7C38</vt:lpwstr>
  </property>
</Properties>
</file>