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9"/>
  </p:notesMasterIdLst>
  <p:handoutMasterIdLst>
    <p:handoutMasterId r:id="rId30"/>
  </p:handoutMasterIdLst>
  <p:sldIdLst>
    <p:sldId id="256" r:id="rId5"/>
    <p:sldId id="442" r:id="rId6"/>
    <p:sldId id="443" r:id="rId7"/>
    <p:sldId id="444" r:id="rId8"/>
    <p:sldId id="445" r:id="rId9"/>
    <p:sldId id="446" r:id="rId10"/>
    <p:sldId id="447" r:id="rId11"/>
    <p:sldId id="448" r:id="rId12"/>
    <p:sldId id="449" r:id="rId13"/>
    <p:sldId id="450" r:id="rId14"/>
    <p:sldId id="451" r:id="rId15"/>
    <p:sldId id="453" r:id="rId16"/>
    <p:sldId id="454" r:id="rId17"/>
    <p:sldId id="455" r:id="rId18"/>
    <p:sldId id="456" r:id="rId19"/>
    <p:sldId id="457" r:id="rId20"/>
    <p:sldId id="458" r:id="rId21"/>
    <p:sldId id="459" r:id="rId22"/>
    <p:sldId id="460" r:id="rId23"/>
    <p:sldId id="461" r:id="rId24"/>
    <p:sldId id="462" r:id="rId25"/>
    <p:sldId id="463" r:id="rId26"/>
    <p:sldId id="464" r:id="rId27"/>
    <p:sldId id="441" r:id="rId28"/>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Tw Cen MT" pitchFamily="34" charset="0"/>
        <a:ea typeface="+mn-ea"/>
        <a:cs typeface="Arial" charset="0"/>
      </a:defRPr>
    </a:lvl1pPr>
    <a:lvl2pPr marL="457200" algn="l" defTabSz="457200" rtl="0" fontAlgn="base">
      <a:spcBef>
        <a:spcPct val="0"/>
      </a:spcBef>
      <a:spcAft>
        <a:spcPct val="0"/>
      </a:spcAft>
      <a:defRPr kern="1200">
        <a:solidFill>
          <a:schemeClr val="tx1"/>
        </a:solidFill>
        <a:latin typeface="Tw Cen MT" pitchFamily="34" charset="0"/>
        <a:ea typeface="+mn-ea"/>
        <a:cs typeface="Arial" charset="0"/>
      </a:defRPr>
    </a:lvl2pPr>
    <a:lvl3pPr marL="914400" algn="l" defTabSz="457200" rtl="0" fontAlgn="base">
      <a:spcBef>
        <a:spcPct val="0"/>
      </a:spcBef>
      <a:spcAft>
        <a:spcPct val="0"/>
      </a:spcAft>
      <a:defRPr kern="1200">
        <a:solidFill>
          <a:schemeClr val="tx1"/>
        </a:solidFill>
        <a:latin typeface="Tw Cen MT" pitchFamily="34" charset="0"/>
        <a:ea typeface="+mn-ea"/>
        <a:cs typeface="Arial" charset="0"/>
      </a:defRPr>
    </a:lvl3pPr>
    <a:lvl4pPr marL="1371600" algn="l" defTabSz="457200" rtl="0" fontAlgn="base">
      <a:spcBef>
        <a:spcPct val="0"/>
      </a:spcBef>
      <a:spcAft>
        <a:spcPct val="0"/>
      </a:spcAft>
      <a:defRPr kern="1200">
        <a:solidFill>
          <a:schemeClr val="tx1"/>
        </a:solidFill>
        <a:latin typeface="Tw Cen MT" pitchFamily="34" charset="0"/>
        <a:ea typeface="+mn-ea"/>
        <a:cs typeface="Arial" charset="0"/>
      </a:defRPr>
    </a:lvl4pPr>
    <a:lvl5pPr marL="1828800" algn="l" defTabSz="457200" rtl="0" fontAlgn="base">
      <a:spcBef>
        <a:spcPct val="0"/>
      </a:spcBef>
      <a:spcAft>
        <a:spcPct val="0"/>
      </a:spcAft>
      <a:defRPr kern="1200">
        <a:solidFill>
          <a:schemeClr val="tx1"/>
        </a:solidFill>
        <a:latin typeface="Tw Cen MT" pitchFamily="34" charset="0"/>
        <a:ea typeface="+mn-ea"/>
        <a:cs typeface="Arial" charset="0"/>
      </a:defRPr>
    </a:lvl5pPr>
    <a:lvl6pPr marL="2286000" algn="l" defTabSz="914400" rtl="0" eaLnBrk="1" latinLnBrk="0" hangingPunct="1">
      <a:defRPr kern="1200">
        <a:solidFill>
          <a:schemeClr val="tx1"/>
        </a:solidFill>
        <a:latin typeface="Tw Cen MT" pitchFamily="34" charset="0"/>
        <a:ea typeface="+mn-ea"/>
        <a:cs typeface="Arial" charset="0"/>
      </a:defRPr>
    </a:lvl6pPr>
    <a:lvl7pPr marL="2743200" algn="l" defTabSz="914400" rtl="0" eaLnBrk="1" latinLnBrk="0" hangingPunct="1">
      <a:defRPr kern="1200">
        <a:solidFill>
          <a:schemeClr val="tx1"/>
        </a:solidFill>
        <a:latin typeface="Tw Cen MT" pitchFamily="34" charset="0"/>
        <a:ea typeface="+mn-ea"/>
        <a:cs typeface="Arial" charset="0"/>
      </a:defRPr>
    </a:lvl7pPr>
    <a:lvl8pPr marL="3200400" algn="l" defTabSz="914400" rtl="0" eaLnBrk="1" latinLnBrk="0" hangingPunct="1">
      <a:defRPr kern="1200">
        <a:solidFill>
          <a:schemeClr val="tx1"/>
        </a:solidFill>
        <a:latin typeface="Tw Cen MT" pitchFamily="34" charset="0"/>
        <a:ea typeface="+mn-ea"/>
        <a:cs typeface="Arial" charset="0"/>
      </a:defRPr>
    </a:lvl8pPr>
    <a:lvl9pPr marL="3657600" algn="l" defTabSz="914400" rtl="0" eaLnBrk="1" latinLnBrk="0" hangingPunct="1">
      <a:defRPr kern="1200">
        <a:solidFill>
          <a:schemeClr val="tx1"/>
        </a:solidFill>
        <a:latin typeface="Tw Cen MT"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erpak, Kelly" initials="KKT" lastIdx="1" clrIdx="0"/>
  <p:cmAuthor id="1" name="U.S. Department of Education" initials="BL" lastIdx="4" clrIdx="1"/>
  <p:cmAuthor id="2" name="Petracca, Ronald" initials="RP" lastIdx="4" clrIdx="2"/>
  <p:cmAuthor id="3" name="Kelly Terpak" initials="KKT" lastIdx="4" clrIdx="3"/>
  <p:cmAuthor id="4" name="Debora Southwell" initials="DS" lastIdx="1" clrIdx="4"/>
  <p:cmAuthor id="5" name="Brizzo, Ashley" initials="BA" lastIdx="4" clrIdx="5">
    <p:extLst>
      <p:ext uri="{19B8F6BF-5375-455C-9EA6-DF929625EA0E}">
        <p15:presenceInfo xmlns:p15="http://schemas.microsoft.com/office/powerpoint/2012/main" userId="S::Ashley.Brizzo@ed.gov::5d0fdd01-d5c3-4525-b064-bb73385585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666666"/>
    <a:srgbClr val="038A00"/>
    <a:srgbClr val="0C47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775" autoAdjust="0"/>
  </p:normalViewPr>
  <p:slideViewPr>
    <p:cSldViewPr snapToObjects="1">
      <p:cViewPr varScale="1">
        <p:scale>
          <a:sx n="58" d="100"/>
          <a:sy n="58" d="100"/>
        </p:scale>
        <p:origin x="60" y="212"/>
      </p:cViewPr>
      <p:guideLst>
        <p:guide orient="horz" pos="2160"/>
        <p:guide pos="2880"/>
      </p:guideLst>
    </p:cSldViewPr>
  </p:slideViewPr>
  <p:notesTextViewPr>
    <p:cViewPr>
      <p:scale>
        <a:sx n="1" d="1"/>
        <a:sy n="1" d="1"/>
      </p:scale>
      <p:origin x="0" y="0"/>
    </p:cViewPr>
  </p:notesTextViewPr>
  <p:notesViewPr>
    <p:cSldViewPr snapToObjects="1">
      <p:cViewPr varScale="1">
        <p:scale>
          <a:sx n="56" d="100"/>
          <a:sy n="56" d="100"/>
        </p:scale>
        <p:origin x="-283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6FFCDEEC-85C9-4C96-BA07-DC1346F52D77}" type="datetimeFigureOut">
              <a:rPr lang="en-US"/>
              <a:pPr>
                <a:defRPr/>
              </a:pPr>
              <a:t>7/27/2020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7B6D337A-94BB-4D48-AF3B-8C6270C51EEB}" type="slidenum">
              <a:rPr lang="en-US"/>
              <a:pPr>
                <a:defRPr/>
              </a:pPr>
              <a:t>‹#›</a:t>
            </a:fld>
            <a:endParaRPr lang="en-US"/>
          </a:p>
        </p:txBody>
      </p:sp>
    </p:spTree>
    <p:extLst>
      <p:ext uri="{BB962C8B-B14F-4D97-AF65-F5344CB8AC3E}">
        <p14:creationId xmlns:p14="http://schemas.microsoft.com/office/powerpoint/2010/main" val="41537222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B3DD1D36-20B8-4E7F-B2A3-0C1A67BBD212}" type="datetimeFigureOut">
              <a:rPr lang="en-US"/>
              <a:pPr>
                <a:defRPr/>
              </a:pPr>
              <a:t>7/27/2020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DE61B3D3-DCF2-4292-B860-334F61CD4651}" type="slidenum">
              <a:rPr lang="en-US"/>
              <a:pPr>
                <a:defRPr/>
              </a:pPr>
              <a:t>‹#›</a:t>
            </a:fld>
            <a:endParaRPr lang="en-US"/>
          </a:p>
        </p:txBody>
      </p:sp>
    </p:spTree>
    <p:extLst>
      <p:ext uri="{BB962C8B-B14F-4D97-AF65-F5344CB8AC3E}">
        <p14:creationId xmlns:p14="http://schemas.microsoft.com/office/powerpoint/2010/main" val="3214317067"/>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informational slides will provide you with information on the Early-phase</a:t>
            </a:r>
            <a:r>
              <a:rPr lang="en-US" baseline="0" dirty="0"/>
              <a:t> competition priorities, including the evidence requirement.</a:t>
            </a:r>
          </a:p>
          <a:p>
            <a:endParaRPr lang="en-US" baseline="0" dirty="0"/>
          </a:p>
          <a:p>
            <a:pPr marL="0" marR="0" indent="0" algn="l" defTabSz="4572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If you are planning to apply to EIR, you should read carefully the specific notice inviting applications (NIA) and the specific application package for the competition to which you are applying.  These slides are for information purposes only, and applicants should rely upon the NIA for the official competition requirements.</a:t>
            </a:r>
          </a:p>
          <a:p>
            <a:pPr marL="0" marR="0" indent="0" algn="l" defTabSz="457200" rtl="0" eaLnBrk="1" fontAlgn="base" latinLnBrk="0" hangingPunct="1">
              <a:lnSpc>
                <a:spcPct val="100000"/>
              </a:lnSpc>
              <a:spcBef>
                <a:spcPct val="30000"/>
              </a:spcBef>
              <a:spcAft>
                <a:spcPct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a:t>
            </a:fld>
            <a:endParaRPr lang="en-US"/>
          </a:p>
        </p:txBody>
      </p:sp>
    </p:spTree>
    <p:extLst>
      <p:ext uri="{BB962C8B-B14F-4D97-AF65-F5344CB8AC3E}">
        <p14:creationId xmlns:p14="http://schemas.microsoft.com/office/powerpoint/2010/main" val="1430912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anose="020B0604020202020204" pitchFamily="34" charset="0"/>
              <a:buNone/>
            </a:pPr>
            <a:r>
              <a:rPr lang="en-US" dirty="0"/>
              <a:t>Under this priority, applicants must demonstrate how their projects will enable teacher professional learning stipends to replace at least 20% of required PD. </a:t>
            </a:r>
          </a:p>
          <a:p>
            <a:pPr>
              <a:buFont typeface="Arial" panose="020B0604020202020204" pitchFamily="34" charset="0"/>
              <a:buNone/>
            </a:pPr>
            <a:r>
              <a:rPr lang="en-US" dirty="0"/>
              <a:t>There are many ways an applicant might choose to address this requirement. We offer a few examples here for illustration purposes. </a:t>
            </a:r>
          </a:p>
          <a:p>
            <a:pPr>
              <a:buFont typeface="Arial" panose="020B0604020202020204" pitchFamily="34" charset="0"/>
              <a:buNone/>
            </a:pPr>
            <a:r>
              <a:rPr lang="en-US" dirty="0"/>
              <a:t>A local school district, for example, might decide to offer stipends to special education teachers. The district requires that special education teachers attend 5 professional development days on topics related to response to intervention. In order to satisfy this requirement, an applicant might allow that special education teachers are released from one day that could be used for professional learning of their choosing. </a:t>
            </a:r>
          </a:p>
          <a:p>
            <a:pPr>
              <a:buFont typeface="Arial" panose="020B0604020202020204" pitchFamily="34" charset="0"/>
              <a:buNone/>
            </a:pPr>
            <a:r>
              <a:rPr lang="en-US" dirty="0"/>
              <a:t>Another example might be a state educational agency who requires 10 hours of continuing education units for teachers to maintain their English Language Learners Endorsement as fulfilled by pre-approved trainings. The SEA might allow 2 of those hours to be satisfied by an ELL training that a teacher identifies and that is not on that pre-vetted list. </a:t>
            </a:r>
          </a:p>
          <a:p>
            <a:pPr>
              <a:buFont typeface="Arial" panose="020B0604020202020204" pitchFamily="34" charset="0"/>
              <a:buNone/>
            </a:pPr>
            <a:endParaRPr lang="en-US" dirty="0"/>
          </a:p>
          <a:p>
            <a:pPr>
              <a:buFont typeface="Arial" panose="020B0604020202020204" pitchFamily="34" charset="0"/>
              <a:buNone/>
            </a:pPr>
            <a:r>
              <a:rPr lang="en-US" dirty="0"/>
              <a:t> </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10</a:t>
            </a:fld>
            <a:endParaRPr lang="en-US"/>
          </a:p>
        </p:txBody>
      </p:sp>
    </p:spTree>
    <p:extLst>
      <p:ext uri="{BB962C8B-B14F-4D97-AF65-F5344CB8AC3E}">
        <p14:creationId xmlns:p14="http://schemas.microsoft.com/office/powerpoint/2010/main" val="18169596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t>For</a:t>
            </a:r>
            <a:r>
              <a:rPr lang="en-US" sz="1200" baseline="0" dirty="0"/>
              <a:t> those applicants that address</a:t>
            </a:r>
            <a:r>
              <a:rPr lang="en-US" sz="1200" dirty="0"/>
              <a:t> Absolute Priority 3 on</a:t>
            </a:r>
            <a:r>
              <a:rPr lang="en-US" sz="1200" baseline="0" dirty="0"/>
              <a:t> Teacher-Directed Professional Learning, there is the option to also apply under competitive preference priority 2. </a:t>
            </a:r>
            <a:r>
              <a:rPr lang="en-US" sz="1200" kern="1200" dirty="0">
                <a:solidFill>
                  <a:schemeClr val="tx1"/>
                </a:solidFill>
                <a:effectLst/>
                <a:latin typeface="+mn-lt"/>
                <a:ea typeface="+mn-ea"/>
                <a:cs typeface="+mn-cs"/>
              </a:rPr>
              <a:t>We award up to an additional five points to an application, depending on how well the application addresses this priority.</a:t>
            </a:r>
          </a:p>
          <a:p>
            <a:pPr marL="0" marR="0" indent="0" algn="l" defTabSz="457200" rtl="0" eaLnBrk="1" fontAlgn="base" latinLnBrk="0" hangingPunct="1">
              <a:lnSpc>
                <a:spcPct val="100000"/>
              </a:lnSpc>
              <a:spcBef>
                <a:spcPct val="30000"/>
              </a:spcBef>
              <a:spcAft>
                <a:spcPct val="0"/>
              </a:spcAft>
              <a:buClrTx/>
              <a:buSzTx/>
              <a:buFontTx/>
              <a:buNone/>
              <a:tabLst/>
              <a:defRPr/>
            </a:pPr>
            <a:r>
              <a:rPr lang="en-US" dirty="0"/>
              <a:t>This might include an SEA as an applicant, an LEA as an applicant with the SEA as a partner, or a non-profit with the SEA as a partner. Note that SEA is defined in the NIA.</a:t>
            </a:r>
          </a:p>
          <a:p>
            <a:pPr marL="0" marR="0" indent="0" algn="l" defTabSz="457200" rtl="0" eaLnBrk="1" fontAlgn="base" latinLnBrk="0" hangingPunct="1">
              <a:lnSpc>
                <a:spcPct val="100000"/>
              </a:lnSpc>
              <a:spcBef>
                <a:spcPct val="30000"/>
              </a:spcBef>
              <a:spcAft>
                <a:spcPct val="0"/>
              </a:spcAft>
              <a:buClrTx/>
              <a:buSzTx/>
              <a:buFontTx/>
              <a:buNone/>
              <a:tabLst/>
              <a:defRPr/>
            </a:pPr>
            <a:r>
              <a:rPr lang="en-US" dirty="0"/>
              <a:t>Memoranda of understanding, if an applicant chooses to submit one, should be included in Appendix C</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11</a:t>
            </a:fld>
            <a:endParaRPr lang="en-US"/>
          </a:p>
        </p:txBody>
      </p:sp>
    </p:spTree>
    <p:extLst>
      <p:ext uri="{BB962C8B-B14F-4D97-AF65-F5344CB8AC3E}">
        <p14:creationId xmlns:p14="http://schemas.microsoft.com/office/powerpoint/2010/main" val="3570726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requirement a, an applicant might decide to offer stipends to a specific set of teachers, perhaps those rated as average or above, perhaps to HS teachers if that’s an area of staffing shortages, or maybe new teachers. To respond to this requirement, applicants need to describe which teachers will be eligible.</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12</a:t>
            </a:fld>
            <a:endParaRPr lang="en-US"/>
          </a:p>
        </p:txBody>
      </p:sp>
    </p:spTree>
    <p:extLst>
      <p:ext uri="{BB962C8B-B14F-4D97-AF65-F5344CB8AC3E}">
        <p14:creationId xmlns:p14="http://schemas.microsoft.com/office/powerpoint/2010/main" val="7482009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The next requirement is related to descriptions about teacher participation. </a:t>
            </a:r>
          </a:p>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For b(1), information might include</a:t>
            </a:r>
            <a:r>
              <a:rPr lang="en-US" sz="1200" kern="1200" dirty="0">
                <a:solidFill>
                  <a:schemeClr val="tx1"/>
                </a:solidFill>
                <a:effectLst/>
                <a:latin typeface="+mn-lt"/>
                <a:ea typeface="+mn-ea"/>
                <a:cs typeface="+mn-cs"/>
              </a:rPr>
              <a:t> prior survey data, polling results conducted during the grant application period, anecdotal evidence, or interview/focus group findings. Applicants might also discuss how they intend to use a planning period to refine their understanding of teacher needs.</a:t>
            </a:r>
          </a:p>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Under b(2), applicants will include description of the plans for making teachers aware of the project.</a:t>
            </a:r>
          </a:p>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In response to b(3) and (4), applicants might describe advisory boards or decision-making processes to reflect how teacher voice is included in the design and implementation of the stipend system.</a:t>
            </a:r>
          </a:p>
          <a:p>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13</a:t>
            </a:fld>
            <a:endParaRPr lang="en-US"/>
          </a:p>
        </p:txBody>
      </p:sp>
    </p:spTree>
    <p:extLst>
      <p:ext uri="{BB962C8B-B14F-4D97-AF65-F5344CB8AC3E}">
        <p14:creationId xmlns:p14="http://schemas.microsoft.com/office/powerpoint/2010/main" val="39705844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this application requirement, applicants should detail the estimated amount of each stipend, which may be a range and might vary by type of experience. </a:t>
            </a:r>
          </a:p>
          <a:p>
            <a:r>
              <a:rPr lang="en-US" dirty="0"/>
              <a:t>Associated expenses can also include substitute teacher costs.</a:t>
            </a:r>
          </a:p>
          <a:p>
            <a:r>
              <a:rPr lang="en-US" dirty="0"/>
              <a:t>Under c(1), an applicant may opt to offer the option to teachers to pool their stipend. In other words, allow a group of teachers to request a stipend to engage in a professional learning community or a pair of teachers who team up to observe each other. </a:t>
            </a:r>
          </a:p>
          <a:p>
            <a:r>
              <a:rPr lang="en-US" dirty="0"/>
              <a:t>The description in c2  needs to explain how that amount is comparable to non-participants.</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14</a:t>
            </a:fld>
            <a:endParaRPr lang="en-US"/>
          </a:p>
        </p:txBody>
      </p:sp>
    </p:spTree>
    <p:extLst>
      <p:ext uri="{BB962C8B-B14F-4D97-AF65-F5344CB8AC3E}">
        <p14:creationId xmlns:p14="http://schemas.microsoft.com/office/powerpoint/2010/main" val="23495042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Applicants will also need to specify how they protect taxpayer dollars from fraud, waste, and abuse- this might entail the processes for reviewing professional learning requests to ensure there’s not conflicts of interest and monitoring that stipends are used appropriately. </a:t>
            </a:r>
          </a:p>
          <a:p>
            <a:r>
              <a:rPr lang="en-US" dirty="0"/>
              <a:t>Applicants need to have a plan in place for how stipends will be offered in the event that there are not enough funds to fulfill each request. </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15</a:t>
            </a:fld>
            <a:endParaRPr lang="en-US"/>
          </a:p>
        </p:txBody>
      </p:sp>
    </p:spTree>
    <p:extLst>
      <p:ext uri="{BB962C8B-B14F-4D97-AF65-F5344CB8AC3E}">
        <p14:creationId xmlns:p14="http://schemas.microsoft.com/office/powerpoint/2010/main" val="34375757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application requirement d, the applicant needs to specify how the project will allow for at least 20% of mandatory PD to be replaced through stipends. This relates to the language in absolute priority 3. </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16</a:t>
            </a:fld>
            <a:endParaRPr lang="en-US"/>
          </a:p>
        </p:txBody>
      </p:sp>
    </p:spTree>
    <p:extLst>
      <p:ext uri="{BB962C8B-B14F-4D97-AF65-F5344CB8AC3E}">
        <p14:creationId xmlns:p14="http://schemas.microsoft.com/office/powerpoint/2010/main" val="39515622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required details include specifying how the stipend-funded professional learning will count towards fulfilling existing requirements. </a:t>
            </a:r>
          </a:p>
          <a:p>
            <a:r>
              <a:rPr lang="en-US" dirty="0"/>
              <a:t>Applicants will need a plan for making clear what new options are available, perhaps this could be a list of pre-vetted PD. Note that if the applicant already has a PD bank/menu, this needs to reflect new, additional offerings not previously available. </a:t>
            </a:r>
          </a:p>
          <a:p>
            <a:r>
              <a:rPr lang="en-US" dirty="0"/>
              <a:t>Applicants also need to plan for ways that teachers can select something beyond whatever pre-vetted options have been made available.</a:t>
            </a:r>
          </a:p>
          <a:p>
            <a:r>
              <a:rPr lang="en-US" dirty="0"/>
              <a:t>The intention here is to strike a balance of ease of access for teachers as well as maximizing teacher flexibility. </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17</a:t>
            </a:fld>
            <a:endParaRPr lang="en-US"/>
          </a:p>
        </p:txBody>
      </p:sp>
    </p:spTree>
    <p:extLst>
      <p:ext uri="{BB962C8B-B14F-4D97-AF65-F5344CB8AC3E}">
        <p14:creationId xmlns:p14="http://schemas.microsoft.com/office/powerpoint/2010/main" val="18581998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Applicants also need plans for how teachers will be supported in implementing what they learn in their classroom. This might include measures of garnering support from school leadership. </a:t>
            </a:r>
          </a:p>
          <a:p>
            <a:r>
              <a:rPr lang="en-US" dirty="0"/>
              <a:t>Under application requirement f, descriptions of processes is needed. This entails the ways in which a teacher submits their request and how payments will be fulfilled. Important here is that teachers are not saddled with fronting the costs of PD and facing major delays in being reimbursed. </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18</a:t>
            </a:fld>
            <a:endParaRPr lang="en-US"/>
          </a:p>
        </p:txBody>
      </p:sp>
    </p:spTree>
    <p:extLst>
      <p:ext uri="{BB962C8B-B14F-4D97-AF65-F5344CB8AC3E}">
        <p14:creationId xmlns:p14="http://schemas.microsoft.com/office/powerpoint/2010/main" val="25053320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Applicants also need to do some long-term planning about their plans for expanding/scaling the stipend system so that it’s available to more teachers. This also includes ways of identifying discrete professional learning activities that teachers have selected with their stipend that may be beneficial to other teachers. For example, perhaps a 3</a:t>
            </a:r>
            <a:r>
              <a:rPr lang="en-US" baseline="30000" dirty="0"/>
              <a:t>rd</a:t>
            </a:r>
            <a:r>
              <a:rPr lang="en-US" dirty="0"/>
              <a:t> grade math teacher has success with the stipend-funded coaching. How might the applicant support efforts for a school- or district-wide coaching program.</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19</a:t>
            </a:fld>
            <a:endParaRPr lang="en-US"/>
          </a:p>
        </p:txBody>
      </p:sp>
    </p:spTree>
    <p:extLst>
      <p:ext uri="{BB962C8B-B14F-4D97-AF65-F5344CB8AC3E}">
        <p14:creationId xmlns:p14="http://schemas.microsoft.com/office/powerpoint/2010/main" val="3160074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This slide includes an overview of the FY20 early-phase priorities. We’ll discuss each in detail on the next few slides. </a:t>
            </a:r>
          </a:p>
          <a:p>
            <a:pPr marL="0" marR="0" indent="0" algn="l" defTabSz="4572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We consider only applications that meet Absolute Priority 1, Demonstrates a Rationale, and one additional absolute priority.</a:t>
            </a:r>
          </a:p>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Although EIR has, in the past, supported a field-initiated- general priority, that is NOT included as an absolute priority under the FY20 competition. We look forward to the innovative, field-initiated projects applicants propose under AP2- STEM and AP3- Teacher-Directed Professional Learning.</a:t>
            </a:r>
          </a:p>
          <a:p>
            <a:endParaRPr lang="en-US" dirty="0"/>
          </a:p>
          <a:p>
            <a:r>
              <a:rPr lang="en-US" dirty="0"/>
              <a:t>There are two competitive preference priorities in Early-phase and they are associated with each Absolute Priority. In other words, applicants addressing Absolute Priority 2- STEM may address the computer science competitive preference priority.</a:t>
            </a:r>
          </a:p>
          <a:p>
            <a:r>
              <a:rPr lang="en-US" dirty="0"/>
              <a:t>Applicants addressing Absolute Priority 3- Teacher-Directed Professional Learning may address the  State Educational Agency Partnership competitive preference priority. </a:t>
            </a:r>
          </a:p>
          <a:p>
            <a:r>
              <a:rPr lang="en-US" dirty="0"/>
              <a:t>To be clear, an applicants can NOT apply for AP2 and CPP 2 or AP 3 and CPP1. </a:t>
            </a:r>
          </a:p>
          <a:p>
            <a:endParaRPr lang="en-US" dirty="0"/>
          </a:p>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t>IMPORTANT: You must clearly indicate in your narrative and abstract which absolute priority you are applying under and whether you are addressing a competitive preference priority.</a:t>
            </a:r>
          </a:p>
          <a:p>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2</a:t>
            </a:fld>
            <a:endParaRPr lang="en-US"/>
          </a:p>
        </p:txBody>
      </p:sp>
    </p:spTree>
    <p:extLst>
      <p:ext uri="{BB962C8B-B14F-4D97-AF65-F5344CB8AC3E}">
        <p14:creationId xmlns:p14="http://schemas.microsoft.com/office/powerpoint/2010/main" val="36152951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assurances, applicants must provide assurance that these requirements will be met. One way to do that is to affirm adherence to these requirements through a simple statement of commitment to adhere to these requirements. </a:t>
            </a:r>
          </a:p>
          <a:p>
            <a:r>
              <a:rPr lang="en-US" dirty="0"/>
              <a:t>Applicants may not reduce spending or effort upon receipt of award. This grant is intended to be an investment above and beyond what applicants currently invest in professional learning. </a:t>
            </a:r>
          </a:p>
          <a:p>
            <a:r>
              <a:rPr lang="en-US" dirty="0"/>
              <a:t>Applicants may only approve professional learning that is instructionally relevant and should have a review process in place to confirm such. This assurance is related to application requirement c. </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20</a:t>
            </a:fld>
            <a:endParaRPr lang="en-US"/>
          </a:p>
        </p:txBody>
      </p:sp>
    </p:spTree>
    <p:extLst>
      <p:ext uri="{BB962C8B-B14F-4D97-AF65-F5344CB8AC3E}">
        <p14:creationId xmlns:p14="http://schemas.microsoft.com/office/powerpoint/2010/main" val="21998427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entities will need to review requests to ensure instructional relevance, they may not engage in overly restrictive practices for reasons such as pedagogical or philosophical differences. The intention here is to maximize teacher autonomy while upholding reasonable quality standards.</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21</a:t>
            </a:fld>
            <a:endParaRPr lang="en-US"/>
          </a:p>
        </p:txBody>
      </p:sp>
    </p:spTree>
    <p:extLst>
      <p:ext uri="{BB962C8B-B14F-4D97-AF65-F5344CB8AC3E}">
        <p14:creationId xmlns:p14="http://schemas.microsoft.com/office/powerpoint/2010/main" val="27841679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NIA includes various relevant definitions. For convenience, we’ve provided the Professional Learning definition here.</a:t>
            </a:r>
          </a:p>
          <a:p>
            <a:r>
              <a:rPr lang="en-US" dirty="0"/>
              <a:t>Content knowledge might include academic or interdisciplinary fields </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22</a:t>
            </a:fld>
            <a:endParaRPr lang="en-US"/>
          </a:p>
        </p:txBody>
      </p:sp>
    </p:spTree>
    <p:extLst>
      <p:ext uri="{BB962C8B-B14F-4D97-AF65-F5344CB8AC3E}">
        <p14:creationId xmlns:p14="http://schemas.microsoft.com/office/powerpoint/2010/main" val="27841679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the second portion of the definition and specifies that it must be job-embedded, classroom-focused, collaborative, data-driven, part of a sustained and intensive program, and related to high-needs students. PD activities funded by a stipend might include innovative practices such as shadowing, mentoring, PLCs, etc. </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23</a:t>
            </a:fld>
            <a:endParaRPr lang="en-US"/>
          </a:p>
        </p:txBody>
      </p:sp>
    </p:spTree>
    <p:extLst>
      <p:ext uri="{BB962C8B-B14F-4D97-AF65-F5344CB8AC3E}">
        <p14:creationId xmlns:p14="http://schemas.microsoft.com/office/powerpoint/2010/main" val="27841679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 concludes our</a:t>
            </a:r>
            <a:r>
              <a:rPr lang="en-US" baseline="0" dirty="0"/>
              <a:t> informational slides on the Early-phase priorities.  If you have additional questions, please consult the notice inviting applications for the competition.</a:t>
            </a:r>
          </a:p>
          <a:p>
            <a:endParaRPr lang="en-US" baseline="0" dirty="0"/>
          </a:p>
          <a:p>
            <a:r>
              <a:rPr lang="en-US" baseline="0" dirty="0"/>
              <a:t>We hope this information has been helpful to you.</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24</a:t>
            </a:fld>
            <a:endParaRPr lang="en-US"/>
          </a:p>
        </p:txBody>
      </p:sp>
    </p:spTree>
    <p:extLst>
      <p:ext uri="{BB962C8B-B14F-4D97-AF65-F5344CB8AC3E}">
        <p14:creationId xmlns:p14="http://schemas.microsoft.com/office/powerpoint/2010/main" val="1430912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Early-phase grants must</a:t>
            </a:r>
            <a:r>
              <a:rPr lang="en-US" sz="1200" kern="1200" baseline="0" dirty="0">
                <a:solidFill>
                  <a:schemeClr val="tx1"/>
                </a:solidFill>
                <a:effectLst/>
                <a:latin typeface="+mn-lt"/>
                <a:ea typeface="+mn-ea"/>
                <a:cs typeface="+mn-cs"/>
              </a:rPr>
              <a:t> be</a:t>
            </a:r>
            <a:r>
              <a:rPr lang="en-US" sz="1200" kern="1200" dirty="0">
                <a:solidFill>
                  <a:schemeClr val="tx1"/>
                </a:solidFill>
                <a:effectLst/>
                <a:latin typeface="+mn-lt"/>
                <a:ea typeface="+mn-ea"/>
                <a:cs typeface="+mn-cs"/>
              </a:rPr>
              <a:t> evidence-based, and the definition for demonstrates a rationale is included here. </a:t>
            </a:r>
          </a:p>
          <a:p>
            <a:endParaRPr lang="en-US" sz="1200" kern="1200" dirty="0">
              <a:solidFill>
                <a:schemeClr val="tx1"/>
              </a:solidFill>
              <a:effectLst/>
              <a:latin typeface="+mn-lt"/>
              <a:ea typeface="+mn-ea"/>
              <a:cs typeface="+mn-cs"/>
            </a:endParaRPr>
          </a:p>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Please note that you</a:t>
            </a:r>
            <a:r>
              <a:rPr lang="en-US" sz="1200" kern="1200" baseline="0" dirty="0">
                <a:solidFill>
                  <a:schemeClr val="tx1"/>
                </a:solidFill>
                <a:effectLst/>
                <a:latin typeface="+mn-lt"/>
                <a:ea typeface="+mn-ea"/>
                <a:cs typeface="+mn-cs"/>
              </a:rPr>
              <a:t> must demonstrate the research findings or evaluation on which the proposed project is based.  Applicants link the research findings or positive evaluation to a logic model for the proposed project.</a:t>
            </a:r>
            <a:r>
              <a:rPr lang="en-US" sz="1200" kern="1200" dirty="0">
                <a:solidFill>
                  <a:schemeClr val="tx1"/>
                </a:solidFill>
                <a:effectLst/>
                <a:latin typeface="+mn-lt"/>
                <a:ea typeface="+mn-ea"/>
                <a:cs typeface="+mn-cs"/>
              </a:rPr>
              <a:t> </a:t>
            </a:r>
            <a:r>
              <a:rPr lang="en-US" dirty="0"/>
              <a:t>The next couple slides offer information about logic models to consider. For the sake of time, we’ll reserve these for you to review and reference on your own.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3</a:t>
            </a:fld>
            <a:endParaRPr lang="en-US"/>
          </a:p>
        </p:txBody>
      </p:sp>
    </p:spTree>
    <p:extLst>
      <p:ext uri="{BB962C8B-B14F-4D97-AF65-F5344CB8AC3E}">
        <p14:creationId xmlns:p14="http://schemas.microsoft.com/office/powerpoint/2010/main" val="3696094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you’ll find the logic model definition from the NIA that emphasizes the ways a logic model can help to visualize the key ingredients in your project and how those related to the outcomes you’re trying to achieve. </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4</a:t>
            </a:fld>
            <a:endParaRPr lang="en-US"/>
          </a:p>
        </p:txBody>
      </p:sp>
    </p:spTree>
    <p:extLst>
      <p:ext uri="{BB962C8B-B14F-4D97-AF65-F5344CB8AC3E}">
        <p14:creationId xmlns:p14="http://schemas.microsoft.com/office/powerpoint/2010/main" val="2745867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Please feel free to take a closer look later at this sample logic model.</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5</a:t>
            </a:fld>
            <a:endParaRPr lang="en-US"/>
          </a:p>
        </p:txBody>
      </p:sp>
    </p:spTree>
    <p:extLst>
      <p:ext uri="{BB962C8B-B14F-4D97-AF65-F5344CB8AC3E}">
        <p14:creationId xmlns:p14="http://schemas.microsoft.com/office/powerpoint/2010/main" val="4159681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visit these links for additional information on logic models.</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6</a:t>
            </a:fld>
            <a:endParaRPr lang="en-US"/>
          </a:p>
        </p:txBody>
      </p:sp>
    </p:spTree>
    <p:extLst>
      <p:ext uri="{BB962C8B-B14F-4D97-AF65-F5344CB8AC3E}">
        <p14:creationId xmlns:p14="http://schemas.microsoft.com/office/powerpoint/2010/main" val="2177064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anose="020B0604020202020204" pitchFamily="34" charset="0"/>
              <a:buNone/>
            </a:pPr>
            <a:r>
              <a:rPr lang="en-US" sz="1200" kern="1200" dirty="0">
                <a:solidFill>
                  <a:schemeClr val="tx1"/>
                </a:solidFill>
                <a:effectLst/>
                <a:latin typeface="+mn-lt"/>
                <a:ea typeface="+mn-ea"/>
                <a:cs typeface="+mn-cs"/>
              </a:rPr>
              <a:t>In Absolute Priority 2, the Department recognizes the importance of funding pre-K-12 STEM education that addresses the enrollment and achievement gap for underrepresented students, in a manner consistent with nondiscrimination requirements contained in the U.S. Constitution and federal civil rights laws. The Department also includes funding to expand access to STEM education in rural areas, especially through partnerships with rural school districts to utilize virtual and remote access to makerspace technologies, such as 3-D printers, to expand opportunities for students in rural areas where such tools are often cost prohibitive.</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7</a:t>
            </a:fld>
            <a:endParaRPr lang="en-US"/>
          </a:p>
        </p:txBody>
      </p:sp>
    </p:spTree>
    <p:extLst>
      <p:ext uri="{BB962C8B-B14F-4D97-AF65-F5344CB8AC3E}">
        <p14:creationId xmlns:p14="http://schemas.microsoft.com/office/powerpoint/2010/main" val="670032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sz="1200" dirty="0"/>
              <a:t>For</a:t>
            </a:r>
            <a:r>
              <a:rPr lang="en-US" sz="1200" baseline="0" dirty="0"/>
              <a:t> those applicants that address</a:t>
            </a:r>
            <a:r>
              <a:rPr lang="en-US" sz="1200" dirty="0"/>
              <a:t> Absolute Priority 2 on</a:t>
            </a:r>
            <a:r>
              <a:rPr lang="en-US" sz="1200" baseline="0" dirty="0"/>
              <a:t> STEM education, </a:t>
            </a:r>
            <a:r>
              <a:rPr lang="en-US" sz="1200" kern="1200" dirty="0">
                <a:solidFill>
                  <a:schemeClr val="tx1"/>
                </a:solidFill>
                <a:effectLst/>
                <a:latin typeface="+mn-lt"/>
                <a:ea typeface="+mn-ea"/>
                <a:cs typeface="+mn-cs"/>
              </a:rPr>
              <a:t>we give competitive preference to applications that address this competitive preference priority on computer science</a:t>
            </a:r>
            <a:r>
              <a:rPr lang="en-US" sz="1200" baseline="0" dirty="0"/>
              <a:t>.  </a:t>
            </a:r>
            <a:r>
              <a:rPr lang="en-US" sz="1200" kern="1200" dirty="0">
                <a:solidFill>
                  <a:schemeClr val="tx1"/>
                </a:solidFill>
                <a:effectLst/>
                <a:latin typeface="+mn-lt"/>
                <a:ea typeface="+mn-ea"/>
                <a:cs typeface="+mn-cs"/>
              </a:rPr>
              <a:t>We award up to an additional five points to an application, depending on how well the application addresses this priority.</a:t>
            </a:r>
          </a:p>
          <a:p>
            <a:pPr marL="0" marR="0" indent="0" algn="l" defTabSz="457200" rtl="0" eaLnBrk="1" fontAlgn="base" latinLnBrk="0" hangingPunct="1">
              <a:lnSpc>
                <a:spcPct val="100000"/>
              </a:lnSpc>
              <a:spcBef>
                <a:spcPct val="30000"/>
              </a:spcBef>
              <a:spcAft>
                <a:spcPct val="0"/>
              </a:spcAft>
              <a:buClrTx/>
              <a:buSzTx/>
              <a:buFontTx/>
              <a:buNone/>
              <a:tabLst/>
              <a:defRPr/>
            </a:pPr>
            <a:endParaRPr lang="en-US" sz="1200" kern="1200" dirty="0">
              <a:solidFill>
                <a:schemeClr val="tx1"/>
              </a:solidFill>
              <a:effectLst/>
              <a:latin typeface="+mn-lt"/>
              <a:ea typeface="+mn-ea"/>
              <a:cs typeface="+mn-cs"/>
            </a:endParaRPr>
          </a:p>
          <a:p>
            <a:pPr marL="0" marR="0" indent="0" algn="l" defTabSz="4572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This competitive preference</a:t>
            </a:r>
            <a:r>
              <a:rPr lang="en-US" sz="1200" kern="1200" baseline="0" dirty="0">
                <a:solidFill>
                  <a:schemeClr val="tx1"/>
                </a:solidFill>
                <a:effectLst/>
                <a:latin typeface="+mn-lt"/>
                <a:ea typeface="+mn-ea"/>
                <a:cs typeface="+mn-cs"/>
              </a:rPr>
              <a:t> priority requires an applicant to expand access to and participation in rigorous computer science coursework, expand access and participation for traditionally underrepresented students, and expand access and improve student achievement or other educational outcomes.  Note that p</a:t>
            </a:r>
            <a:r>
              <a:rPr lang="en-US" sz="1200" kern="1200" dirty="0">
                <a:solidFill>
                  <a:schemeClr val="tx1"/>
                </a:solidFill>
                <a:effectLst/>
                <a:latin typeface="+mn-lt"/>
                <a:ea typeface="+mn-ea"/>
                <a:cs typeface="+mn-cs"/>
              </a:rPr>
              <a:t>rojects addressing this priority must be administered in a manner consistent with nondiscrimination requirements contained in the U.S. Constitution and federal civil rights laws. </a:t>
            </a:r>
          </a:p>
          <a:p>
            <a:pPr marL="0" marR="0" indent="0" algn="l" defTabSz="457200" rtl="0" eaLnBrk="1" fontAlgn="base" latinLnBrk="0" hangingPunct="1">
              <a:lnSpc>
                <a:spcPct val="100000"/>
              </a:lnSpc>
              <a:spcBef>
                <a:spcPct val="30000"/>
              </a:spcBef>
              <a:spcAft>
                <a:spcPct val="0"/>
              </a:spcAft>
              <a:buClrTx/>
              <a:buSzTx/>
              <a:buFontTx/>
              <a:buNone/>
              <a:tabLst/>
              <a:defRPr/>
            </a:pPr>
            <a:endParaRPr lang="en-US" sz="1200" kern="1200" dirty="0">
              <a:solidFill>
                <a:schemeClr val="tx1"/>
              </a:solidFill>
              <a:effectLst/>
              <a:latin typeface="+mn-lt"/>
              <a:ea typeface="+mn-ea"/>
              <a:cs typeface="+mn-cs"/>
            </a:endParaRPr>
          </a:p>
          <a:p>
            <a:pPr>
              <a:buFont typeface="Arial" panose="020B0604020202020204" pitchFamily="34" charset="0"/>
              <a:buNone/>
            </a:pPr>
            <a:r>
              <a:rPr lang="en-US" dirty="0"/>
              <a:t>Please note also that</a:t>
            </a:r>
            <a:r>
              <a:rPr lang="en-US" baseline="0" dirty="0"/>
              <a:t> there is a definition of c</a:t>
            </a:r>
            <a:r>
              <a:rPr lang="en-US" dirty="0"/>
              <a:t>omputer science in the notice inviting</a:t>
            </a:r>
            <a:r>
              <a:rPr lang="en-US" baseline="0" dirty="0"/>
              <a:t> applications</a:t>
            </a:r>
            <a:r>
              <a:rPr lang="en-US" dirty="0"/>
              <a:t>.</a:t>
            </a:r>
            <a:r>
              <a:rPr lang="en-US" baseline="0" dirty="0"/>
              <a:t>   You’ll want to look carefully at the precise language of this definition.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8</a:t>
            </a:fld>
            <a:endParaRPr lang="en-US"/>
          </a:p>
        </p:txBody>
      </p:sp>
    </p:spTree>
    <p:extLst>
      <p:ext uri="{BB962C8B-B14F-4D97-AF65-F5344CB8AC3E}">
        <p14:creationId xmlns:p14="http://schemas.microsoft.com/office/powerpoint/2010/main" val="1986941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effectLst/>
                <a:latin typeface="+mn-lt"/>
                <a:ea typeface="+mn-ea"/>
                <a:cs typeface="+mn-cs"/>
              </a:rPr>
              <a:t>In Absolute Priority 3, the Department identifies a need for innovative projects that develop and test approaches providing teachers with professional learning stipends.  With the autonomy to identify instructionally relevant professional learning, teachers can improve their craft to better support student achievement and attainment for high-need students.</a:t>
            </a:r>
          </a:p>
          <a:p>
            <a:pPr>
              <a:buFont typeface="Arial" panose="020B0604020202020204" pitchFamily="34" charset="0"/>
              <a:buNone/>
            </a:pPr>
            <a:endParaRPr lang="en-US" dirty="0"/>
          </a:p>
          <a:p>
            <a:pPr>
              <a:buFont typeface="Arial" panose="020B0604020202020204" pitchFamily="34" charset="0"/>
              <a:buNone/>
            </a:pPr>
            <a:endParaRPr lang="en-US" dirty="0"/>
          </a:p>
          <a:p>
            <a:pPr>
              <a:buFont typeface="Arial" panose="020B0604020202020204" pitchFamily="34" charset="0"/>
              <a:buNone/>
            </a:pPr>
            <a:r>
              <a:rPr lang="en-US" dirty="0"/>
              <a:t> </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9</a:t>
            </a:fld>
            <a:endParaRPr lang="en-US"/>
          </a:p>
        </p:txBody>
      </p:sp>
    </p:spTree>
    <p:extLst>
      <p:ext uri="{BB962C8B-B14F-4D97-AF65-F5344CB8AC3E}">
        <p14:creationId xmlns:p14="http://schemas.microsoft.com/office/powerpoint/2010/main" val="36788676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114801"/>
            <a:ext cx="7772400" cy="914399"/>
          </a:xfrm>
          <a:prstGeom prst="rect">
            <a:avLst/>
          </a:prstGeom>
        </p:spPr>
        <p:txBody>
          <a:bodyPr vert="horz"/>
          <a:lstStyle>
            <a:lvl1pPr>
              <a:defRPr sz="5200" b="1" i="0" kern="1200" cap="all" spc="0">
                <a:solidFill>
                  <a:schemeClr val="bg1"/>
                </a:solidFill>
                <a:latin typeface="Tw Cen MT"/>
                <a:cs typeface="Tw Cen MT"/>
              </a:defRPr>
            </a:lvl1pPr>
          </a:lstStyle>
          <a:p>
            <a:r>
              <a:rPr lang="en-US"/>
              <a:t>Click to edit Master title style</a:t>
            </a:r>
            <a:endParaRPr lang="en-US" dirty="0"/>
          </a:p>
        </p:txBody>
      </p:sp>
      <p:sp>
        <p:nvSpPr>
          <p:cNvPr id="3" name="Subtitle 2"/>
          <p:cNvSpPr>
            <a:spLocks noGrp="1"/>
          </p:cNvSpPr>
          <p:nvPr>
            <p:ph type="subTitle" idx="1"/>
          </p:nvPr>
        </p:nvSpPr>
        <p:spPr>
          <a:xfrm>
            <a:off x="1371600" y="5029200"/>
            <a:ext cx="6400800" cy="1066800"/>
          </a:xfrm>
          <a:prstGeom prst="rect">
            <a:avLst/>
          </a:prstGeom>
        </p:spPr>
        <p:txBody>
          <a:bodyPr vert="horz"/>
          <a:lstStyle>
            <a:lvl1pPr marL="0" indent="0" algn="ctr">
              <a:buNone/>
              <a:defRPr sz="2400" cap="all">
                <a:solidFill>
                  <a:schemeClr val="bg1"/>
                </a:solidFill>
                <a:latin typeface="Tw Cen M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909748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Square Bulle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6273800"/>
            <a:ext cx="4191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28600"/>
            <a:ext cx="8229600" cy="563562"/>
          </a:xfrm>
          <a:prstGeom prst="rect">
            <a:avLst/>
          </a:prstGeom>
        </p:spPr>
        <p:txBody>
          <a:bodyPr vert="horz" anchor="t"/>
          <a:lstStyle>
            <a:lvl1pPr algn="l">
              <a:defRPr sz="3600" b="1" cap="all" baseline="0">
                <a:solidFill>
                  <a:srgbClr val="038A00"/>
                </a:solidFill>
                <a:latin typeface="Tw Cen MT"/>
                <a:cs typeface="Tw Cen MT"/>
              </a:defRPr>
            </a:lvl1pPr>
          </a:lstStyle>
          <a:p>
            <a:r>
              <a:rPr lang="en-US"/>
              <a:t>Click to edit Master title style</a:t>
            </a:r>
            <a:endParaRPr lang="en-US" dirty="0"/>
          </a:p>
        </p:txBody>
      </p:sp>
      <p:sp>
        <p:nvSpPr>
          <p:cNvPr id="3" name="Content Placeholder 2"/>
          <p:cNvSpPr>
            <a:spLocks noGrp="1"/>
          </p:cNvSpPr>
          <p:nvPr>
            <p:ph idx="1"/>
          </p:nvPr>
        </p:nvSpPr>
        <p:spPr>
          <a:xfrm>
            <a:off x="457200" y="1295400"/>
            <a:ext cx="8229600" cy="4449763"/>
          </a:xfrm>
          <a:prstGeom prst="rect">
            <a:avLst/>
          </a:prstGeom>
        </p:spPr>
        <p:txBody>
          <a:bodyPr vert="horz"/>
          <a:lstStyle>
            <a:lvl1pPr marL="548640" indent="-274320">
              <a:buClr>
                <a:srgbClr val="038A00"/>
              </a:buClr>
              <a:buFont typeface="Wingdings" charset="2"/>
              <a:buChar char="§"/>
              <a:defRPr sz="2400" baseline="0">
                <a:solidFill>
                  <a:srgbClr val="333333"/>
                </a:solidFill>
                <a:latin typeface="Tw Cen MT"/>
                <a:cs typeface="Tw Cen MT"/>
              </a:defRPr>
            </a:lvl1pPr>
            <a:lvl2pPr marL="1097280" indent="-292608">
              <a:buClr>
                <a:srgbClr val="038A00"/>
              </a:buClr>
              <a:defRPr sz="2100">
                <a:solidFill>
                  <a:srgbClr val="333333"/>
                </a:solidFill>
                <a:latin typeface="Tw Cen MT"/>
                <a:cs typeface="Tw Cen MT"/>
              </a:defRPr>
            </a:lvl2pPr>
            <a:lvl3pPr marL="1627632" indent="-237744">
              <a:buClr>
                <a:srgbClr val="038A00"/>
              </a:buClr>
              <a:buFont typeface="Wingdings" charset="2"/>
              <a:buChar char="§"/>
              <a:defRPr sz="1800">
                <a:solidFill>
                  <a:srgbClr val="333333"/>
                </a:solidFill>
                <a:latin typeface="Tw Cen MT"/>
                <a:cs typeface="Tw Cen MT"/>
              </a:defRPr>
            </a:lvl3pPr>
            <a:lvl4pPr marL="2176272" indent="-274320">
              <a:buClr>
                <a:srgbClr val="038A00"/>
              </a:buClr>
              <a:defRPr sz="1600">
                <a:solidFill>
                  <a:srgbClr val="333333"/>
                </a:solidFill>
                <a:latin typeface="Tw Cen MT"/>
                <a:cs typeface="Tw Cen MT"/>
              </a:defRPr>
            </a:lvl4pPr>
            <a:lvl5pPr>
              <a:buClr>
                <a:srgbClr val="038A00"/>
              </a:buClr>
              <a:defRPr>
                <a:latin typeface="Tw Cen MT"/>
                <a:cs typeface="Tw Cen MT"/>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8" name="Text Placeholder 17"/>
          <p:cNvSpPr>
            <a:spLocks noGrp="1"/>
          </p:cNvSpPr>
          <p:nvPr>
            <p:ph type="body" sz="quarter" idx="10"/>
          </p:nvPr>
        </p:nvSpPr>
        <p:spPr>
          <a:xfrm>
            <a:off x="457200" y="792163"/>
            <a:ext cx="8229600" cy="503237"/>
          </a:xfrm>
          <a:prstGeom prst="rect">
            <a:avLst/>
          </a:prstGeom>
        </p:spPr>
        <p:txBody>
          <a:bodyPr vert="horz"/>
          <a:lstStyle>
            <a:lvl1pPr marL="365760">
              <a:buFontTx/>
              <a:buNone/>
              <a:defRPr sz="2000" cap="all">
                <a:solidFill>
                  <a:srgbClr val="038A00"/>
                </a:solidFill>
              </a:defRPr>
            </a:lvl1pPr>
          </a:lstStyle>
          <a:p>
            <a:pPr lvl="0"/>
            <a:r>
              <a:rPr lang="en-US"/>
              <a:t>Click to edit Master text styles</a:t>
            </a:r>
          </a:p>
        </p:txBody>
      </p:sp>
      <p:sp>
        <p:nvSpPr>
          <p:cNvPr id="6" name="Slide Number Placeholder 22"/>
          <p:cNvSpPr>
            <a:spLocks noGrp="1"/>
          </p:cNvSpPr>
          <p:nvPr>
            <p:ph type="sldNum" sz="quarter" idx="11"/>
          </p:nvPr>
        </p:nvSpPr>
        <p:spPr>
          <a:xfrm>
            <a:off x="685800" y="6492875"/>
            <a:ext cx="533400" cy="365125"/>
          </a:xfrm>
          <a:prstGeom prst="rect">
            <a:avLst/>
          </a:prstGeom>
        </p:spPr>
        <p:txBody>
          <a:bodyPr vert="horz" lIns="0" rIns="0" anchor="t"/>
          <a:lstStyle>
            <a:lvl1pPr algn="l" eaLnBrk="1" fontAlgn="auto" latinLnBrk="0" hangingPunct="1">
              <a:spcBef>
                <a:spcPts val="0"/>
              </a:spcBef>
              <a:spcAft>
                <a:spcPts val="0"/>
              </a:spcAft>
              <a:defRPr kumimoji="0" sz="1800" smtClean="0">
                <a:solidFill>
                  <a:srgbClr val="666666"/>
                </a:solidFill>
                <a:latin typeface="Tw Cen MT"/>
                <a:cs typeface="Tw Cen MT"/>
              </a:defRPr>
            </a:lvl1pPr>
          </a:lstStyle>
          <a:p>
            <a:pPr>
              <a:defRPr/>
            </a:pPr>
            <a:fld id="{D24C62AC-34AC-44FA-925B-65FA1B2D13C3}" type="slidenum">
              <a:rPr lang="en-US"/>
              <a:pPr>
                <a:defRPr/>
              </a:pPr>
              <a:t>‹#›</a:t>
            </a:fld>
            <a:endParaRPr lang="en-US" dirty="0"/>
          </a:p>
        </p:txBody>
      </p:sp>
    </p:spTree>
    <p:extLst>
      <p:ext uri="{BB962C8B-B14F-4D97-AF65-F5344CB8AC3E}">
        <p14:creationId xmlns:p14="http://schemas.microsoft.com/office/powerpoint/2010/main" val="1790533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Number Bulle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1" descr="Image of the U.S. Department of Education seal.&#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6273800"/>
            <a:ext cx="4191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28600"/>
            <a:ext cx="8229600" cy="563562"/>
          </a:xfrm>
          <a:prstGeom prst="rect">
            <a:avLst/>
          </a:prstGeom>
        </p:spPr>
        <p:txBody>
          <a:bodyPr vert="horz" anchor="t"/>
          <a:lstStyle>
            <a:lvl1pPr algn="l">
              <a:defRPr sz="3600" b="1" cap="all" baseline="0">
                <a:solidFill>
                  <a:srgbClr val="038A00"/>
                </a:solidFill>
                <a:latin typeface="Tw Cen MT"/>
                <a:cs typeface="Tw Cen MT"/>
              </a:defRPr>
            </a:lvl1pPr>
          </a:lstStyle>
          <a:p>
            <a:r>
              <a:rPr lang="en-US"/>
              <a:t>Click to edit Master title style</a:t>
            </a:r>
            <a:endParaRPr lang="en-US" dirty="0"/>
          </a:p>
        </p:txBody>
      </p:sp>
      <p:sp>
        <p:nvSpPr>
          <p:cNvPr id="3" name="Content Placeholder 2"/>
          <p:cNvSpPr>
            <a:spLocks noGrp="1"/>
          </p:cNvSpPr>
          <p:nvPr>
            <p:ph idx="1"/>
          </p:nvPr>
        </p:nvSpPr>
        <p:spPr>
          <a:xfrm>
            <a:off x="457200" y="1295400"/>
            <a:ext cx="8229600" cy="4449763"/>
          </a:xfrm>
          <a:prstGeom prst="rect">
            <a:avLst/>
          </a:prstGeom>
        </p:spPr>
        <p:txBody>
          <a:bodyPr vert="horz"/>
          <a:lstStyle>
            <a:lvl1pPr marL="594360" indent="-365760">
              <a:buClr>
                <a:srgbClr val="038A00"/>
              </a:buClr>
              <a:buFont typeface="+mj-lt"/>
              <a:buAutoNum type="arabicPeriod"/>
              <a:defRPr sz="2400" baseline="0">
                <a:solidFill>
                  <a:srgbClr val="333333"/>
                </a:solidFill>
                <a:latin typeface="Tw Cen MT"/>
                <a:cs typeface="Tw Cen MT"/>
              </a:defRPr>
            </a:lvl1pPr>
            <a:lvl2pPr marL="1170432" indent="-347472">
              <a:buClr>
                <a:srgbClr val="038A00"/>
              </a:buClr>
              <a:buFont typeface="+mj-lt"/>
              <a:buAutoNum type="alphaLcPeriod"/>
              <a:defRPr sz="2100">
                <a:solidFill>
                  <a:srgbClr val="333333"/>
                </a:solidFill>
                <a:latin typeface="Tw Cen MT"/>
                <a:cs typeface="Tw Cen MT"/>
              </a:defRPr>
            </a:lvl2pPr>
            <a:lvl3pPr marL="1719072" indent="-256032">
              <a:buClr>
                <a:srgbClr val="038A00"/>
              </a:buClr>
              <a:buFont typeface="+mj-lt"/>
              <a:buAutoNum type="romanLcPeriod"/>
              <a:defRPr sz="1800">
                <a:solidFill>
                  <a:srgbClr val="333333"/>
                </a:solidFill>
                <a:latin typeface="Tw Cen MT"/>
                <a:cs typeface="Tw Cen MT"/>
              </a:defRPr>
            </a:lvl3pPr>
            <a:lvl4pPr marL="2212848" indent="-256032">
              <a:buClr>
                <a:srgbClr val="038A00"/>
              </a:buClr>
              <a:buFont typeface="Wingdings" charset="2"/>
              <a:buChar char="§"/>
              <a:defRPr sz="1600">
                <a:solidFill>
                  <a:srgbClr val="333333"/>
                </a:solidFill>
                <a:latin typeface="Tw Cen MT"/>
                <a:cs typeface="Tw Cen MT"/>
              </a:defRPr>
            </a:lvl4pPr>
            <a:lvl5pPr>
              <a:buClr>
                <a:srgbClr val="038A00"/>
              </a:buClr>
              <a:defRPr>
                <a:latin typeface="Tw Cen MT"/>
                <a:cs typeface="Tw Cen MT"/>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Text Placeholder 17"/>
          <p:cNvSpPr>
            <a:spLocks noGrp="1"/>
          </p:cNvSpPr>
          <p:nvPr>
            <p:ph type="body" sz="quarter" idx="10"/>
          </p:nvPr>
        </p:nvSpPr>
        <p:spPr>
          <a:xfrm>
            <a:off x="457200" y="792163"/>
            <a:ext cx="8229600" cy="503237"/>
          </a:xfrm>
          <a:prstGeom prst="rect">
            <a:avLst/>
          </a:prstGeom>
        </p:spPr>
        <p:txBody>
          <a:bodyPr vert="horz"/>
          <a:lstStyle>
            <a:lvl1pPr marL="365760">
              <a:buFontTx/>
              <a:buNone/>
              <a:defRPr sz="2000" cap="all">
                <a:solidFill>
                  <a:srgbClr val="038A00"/>
                </a:solidFill>
              </a:defRPr>
            </a:lvl1pPr>
          </a:lstStyle>
          <a:p>
            <a:pPr lvl="0"/>
            <a:r>
              <a:rPr lang="en-US"/>
              <a:t>Click to edit Master text styles</a:t>
            </a:r>
          </a:p>
        </p:txBody>
      </p:sp>
      <p:sp>
        <p:nvSpPr>
          <p:cNvPr id="7" name="Slide Number Placeholder 22"/>
          <p:cNvSpPr>
            <a:spLocks noGrp="1"/>
          </p:cNvSpPr>
          <p:nvPr>
            <p:ph type="sldNum" sz="quarter" idx="11"/>
          </p:nvPr>
        </p:nvSpPr>
        <p:spPr>
          <a:xfrm>
            <a:off x="685800" y="6492875"/>
            <a:ext cx="533400" cy="365125"/>
          </a:xfrm>
          <a:prstGeom prst="rect">
            <a:avLst/>
          </a:prstGeom>
        </p:spPr>
        <p:txBody>
          <a:bodyPr vert="horz" lIns="0" rIns="0" anchor="t"/>
          <a:lstStyle>
            <a:lvl1pPr algn="l" eaLnBrk="1" fontAlgn="auto" latinLnBrk="0" hangingPunct="1">
              <a:spcBef>
                <a:spcPts val="0"/>
              </a:spcBef>
              <a:spcAft>
                <a:spcPts val="0"/>
              </a:spcAft>
              <a:defRPr kumimoji="0" sz="1800" smtClean="0">
                <a:solidFill>
                  <a:srgbClr val="666666"/>
                </a:solidFill>
                <a:latin typeface="Tw Cen MT"/>
                <a:cs typeface="Tw Cen MT"/>
              </a:defRPr>
            </a:lvl1pPr>
          </a:lstStyle>
          <a:p>
            <a:pPr>
              <a:defRPr/>
            </a:pPr>
            <a:fld id="{B2C71B27-CEE5-4781-91B8-39410E6C0618}" type="slidenum">
              <a:rPr lang="en-US"/>
              <a:pPr>
                <a:defRPr/>
              </a:pPr>
              <a:t>‹#›</a:t>
            </a:fld>
            <a:endParaRPr lang="en-US" dirty="0"/>
          </a:p>
        </p:txBody>
      </p:sp>
    </p:spTree>
    <p:extLst>
      <p:ext uri="{BB962C8B-B14F-4D97-AF65-F5344CB8AC3E}">
        <p14:creationId xmlns:p14="http://schemas.microsoft.com/office/powerpoint/2010/main" val="1895265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aph">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6273800"/>
            <a:ext cx="4191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28600"/>
            <a:ext cx="8229600" cy="563562"/>
          </a:xfrm>
          <a:prstGeom prst="rect">
            <a:avLst/>
          </a:prstGeom>
        </p:spPr>
        <p:txBody>
          <a:bodyPr vert="horz" anchor="t"/>
          <a:lstStyle>
            <a:lvl1pPr algn="l">
              <a:defRPr sz="3600" b="1" cap="all" baseline="0">
                <a:solidFill>
                  <a:srgbClr val="038A00"/>
                </a:solidFill>
                <a:latin typeface="Tw Cen MT"/>
                <a:cs typeface="Tw Cen MT"/>
              </a:defRPr>
            </a:lvl1pPr>
          </a:lstStyle>
          <a:p>
            <a:r>
              <a:rPr lang="en-US"/>
              <a:t>Click to edit Master title style</a:t>
            </a:r>
            <a:endParaRPr lang="en-US" dirty="0"/>
          </a:p>
        </p:txBody>
      </p:sp>
      <p:sp>
        <p:nvSpPr>
          <p:cNvPr id="9" name="Chart Placeholder 8"/>
          <p:cNvSpPr>
            <a:spLocks noGrp="1"/>
          </p:cNvSpPr>
          <p:nvPr>
            <p:ph type="chart" sz="quarter" idx="10"/>
          </p:nvPr>
        </p:nvSpPr>
        <p:spPr>
          <a:xfrm>
            <a:off x="457200" y="1295400"/>
            <a:ext cx="8229600" cy="4449763"/>
          </a:xfrm>
          <a:prstGeom prst="rect">
            <a:avLst/>
          </a:prstGeom>
        </p:spPr>
        <p:txBody>
          <a:bodyPr vert="horz"/>
          <a:lstStyle/>
          <a:p>
            <a:pPr lvl="0"/>
            <a:r>
              <a:rPr lang="en-US" noProof="0"/>
              <a:t>Click icon to add chart</a:t>
            </a:r>
          </a:p>
        </p:txBody>
      </p:sp>
      <p:sp>
        <p:nvSpPr>
          <p:cNvPr id="6" name="Text Placeholder 17"/>
          <p:cNvSpPr>
            <a:spLocks noGrp="1"/>
          </p:cNvSpPr>
          <p:nvPr>
            <p:ph type="body" sz="quarter" idx="11"/>
          </p:nvPr>
        </p:nvSpPr>
        <p:spPr>
          <a:xfrm>
            <a:off x="457200" y="792163"/>
            <a:ext cx="8229600" cy="503237"/>
          </a:xfrm>
          <a:prstGeom prst="rect">
            <a:avLst/>
          </a:prstGeom>
        </p:spPr>
        <p:txBody>
          <a:bodyPr vert="horz"/>
          <a:lstStyle>
            <a:lvl1pPr marL="365760">
              <a:buFontTx/>
              <a:buNone/>
              <a:defRPr sz="2000" cap="all">
                <a:solidFill>
                  <a:srgbClr val="038A00"/>
                </a:solidFill>
              </a:defRPr>
            </a:lvl1pPr>
          </a:lstStyle>
          <a:p>
            <a:pPr lvl="0"/>
            <a:r>
              <a:rPr lang="en-US"/>
              <a:t>Click to edit Master text styles</a:t>
            </a:r>
          </a:p>
        </p:txBody>
      </p:sp>
      <p:sp>
        <p:nvSpPr>
          <p:cNvPr id="7" name="Slide Number Placeholder 22"/>
          <p:cNvSpPr>
            <a:spLocks noGrp="1"/>
          </p:cNvSpPr>
          <p:nvPr>
            <p:ph type="sldNum" sz="quarter" idx="12"/>
          </p:nvPr>
        </p:nvSpPr>
        <p:spPr>
          <a:xfrm>
            <a:off x="685800" y="6492875"/>
            <a:ext cx="533400" cy="365125"/>
          </a:xfrm>
          <a:prstGeom prst="rect">
            <a:avLst/>
          </a:prstGeom>
        </p:spPr>
        <p:txBody>
          <a:bodyPr vert="horz" lIns="0" rIns="0" anchor="t"/>
          <a:lstStyle>
            <a:lvl1pPr algn="l" eaLnBrk="1" fontAlgn="auto" latinLnBrk="0" hangingPunct="1">
              <a:spcBef>
                <a:spcPts val="0"/>
              </a:spcBef>
              <a:spcAft>
                <a:spcPts val="0"/>
              </a:spcAft>
              <a:defRPr kumimoji="0" sz="1800" smtClean="0">
                <a:solidFill>
                  <a:srgbClr val="666666"/>
                </a:solidFill>
                <a:latin typeface="Tw Cen MT"/>
                <a:cs typeface="Tw Cen MT"/>
              </a:defRPr>
            </a:lvl1pPr>
          </a:lstStyle>
          <a:p>
            <a:pPr>
              <a:defRPr/>
            </a:pPr>
            <a:fld id="{11BA82F0-E7AC-4459-91C2-BD2A44C906D9}" type="slidenum">
              <a:rPr lang="en-US"/>
              <a:pPr>
                <a:defRPr/>
              </a:pPr>
              <a:t>‹#›</a:t>
            </a:fld>
            <a:endParaRPr lang="en-US" dirty="0"/>
          </a:p>
        </p:txBody>
      </p:sp>
    </p:spTree>
    <p:extLst>
      <p:ext uri="{BB962C8B-B14F-4D97-AF65-F5344CB8AC3E}">
        <p14:creationId xmlns:p14="http://schemas.microsoft.com/office/powerpoint/2010/main" val="4209968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1066800"/>
            <a:ext cx="7162800" cy="4038600"/>
          </a:xfrm>
          <a:prstGeom prst="rect">
            <a:avLst/>
          </a:prstGeom>
        </p:spPr>
        <p:txBody>
          <a:bodyPr vert="horz" anchor="t"/>
          <a:lstStyle>
            <a:lvl1pPr algn="l">
              <a:defRPr sz="5000" b="1" cap="none" baseline="0">
                <a:solidFill>
                  <a:srgbClr val="0C4790"/>
                </a:solidFill>
                <a:latin typeface="Tw Cen MT"/>
                <a:cs typeface="Tw Cen MT"/>
              </a:defRPr>
            </a:lvl1pPr>
          </a:lstStyle>
          <a:p>
            <a:r>
              <a:rPr lang="en-US"/>
              <a:t>Click to edit Master title style</a:t>
            </a:r>
            <a:endParaRPr lang="en-US" dirty="0"/>
          </a:p>
        </p:txBody>
      </p:sp>
      <p:sp>
        <p:nvSpPr>
          <p:cNvPr id="3" name="Text Placeholder 2"/>
          <p:cNvSpPr>
            <a:spLocks noGrp="1"/>
          </p:cNvSpPr>
          <p:nvPr>
            <p:ph type="body" idx="1"/>
          </p:nvPr>
        </p:nvSpPr>
        <p:spPr>
          <a:xfrm>
            <a:off x="4038600" y="5105400"/>
            <a:ext cx="4191000" cy="411162"/>
          </a:xfrm>
          <a:prstGeom prst="rect">
            <a:avLst/>
          </a:prstGeom>
        </p:spPr>
        <p:txBody>
          <a:bodyPr vert="horz" anchor="b"/>
          <a:lstStyle>
            <a:lvl1pPr marL="0" indent="0">
              <a:buNone/>
              <a:defRPr sz="2600" baseline="0">
                <a:solidFill>
                  <a:srgbClr val="0C4790"/>
                </a:solidFill>
                <a:latin typeface="Tw Cen MT"/>
                <a:cs typeface="Tw Cen M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101383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33400" y="457200"/>
            <a:ext cx="8077200" cy="54864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7" name="Text Placeholder 6"/>
          <p:cNvSpPr>
            <a:spLocks noGrp="1"/>
          </p:cNvSpPr>
          <p:nvPr>
            <p:ph type="body" sz="quarter" idx="10"/>
          </p:nvPr>
        </p:nvSpPr>
        <p:spPr>
          <a:xfrm>
            <a:off x="533400" y="5943600"/>
            <a:ext cx="8077200" cy="457200"/>
          </a:xfrm>
          <a:prstGeom prst="rect">
            <a:avLst/>
          </a:prstGeom>
        </p:spPr>
        <p:txBody>
          <a:bodyPr vert="horz"/>
          <a:lstStyle>
            <a:lvl1pPr>
              <a:buFontTx/>
              <a:buNone/>
              <a:defRPr sz="2000" baseline="0">
                <a:latin typeface="Tw Cen MT"/>
                <a:cs typeface="Tw Cen MT"/>
              </a:defRPr>
            </a:lvl1pPr>
            <a:lvl2pPr>
              <a:buFontTx/>
              <a:buNone/>
              <a:defRPr/>
            </a:lvl2pPr>
            <a:lvl3pPr>
              <a:buFontTx/>
              <a:buNone/>
              <a:defRPr/>
            </a:lvl3pPr>
            <a:lvl4pPr>
              <a:buFontTx/>
              <a:buNone/>
              <a:defRPr/>
            </a:lvl4pPr>
            <a:lvl5pPr>
              <a:buFontTx/>
              <a:buNone/>
              <a:defRPr/>
            </a:lvl5pPr>
          </a:lstStyle>
          <a:p>
            <a:pPr lvl="0"/>
            <a:r>
              <a:rPr lang="en-US"/>
              <a:t>Click to edit Master text styles</a:t>
            </a:r>
          </a:p>
        </p:txBody>
      </p:sp>
    </p:spTree>
    <p:extLst>
      <p:ext uri="{BB962C8B-B14F-4D97-AF65-F5344CB8AC3E}">
        <p14:creationId xmlns:p14="http://schemas.microsoft.com/office/powerpoint/2010/main" val="1991094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Only">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9144000" cy="68580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Tree>
    <p:extLst>
      <p:ext uri="{BB962C8B-B14F-4D97-AF65-F5344CB8AC3E}">
        <p14:creationId xmlns:p14="http://schemas.microsoft.com/office/powerpoint/2010/main" val="3173888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d-Seal">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5716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Pictures">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928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Lst>
  <p:hf hdr="0" ftr="0" dt="0"/>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Tw Cen MT" pitchFamily="34" charset="0"/>
        </a:defRPr>
      </a:lvl2pPr>
      <a:lvl3pPr algn="ctr" defTabSz="457200" rtl="0" fontAlgn="base">
        <a:spcBef>
          <a:spcPct val="0"/>
        </a:spcBef>
        <a:spcAft>
          <a:spcPct val="0"/>
        </a:spcAft>
        <a:defRPr sz="4400">
          <a:solidFill>
            <a:schemeClr val="tx1"/>
          </a:solidFill>
          <a:latin typeface="Tw Cen MT" pitchFamily="34" charset="0"/>
        </a:defRPr>
      </a:lvl3pPr>
      <a:lvl4pPr algn="ctr" defTabSz="457200" rtl="0" fontAlgn="base">
        <a:spcBef>
          <a:spcPct val="0"/>
        </a:spcBef>
        <a:spcAft>
          <a:spcPct val="0"/>
        </a:spcAft>
        <a:defRPr sz="4400">
          <a:solidFill>
            <a:schemeClr val="tx1"/>
          </a:solidFill>
          <a:latin typeface="Tw Cen MT" pitchFamily="34" charset="0"/>
        </a:defRPr>
      </a:lvl4pPr>
      <a:lvl5pPr algn="ctr" defTabSz="457200" rtl="0" fontAlgn="base">
        <a:spcBef>
          <a:spcPct val="0"/>
        </a:spcBef>
        <a:spcAft>
          <a:spcPct val="0"/>
        </a:spcAft>
        <a:defRPr sz="4400">
          <a:solidFill>
            <a:schemeClr val="tx1"/>
          </a:solidFill>
          <a:latin typeface="Tw Cen MT" pitchFamily="34" charset="0"/>
        </a:defRPr>
      </a:lvl5pPr>
      <a:lvl6pPr marL="457200" algn="ctr" defTabSz="457200" rtl="0" fontAlgn="base">
        <a:spcBef>
          <a:spcPct val="0"/>
        </a:spcBef>
        <a:spcAft>
          <a:spcPct val="0"/>
        </a:spcAft>
        <a:defRPr sz="4400">
          <a:solidFill>
            <a:schemeClr val="tx1"/>
          </a:solidFill>
          <a:latin typeface="Tw Cen MT" pitchFamily="34" charset="0"/>
        </a:defRPr>
      </a:lvl6pPr>
      <a:lvl7pPr marL="914400" algn="ctr" defTabSz="457200" rtl="0" fontAlgn="base">
        <a:spcBef>
          <a:spcPct val="0"/>
        </a:spcBef>
        <a:spcAft>
          <a:spcPct val="0"/>
        </a:spcAft>
        <a:defRPr sz="4400">
          <a:solidFill>
            <a:schemeClr val="tx1"/>
          </a:solidFill>
          <a:latin typeface="Tw Cen MT" pitchFamily="34" charset="0"/>
        </a:defRPr>
      </a:lvl7pPr>
      <a:lvl8pPr marL="1371600" algn="ctr" defTabSz="457200" rtl="0" fontAlgn="base">
        <a:spcBef>
          <a:spcPct val="0"/>
        </a:spcBef>
        <a:spcAft>
          <a:spcPct val="0"/>
        </a:spcAft>
        <a:defRPr sz="4400">
          <a:solidFill>
            <a:schemeClr val="tx1"/>
          </a:solidFill>
          <a:latin typeface="Tw Cen MT" pitchFamily="34" charset="0"/>
        </a:defRPr>
      </a:lvl8pPr>
      <a:lvl9pPr marL="1828800" algn="ctr" defTabSz="457200" rtl="0" fontAlgn="base">
        <a:spcBef>
          <a:spcPct val="0"/>
        </a:spcBef>
        <a:spcAft>
          <a:spcPct val="0"/>
        </a:spcAft>
        <a:defRPr sz="4400">
          <a:solidFill>
            <a:schemeClr val="tx1"/>
          </a:solidFill>
          <a:latin typeface="Tw Cen MT"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ies.ed.gov/ncee/edlabs/regions/pacific/elm.asp"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ies.ed.gov/ncee/edlabs/regions/northeast/pdf/REL_2015057.pdf" TargetMode="External"/><Relationship Id="rId5" Type="http://schemas.openxmlformats.org/officeDocument/2006/relationships/hyperlink" Target="https://ies.ed.gov/ncee/edlabs/regions/pacific/pdf/REL_2014007.pdf" TargetMode="External"/><Relationship Id="rId4" Type="http://schemas.openxmlformats.org/officeDocument/2006/relationships/hyperlink" Target="https://ies.ed.gov/ncee/edlabs/regions/pacific/pdf/REL_2014025.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3581400"/>
            <a:ext cx="8763000" cy="1447800"/>
          </a:xfrm>
        </p:spPr>
        <p:txBody>
          <a:bodyPr/>
          <a:lstStyle/>
          <a:p>
            <a:pPr fontAlgn="auto">
              <a:spcAft>
                <a:spcPts val="0"/>
              </a:spcAft>
              <a:defRPr/>
            </a:pPr>
            <a:r>
              <a:rPr lang="en-US" sz="3200" dirty="0"/>
              <a:t>Education Innovation and Research (EIR)</a:t>
            </a:r>
            <a:br>
              <a:rPr lang="en-US" sz="3200" dirty="0"/>
            </a:br>
            <a:r>
              <a:rPr lang="en-US" sz="3200" dirty="0"/>
              <a:t>Early-phase priorities and Application Requirements</a:t>
            </a:r>
          </a:p>
        </p:txBody>
      </p:sp>
      <p:sp>
        <p:nvSpPr>
          <p:cNvPr id="5" name="Subtitle 4"/>
          <p:cNvSpPr>
            <a:spLocks noGrp="1"/>
          </p:cNvSpPr>
          <p:nvPr>
            <p:ph type="subTitle" idx="1"/>
          </p:nvPr>
        </p:nvSpPr>
        <p:spPr/>
        <p:txBody>
          <a:bodyPr/>
          <a:lstStyle/>
          <a:p>
            <a:pPr fontAlgn="auto">
              <a:spcAft>
                <a:spcPts val="0"/>
              </a:spcAft>
              <a:buFont typeface="Arial"/>
              <a:buNone/>
              <a:defRPr/>
            </a:pPr>
            <a:r>
              <a:rPr lang="en-US" dirty="0"/>
              <a:t>2020</a:t>
            </a:r>
          </a:p>
          <a:p>
            <a:pPr fontAlgn="auto">
              <a:spcAft>
                <a:spcPts val="0"/>
              </a:spcAft>
              <a:buFont typeface="Arial"/>
              <a:buNone/>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3200" dirty="0"/>
              <a:t>Absolute Priority 3: Teacher-Directed Professional Learning</a:t>
            </a:r>
            <a:br>
              <a:rPr lang="en-US" sz="2800" dirty="0"/>
            </a:br>
            <a:r>
              <a:rPr lang="en-US" sz="2800" dirty="0"/>
              <a:t>Slide 2 of 2</a:t>
            </a:r>
          </a:p>
        </p:txBody>
      </p:sp>
      <p:sp>
        <p:nvSpPr>
          <p:cNvPr id="3" name="Content Placeholder 2"/>
          <p:cNvSpPr>
            <a:spLocks noGrp="1"/>
          </p:cNvSpPr>
          <p:nvPr>
            <p:ph idx="1"/>
          </p:nvPr>
        </p:nvSpPr>
        <p:spPr>
          <a:xfrm>
            <a:off x="444500" y="1524000"/>
            <a:ext cx="8229600" cy="4114800"/>
          </a:xfrm>
        </p:spPr>
        <p:txBody>
          <a:bodyPr/>
          <a:lstStyle/>
          <a:p>
            <a:pPr marL="228600" indent="0">
              <a:buNone/>
            </a:pPr>
            <a:r>
              <a:rPr lang="en-US" sz="3200" dirty="0"/>
              <a:t>Additionally, teachers receiving stipends must be allowed the flexibility to replace a significant portion (no less than 20%) of existing mandatory professional development with such teacher-directed learning, which must also be allowed to fully count toward any mandatory teacher professional development goals (e.g., professional development hours required as part of certification renewal, designated professional days mandated by districts). </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10</a:t>
            </a:fld>
            <a:endParaRPr lang="en-US" dirty="0"/>
          </a:p>
        </p:txBody>
      </p:sp>
    </p:spTree>
    <p:extLst>
      <p:ext uri="{BB962C8B-B14F-4D97-AF65-F5344CB8AC3E}">
        <p14:creationId xmlns:p14="http://schemas.microsoft.com/office/powerpoint/2010/main" val="2071005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Competitive Preference Priority 2: State Educational Agency Partnership</a:t>
            </a:r>
          </a:p>
        </p:txBody>
      </p:sp>
      <p:sp>
        <p:nvSpPr>
          <p:cNvPr id="3" name="Content Placeholder 2"/>
          <p:cNvSpPr>
            <a:spLocks noGrp="1"/>
          </p:cNvSpPr>
          <p:nvPr>
            <p:ph idx="1"/>
          </p:nvPr>
        </p:nvSpPr>
        <p:spPr>
          <a:xfrm>
            <a:off x="266700" y="1905000"/>
            <a:ext cx="8610600" cy="5257801"/>
          </a:xfrm>
        </p:spPr>
        <p:txBody>
          <a:bodyPr/>
          <a:lstStyle/>
          <a:p>
            <a:pPr marL="228600" indent="0">
              <a:buNone/>
            </a:pPr>
            <a:r>
              <a:rPr lang="en-US" sz="3200" dirty="0"/>
              <a:t>Under this priority, an application must demonstrate it has established a partnership between an eligible entity and an SEA (with either member of the partnership serving as the applicant) to support the proposed project. </a:t>
            </a:r>
          </a:p>
          <a:p>
            <a:pPr marL="228600" indent="0">
              <a:buNone/>
            </a:pPr>
            <a:endParaRPr lang="en-US" sz="2200"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11</a:t>
            </a:fld>
            <a:endParaRPr lang="en-US" dirty="0"/>
          </a:p>
        </p:txBody>
      </p:sp>
    </p:spTree>
    <p:extLst>
      <p:ext uri="{BB962C8B-B14F-4D97-AF65-F5344CB8AC3E}">
        <p14:creationId xmlns:p14="http://schemas.microsoft.com/office/powerpoint/2010/main" val="3376908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53400" cy="1295400"/>
          </a:xfrm>
        </p:spPr>
        <p:txBody>
          <a:bodyPr/>
          <a:lstStyle/>
          <a:p>
            <a:r>
              <a:rPr lang="en-US" dirty="0"/>
              <a:t>Application Requirements For Absolute Priority 3</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12</a:t>
            </a:fld>
            <a:endParaRPr lang="en-US" dirty="0"/>
          </a:p>
        </p:txBody>
      </p:sp>
      <p:sp>
        <p:nvSpPr>
          <p:cNvPr id="7" name="Content Placeholder 3"/>
          <p:cNvSpPr txBox="1">
            <a:spLocks/>
          </p:cNvSpPr>
          <p:nvPr/>
        </p:nvSpPr>
        <p:spPr>
          <a:xfrm>
            <a:off x="1066800" y="1828800"/>
            <a:ext cx="6477000" cy="4038600"/>
          </a:xfrm>
          <a:prstGeom prst="rect">
            <a:avLst/>
          </a:prstGeom>
        </p:spPr>
        <p:txBody>
          <a:bodyPr>
            <a:noAutofit/>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p:txBody>
      </p:sp>
      <p:sp>
        <p:nvSpPr>
          <p:cNvPr id="6" name="Content Placeholder 2">
            <a:extLst>
              <a:ext uri="{FF2B5EF4-FFF2-40B4-BE49-F238E27FC236}">
                <a16:creationId xmlns:a16="http://schemas.microsoft.com/office/drawing/2014/main" id="{5A46A21A-D0A5-4FCD-9A86-C69FE48FD645}"/>
              </a:ext>
            </a:extLst>
          </p:cNvPr>
          <p:cNvSpPr>
            <a:spLocks noGrp="1"/>
          </p:cNvSpPr>
          <p:nvPr>
            <p:ph idx="1"/>
          </p:nvPr>
        </p:nvSpPr>
        <p:spPr>
          <a:xfrm>
            <a:off x="266700" y="1905000"/>
            <a:ext cx="8610600" cy="5257801"/>
          </a:xfrm>
        </p:spPr>
        <p:txBody>
          <a:bodyPr/>
          <a:lstStyle/>
          <a:p>
            <a:pPr marL="228600" indent="0">
              <a:buNone/>
            </a:pPr>
            <a:r>
              <a:rPr lang="en-US" sz="3200" dirty="0"/>
              <a:t>(a)	Describe the pool of teachers eligible to request a stipend, including whether the applicant intends to prioritize eligibility based on content areas, strategic staffing initiatives, or other factors (and including a rationale for how such a determination addresses the needs of high-need students, as defined by the applicant)</a:t>
            </a:r>
            <a:endParaRPr lang="en-US" sz="2200" dirty="0"/>
          </a:p>
        </p:txBody>
      </p:sp>
    </p:spTree>
    <p:extLst>
      <p:ext uri="{BB962C8B-B14F-4D97-AF65-F5344CB8AC3E}">
        <p14:creationId xmlns:p14="http://schemas.microsoft.com/office/powerpoint/2010/main" val="684123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53400" cy="1295400"/>
          </a:xfrm>
        </p:spPr>
        <p:txBody>
          <a:bodyPr/>
          <a:lstStyle/>
          <a:p>
            <a:r>
              <a:rPr lang="en-US" dirty="0"/>
              <a:t>Application Requirements For Absolute Priority 3</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13</a:t>
            </a:fld>
            <a:endParaRPr lang="en-US" dirty="0"/>
          </a:p>
        </p:txBody>
      </p:sp>
      <p:sp>
        <p:nvSpPr>
          <p:cNvPr id="7" name="Content Placeholder 3"/>
          <p:cNvSpPr txBox="1">
            <a:spLocks/>
          </p:cNvSpPr>
          <p:nvPr/>
        </p:nvSpPr>
        <p:spPr>
          <a:xfrm>
            <a:off x="1066800" y="1828800"/>
            <a:ext cx="6477000" cy="4038600"/>
          </a:xfrm>
          <a:prstGeom prst="rect">
            <a:avLst/>
          </a:prstGeom>
        </p:spPr>
        <p:txBody>
          <a:bodyPr>
            <a:noAutofit/>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p:txBody>
      </p:sp>
      <p:sp>
        <p:nvSpPr>
          <p:cNvPr id="6" name="Content Placeholder 2">
            <a:extLst>
              <a:ext uri="{FF2B5EF4-FFF2-40B4-BE49-F238E27FC236}">
                <a16:creationId xmlns:a16="http://schemas.microsoft.com/office/drawing/2014/main" id="{5A46A21A-D0A5-4FCD-9A86-C69FE48FD645}"/>
              </a:ext>
            </a:extLst>
          </p:cNvPr>
          <p:cNvSpPr>
            <a:spLocks noGrp="1"/>
          </p:cNvSpPr>
          <p:nvPr>
            <p:ph idx="1"/>
          </p:nvPr>
        </p:nvSpPr>
        <p:spPr>
          <a:xfrm>
            <a:off x="266700" y="1417637"/>
            <a:ext cx="8610600" cy="5257801"/>
          </a:xfrm>
        </p:spPr>
        <p:txBody>
          <a:bodyPr/>
          <a:lstStyle/>
          <a:p>
            <a:pPr marL="228600" indent="0">
              <a:buNone/>
            </a:pPr>
            <a:r>
              <a:rPr lang="en-US" sz="2600" dirty="0"/>
              <a:t>(b)	Describe the anticipated level of teacher participation, including--</a:t>
            </a:r>
          </a:p>
          <a:p>
            <a:pPr marL="635000" indent="0">
              <a:buNone/>
            </a:pPr>
            <a:r>
              <a:rPr lang="en-US" sz="2600" dirty="0"/>
              <a:t>(1)  Current information on teacher satisfaction with existing professional learning; and</a:t>
            </a:r>
          </a:p>
          <a:p>
            <a:pPr marL="635000" indent="0">
              <a:buNone/>
            </a:pPr>
            <a:r>
              <a:rPr lang="en-US" sz="2600" dirty="0"/>
              <a:t>(2)  Details on the planned outreach strategy to communicate the stipend opportunity to eligible teachers;</a:t>
            </a:r>
          </a:p>
          <a:p>
            <a:pPr marL="635000" indent="0">
              <a:buNone/>
            </a:pPr>
            <a:r>
              <a:rPr lang="en-US" sz="2600" dirty="0"/>
              <a:t>(3)  A summary of the ways in which teachers were involved in the developing the proposed project. </a:t>
            </a:r>
          </a:p>
          <a:p>
            <a:pPr marL="635000" indent="0">
              <a:buNone/>
            </a:pPr>
            <a:r>
              <a:rPr lang="en-US" sz="2600" dirty="0"/>
              <a:t>(4)  A plan for how to include teachers in key decisions about the stipend system.</a:t>
            </a:r>
          </a:p>
          <a:p>
            <a:pPr marL="228600" indent="0">
              <a:buNone/>
            </a:pPr>
            <a:endParaRPr lang="en-US" sz="2200" dirty="0"/>
          </a:p>
        </p:txBody>
      </p:sp>
    </p:spTree>
    <p:extLst>
      <p:ext uri="{BB962C8B-B14F-4D97-AF65-F5344CB8AC3E}">
        <p14:creationId xmlns:p14="http://schemas.microsoft.com/office/powerpoint/2010/main" val="788562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899"/>
            <a:ext cx="8153400" cy="1295400"/>
          </a:xfrm>
        </p:spPr>
        <p:txBody>
          <a:bodyPr/>
          <a:lstStyle/>
          <a:p>
            <a:r>
              <a:rPr lang="en-US" dirty="0"/>
              <a:t>Application Requirements For Absolute Priority 3</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14</a:t>
            </a:fld>
            <a:endParaRPr lang="en-US" dirty="0"/>
          </a:p>
        </p:txBody>
      </p:sp>
      <p:sp>
        <p:nvSpPr>
          <p:cNvPr id="7" name="Content Placeholder 3"/>
          <p:cNvSpPr txBox="1">
            <a:spLocks/>
          </p:cNvSpPr>
          <p:nvPr/>
        </p:nvSpPr>
        <p:spPr>
          <a:xfrm>
            <a:off x="1066800" y="1828800"/>
            <a:ext cx="6477000" cy="4038600"/>
          </a:xfrm>
          <a:prstGeom prst="rect">
            <a:avLst/>
          </a:prstGeom>
        </p:spPr>
        <p:txBody>
          <a:bodyPr>
            <a:noAutofit/>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p:txBody>
      </p:sp>
      <p:sp>
        <p:nvSpPr>
          <p:cNvPr id="6" name="Content Placeholder 2">
            <a:extLst>
              <a:ext uri="{FF2B5EF4-FFF2-40B4-BE49-F238E27FC236}">
                <a16:creationId xmlns:a16="http://schemas.microsoft.com/office/drawing/2014/main" id="{5A46A21A-D0A5-4FCD-9A86-C69FE48FD645}"/>
              </a:ext>
            </a:extLst>
          </p:cNvPr>
          <p:cNvSpPr>
            <a:spLocks noGrp="1"/>
          </p:cNvSpPr>
          <p:nvPr>
            <p:ph idx="1"/>
          </p:nvPr>
        </p:nvSpPr>
        <p:spPr>
          <a:xfrm>
            <a:off x="215900" y="1384299"/>
            <a:ext cx="8610600" cy="4940302"/>
          </a:xfrm>
        </p:spPr>
        <p:txBody>
          <a:bodyPr/>
          <a:lstStyle/>
          <a:p>
            <a:pPr marL="231775" indent="0">
              <a:buNone/>
            </a:pPr>
            <a:r>
              <a:rPr lang="en-US" sz="2800" dirty="0"/>
              <a:t>(c)  Describe the proposed stipend structure, including--</a:t>
            </a:r>
          </a:p>
          <a:p>
            <a:pPr marL="463550" indent="0">
              <a:buNone/>
            </a:pPr>
            <a:r>
              <a:rPr lang="en-US" sz="2800" dirty="0"/>
              <a:t>(1)  Estimated dollar amount per stipend, including associated expenses related to the professional learning (e.g., materials, transportation, etc.); </a:t>
            </a:r>
          </a:p>
          <a:p>
            <a:pPr marL="463550" indent="0">
              <a:buNone/>
            </a:pPr>
            <a:r>
              <a:rPr lang="en-US" sz="2800" dirty="0"/>
              <a:t>(2)  A rationale for how the estimated dollar amount per stipend is sufficient to ensure access to professional learning activities that are, at minimum, comparable in quality, frequency, and duration to the professional development other non-participating teachers will receive in a given year;</a:t>
            </a:r>
          </a:p>
        </p:txBody>
      </p:sp>
    </p:spTree>
    <p:extLst>
      <p:ext uri="{BB962C8B-B14F-4D97-AF65-F5344CB8AC3E}">
        <p14:creationId xmlns:p14="http://schemas.microsoft.com/office/powerpoint/2010/main" val="2169739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899"/>
            <a:ext cx="8153400" cy="1295400"/>
          </a:xfrm>
        </p:spPr>
        <p:txBody>
          <a:bodyPr/>
          <a:lstStyle/>
          <a:p>
            <a:r>
              <a:rPr lang="en-US" dirty="0"/>
              <a:t>Application Requirements For Absolute Priority 3</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15</a:t>
            </a:fld>
            <a:endParaRPr lang="en-US" dirty="0"/>
          </a:p>
        </p:txBody>
      </p:sp>
      <p:sp>
        <p:nvSpPr>
          <p:cNvPr id="7" name="Content Placeholder 3"/>
          <p:cNvSpPr txBox="1">
            <a:spLocks/>
          </p:cNvSpPr>
          <p:nvPr/>
        </p:nvSpPr>
        <p:spPr>
          <a:xfrm>
            <a:off x="1066800" y="1828800"/>
            <a:ext cx="6477000" cy="4038600"/>
          </a:xfrm>
          <a:prstGeom prst="rect">
            <a:avLst/>
          </a:prstGeom>
        </p:spPr>
        <p:txBody>
          <a:bodyPr>
            <a:noAutofit/>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p:txBody>
      </p:sp>
      <p:sp>
        <p:nvSpPr>
          <p:cNvPr id="6" name="Content Placeholder 2">
            <a:extLst>
              <a:ext uri="{FF2B5EF4-FFF2-40B4-BE49-F238E27FC236}">
                <a16:creationId xmlns:a16="http://schemas.microsoft.com/office/drawing/2014/main" id="{5A46A21A-D0A5-4FCD-9A86-C69FE48FD645}"/>
              </a:ext>
            </a:extLst>
          </p:cNvPr>
          <p:cNvSpPr>
            <a:spLocks noGrp="1"/>
          </p:cNvSpPr>
          <p:nvPr>
            <p:ph idx="1"/>
          </p:nvPr>
        </p:nvSpPr>
        <p:spPr>
          <a:xfrm>
            <a:off x="215900" y="1384299"/>
            <a:ext cx="8610600" cy="4940302"/>
          </a:xfrm>
        </p:spPr>
        <p:txBody>
          <a:bodyPr/>
          <a:lstStyle/>
          <a:p>
            <a:pPr marL="463550" indent="-231775">
              <a:buNone/>
            </a:pPr>
            <a:r>
              <a:rPr lang="en-US" sz="2800" dirty="0"/>
              <a:t>(c)  Describe the proposed stipend structure, including--</a:t>
            </a:r>
          </a:p>
          <a:p>
            <a:pPr marL="463550" indent="0">
              <a:buNone/>
            </a:pPr>
            <a:r>
              <a:rPr lang="en-US" sz="2800" dirty="0"/>
              <a:t>(3)  Mechanisms to protect against fraud, waste, and abuse (e.g., monitoring systems, reviews for conflicts of interest); and</a:t>
            </a:r>
          </a:p>
          <a:p>
            <a:pPr marL="463550" indent="0">
              <a:buNone/>
            </a:pPr>
            <a:r>
              <a:rPr lang="en-US" sz="2800" dirty="0"/>
              <a:t>(4)	Plans for how the applicant will select participants if there is more interest than available stipends (e.g., prioritizing by student need or teacher need, content area, human capital priorities, rubric-based review of requests, lottery)</a:t>
            </a:r>
          </a:p>
        </p:txBody>
      </p:sp>
    </p:spTree>
    <p:extLst>
      <p:ext uri="{BB962C8B-B14F-4D97-AF65-F5344CB8AC3E}">
        <p14:creationId xmlns:p14="http://schemas.microsoft.com/office/powerpoint/2010/main" val="3468725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53"/>
            <a:ext cx="8153400" cy="1295400"/>
          </a:xfrm>
        </p:spPr>
        <p:txBody>
          <a:bodyPr/>
          <a:lstStyle/>
          <a:p>
            <a:r>
              <a:rPr lang="en-US" dirty="0"/>
              <a:t>Application Requirements For Absolute Priority 3</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16</a:t>
            </a:fld>
            <a:endParaRPr lang="en-US" dirty="0"/>
          </a:p>
        </p:txBody>
      </p:sp>
      <p:sp>
        <p:nvSpPr>
          <p:cNvPr id="7" name="Content Placeholder 3"/>
          <p:cNvSpPr txBox="1">
            <a:spLocks/>
          </p:cNvSpPr>
          <p:nvPr/>
        </p:nvSpPr>
        <p:spPr>
          <a:xfrm>
            <a:off x="1066800" y="1828800"/>
            <a:ext cx="6477000" cy="4038600"/>
          </a:xfrm>
          <a:prstGeom prst="rect">
            <a:avLst/>
          </a:prstGeom>
        </p:spPr>
        <p:txBody>
          <a:bodyPr>
            <a:noAutofit/>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p:txBody>
      </p:sp>
      <p:sp>
        <p:nvSpPr>
          <p:cNvPr id="6" name="Content Placeholder 2">
            <a:extLst>
              <a:ext uri="{FF2B5EF4-FFF2-40B4-BE49-F238E27FC236}">
                <a16:creationId xmlns:a16="http://schemas.microsoft.com/office/drawing/2014/main" id="{5A46A21A-D0A5-4FCD-9A86-C69FE48FD645}"/>
              </a:ext>
            </a:extLst>
          </p:cNvPr>
          <p:cNvSpPr>
            <a:spLocks noGrp="1"/>
          </p:cNvSpPr>
          <p:nvPr>
            <p:ph idx="1"/>
          </p:nvPr>
        </p:nvSpPr>
        <p:spPr>
          <a:xfrm>
            <a:off x="76200" y="990600"/>
            <a:ext cx="8915400" cy="5257801"/>
          </a:xfrm>
        </p:spPr>
        <p:txBody>
          <a:bodyPr/>
          <a:lstStyle/>
          <a:p>
            <a:pPr marL="0" indent="0">
              <a:spcBef>
                <a:spcPts val="0"/>
              </a:spcBef>
              <a:buNone/>
            </a:pPr>
            <a:r>
              <a:rPr lang="en-US" sz="2200" dirty="0"/>
              <a:t>(d)	Describe details about the stipend system, including--</a:t>
            </a:r>
          </a:p>
          <a:p>
            <a:pPr marL="228600" indent="0">
              <a:spcBef>
                <a:spcPts val="0"/>
              </a:spcBef>
              <a:buNone/>
            </a:pPr>
            <a:r>
              <a:rPr lang="en-US" sz="2200" dirty="0"/>
              <a:t>(1)  How the applicant will update its policies to offer stipends to teachers such that a significant portion (no less than 20%) of existing mandatory professional development is replaced by teacher-directed professional learning, including--</a:t>
            </a:r>
          </a:p>
          <a:p>
            <a:pPr marL="465138" indent="0">
              <a:spcBef>
                <a:spcPts val="0"/>
              </a:spcBef>
              <a:buNone/>
            </a:pPr>
            <a:r>
              <a:rPr lang="en-US" sz="2200" dirty="0"/>
              <a:t>(</a:t>
            </a:r>
            <a:r>
              <a:rPr lang="en-US" sz="2200" dirty="0" err="1"/>
              <a:t>i</a:t>
            </a:r>
            <a:r>
              <a:rPr lang="en-US" sz="2200" dirty="0"/>
              <a:t>)  The professional development days or activities from which participating teachers will be released in order to enable teacher-directed learning opportunities and to ensure that teacher-directed learning replaces a significant portion of existing mandatory professional development; or</a:t>
            </a:r>
          </a:p>
          <a:p>
            <a:pPr marL="465138" indent="0">
              <a:spcBef>
                <a:spcPts val="0"/>
              </a:spcBef>
              <a:buNone/>
            </a:pPr>
            <a:r>
              <a:rPr lang="en-US" sz="2200" dirty="0"/>
              <a:t>(ii)  Other methods in which participating teachers will be given the flexibility to participate in teacher-directed learning (e.g., by providing release from and substitute teacher coverage during regular instructional days) and how such methods will also ensure participating teachers are released from a significant portion of existing professional development requirements; </a:t>
            </a:r>
          </a:p>
        </p:txBody>
      </p:sp>
    </p:spTree>
    <p:extLst>
      <p:ext uri="{BB962C8B-B14F-4D97-AF65-F5344CB8AC3E}">
        <p14:creationId xmlns:p14="http://schemas.microsoft.com/office/powerpoint/2010/main" val="4172361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095"/>
            <a:ext cx="8153400" cy="1295400"/>
          </a:xfrm>
        </p:spPr>
        <p:txBody>
          <a:bodyPr/>
          <a:lstStyle/>
          <a:p>
            <a:r>
              <a:rPr lang="en-US" dirty="0"/>
              <a:t>Application Requirements For Absolute Priority 3</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17</a:t>
            </a:fld>
            <a:endParaRPr lang="en-US" dirty="0"/>
          </a:p>
        </p:txBody>
      </p:sp>
      <p:sp>
        <p:nvSpPr>
          <p:cNvPr id="7" name="Content Placeholder 3"/>
          <p:cNvSpPr txBox="1">
            <a:spLocks/>
          </p:cNvSpPr>
          <p:nvPr/>
        </p:nvSpPr>
        <p:spPr>
          <a:xfrm>
            <a:off x="1066800" y="1828800"/>
            <a:ext cx="6477000" cy="4038600"/>
          </a:xfrm>
          <a:prstGeom prst="rect">
            <a:avLst/>
          </a:prstGeom>
        </p:spPr>
        <p:txBody>
          <a:bodyPr>
            <a:noAutofit/>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p:txBody>
      </p:sp>
      <p:sp>
        <p:nvSpPr>
          <p:cNvPr id="6" name="Content Placeholder 2">
            <a:extLst>
              <a:ext uri="{FF2B5EF4-FFF2-40B4-BE49-F238E27FC236}">
                <a16:creationId xmlns:a16="http://schemas.microsoft.com/office/drawing/2014/main" id="{5A46A21A-D0A5-4FCD-9A86-C69FE48FD645}"/>
              </a:ext>
            </a:extLst>
          </p:cNvPr>
          <p:cNvSpPr>
            <a:spLocks noGrp="1"/>
          </p:cNvSpPr>
          <p:nvPr>
            <p:ph idx="1"/>
          </p:nvPr>
        </p:nvSpPr>
        <p:spPr>
          <a:xfrm>
            <a:off x="266700" y="1143000"/>
            <a:ext cx="8610600" cy="5867401"/>
          </a:xfrm>
        </p:spPr>
        <p:txBody>
          <a:bodyPr/>
          <a:lstStyle/>
          <a:p>
            <a:pPr marL="0" indent="0">
              <a:buNone/>
            </a:pPr>
            <a:r>
              <a:rPr lang="en-US" sz="2200" dirty="0"/>
              <a:t>(d)	Describe details about the stipend system, including--</a:t>
            </a:r>
          </a:p>
          <a:p>
            <a:pPr marL="228600" indent="0">
              <a:buNone/>
            </a:pPr>
            <a:r>
              <a:rPr lang="en-US" sz="2200" dirty="0"/>
              <a:t>(2)  How the applicant will ensure that teacher-directed learning will fully substitute for mandatory professional development in meeting mandatory professional development goals or activities (e.g., professional development hours required as part of certification renewal, district- or contract-required professional development hours);</a:t>
            </a:r>
          </a:p>
          <a:p>
            <a:pPr marL="228600" indent="0">
              <a:buNone/>
            </a:pPr>
            <a:r>
              <a:rPr lang="en-US" sz="2200" dirty="0"/>
              <a:t>(3)  How the applicant will provide information to teachers about professional learning options not previously available to teachers (e.g., list of innovative options, qualified providers, other resources);</a:t>
            </a:r>
          </a:p>
          <a:p>
            <a:pPr marL="228600" indent="0">
              <a:buNone/>
            </a:pPr>
            <a:r>
              <a:rPr lang="en-US" sz="2200" dirty="0"/>
              <a:t>(4)  In addition to any list of professional learning options or providers identified by the applicant, mechanisms for teachers to independently select different high-quality, instructionally relevant professional learning activities connected to the achievement and attainment of high-need students (based on teacher-identified needs such as self-assessment surveys, student assessment data, and professional growth plans);</a:t>
            </a:r>
          </a:p>
        </p:txBody>
      </p:sp>
    </p:spTree>
    <p:extLst>
      <p:ext uri="{BB962C8B-B14F-4D97-AF65-F5344CB8AC3E}">
        <p14:creationId xmlns:p14="http://schemas.microsoft.com/office/powerpoint/2010/main" val="1644221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0"/>
            <a:ext cx="8153400" cy="1295400"/>
          </a:xfrm>
        </p:spPr>
        <p:txBody>
          <a:bodyPr/>
          <a:lstStyle/>
          <a:p>
            <a:r>
              <a:rPr lang="en-US" dirty="0"/>
              <a:t>Application Requirements For Absolute Priority 3</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18</a:t>
            </a:fld>
            <a:endParaRPr lang="en-US" dirty="0"/>
          </a:p>
        </p:txBody>
      </p:sp>
      <p:sp>
        <p:nvSpPr>
          <p:cNvPr id="7" name="Content Placeholder 3"/>
          <p:cNvSpPr txBox="1">
            <a:spLocks/>
          </p:cNvSpPr>
          <p:nvPr/>
        </p:nvSpPr>
        <p:spPr>
          <a:xfrm>
            <a:off x="1066800" y="1828800"/>
            <a:ext cx="6477000" cy="4038600"/>
          </a:xfrm>
          <a:prstGeom prst="rect">
            <a:avLst/>
          </a:prstGeom>
        </p:spPr>
        <p:txBody>
          <a:bodyPr>
            <a:noAutofit/>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p:txBody>
      </p:sp>
      <p:sp>
        <p:nvSpPr>
          <p:cNvPr id="6" name="Content Placeholder 2">
            <a:extLst>
              <a:ext uri="{FF2B5EF4-FFF2-40B4-BE49-F238E27FC236}">
                <a16:creationId xmlns:a16="http://schemas.microsoft.com/office/drawing/2014/main" id="{5A46A21A-D0A5-4FCD-9A86-C69FE48FD645}"/>
              </a:ext>
            </a:extLst>
          </p:cNvPr>
          <p:cNvSpPr>
            <a:spLocks noGrp="1"/>
          </p:cNvSpPr>
          <p:nvPr>
            <p:ph idx="1"/>
          </p:nvPr>
        </p:nvSpPr>
        <p:spPr>
          <a:xfrm>
            <a:off x="152400" y="1066800"/>
            <a:ext cx="8839200" cy="5257801"/>
          </a:xfrm>
        </p:spPr>
        <p:txBody>
          <a:bodyPr/>
          <a:lstStyle/>
          <a:p>
            <a:pPr marL="0" indent="0">
              <a:spcBef>
                <a:spcPts val="0"/>
              </a:spcBef>
              <a:buNone/>
            </a:pPr>
            <a:r>
              <a:rPr lang="en-US" dirty="0"/>
              <a:t>(e) Describe strategies for supporting teachers’ implementation of changes in instructional practice as a result of their professional learning;</a:t>
            </a:r>
          </a:p>
          <a:p>
            <a:pPr marL="0" indent="0">
              <a:spcBef>
                <a:spcPts val="0"/>
              </a:spcBef>
              <a:buNone/>
            </a:pPr>
            <a:r>
              <a:rPr lang="en-US" dirty="0"/>
              <a:t>(f) Describe the process for managing the stipend system, including--</a:t>
            </a:r>
          </a:p>
          <a:p>
            <a:pPr marL="228600" indent="0">
              <a:spcBef>
                <a:spcPts val="0"/>
              </a:spcBef>
              <a:buNone/>
            </a:pPr>
            <a:r>
              <a:rPr lang="en-US" dirty="0"/>
              <a:t>(1) For professional learning options that are among a list of options identified by the applicant:  the processes for teachers to submit their requests to participate in those options in place of a previously required training and the processes for direct vendor payment using the stipend; and</a:t>
            </a:r>
          </a:p>
          <a:p>
            <a:pPr marL="228600" indent="0">
              <a:spcBef>
                <a:spcPts val="0"/>
              </a:spcBef>
              <a:buNone/>
            </a:pPr>
            <a:r>
              <a:rPr lang="en-US" dirty="0"/>
              <a:t>(2) For professional learning options selected by a teacher that are not be on the applicant’s list of options:  how the applicant will determine that the activity meets the definition of “professional learning” and is reasonable, and what processes the applicant will implement to ensure payment or timely reimbursement to teachers;</a:t>
            </a:r>
          </a:p>
        </p:txBody>
      </p:sp>
    </p:spTree>
    <p:extLst>
      <p:ext uri="{BB962C8B-B14F-4D97-AF65-F5344CB8AC3E}">
        <p14:creationId xmlns:p14="http://schemas.microsoft.com/office/powerpoint/2010/main" val="28145851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53400" cy="1295400"/>
          </a:xfrm>
        </p:spPr>
        <p:txBody>
          <a:bodyPr/>
          <a:lstStyle/>
          <a:p>
            <a:r>
              <a:rPr lang="en-US" dirty="0"/>
              <a:t>Application Requirements For Absolute Priority 3</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19</a:t>
            </a:fld>
            <a:endParaRPr lang="en-US" dirty="0"/>
          </a:p>
        </p:txBody>
      </p:sp>
      <p:sp>
        <p:nvSpPr>
          <p:cNvPr id="7" name="Content Placeholder 3"/>
          <p:cNvSpPr txBox="1">
            <a:spLocks/>
          </p:cNvSpPr>
          <p:nvPr/>
        </p:nvSpPr>
        <p:spPr>
          <a:xfrm>
            <a:off x="1066800" y="1828800"/>
            <a:ext cx="6477000" cy="4038600"/>
          </a:xfrm>
          <a:prstGeom prst="rect">
            <a:avLst/>
          </a:prstGeom>
        </p:spPr>
        <p:txBody>
          <a:bodyPr>
            <a:noAutofit/>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p:txBody>
      </p:sp>
      <p:sp>
        <p:nvSpPr>
          <p:cNvPr id="6" name="Content Placeholder 2">
            <a:extLst>
              <a:ext uri="{FF2B5EF4-FFF2-40B4-BE49-F238E27FC236}">
                <a16:creationId xmlns:a16="http://schemas.microsoft.com/office/drawing/2014/main" id="{5A46A21A-D0A5-4FCD-9A86-C69FE48FD645}"/>
              </a:ext>
            </a:extLst>
          </p:cNvPr>
          <p:cNvSpPr>
            <a:spLocks noGrp="1"/>
          </p:cNvSpPr>
          <p:nvPr>
            <p:ph idx="1"/>
          </p:nvPr>
        </p:nvSpPr>
        <p:spPr>
          <a:xfrm>
            <a:off x="254000" y="1562100"/>
            <a:ext cx="8610600" cy="5257801"/>
          </a:xfrm>
        </p:spPr>
        <p:txBody>
          <a:bodyPr/>
          <a:lstStyle/>
          <a:p>
            <a:pPr marL="0" indent="0">
              <a:buNone/>
            </a:pPr>
            <a:r>
              <a:rPr lang="en-US" dirty="0"/>
              <a:t>(g)	Describe the proposed strategy to expand the use of professional learning stipends (pending the results of the evaluation), including:</a:t>
            </a:r>
          </a:p>
          <a:p>
            <a:pPr marL="465138" indent="-236538">
              <a:buNone/>
            </a:pPr>
            <a:r>
              <a:rPr lang="en-US" dirty="0"/>
              <a:t>(1)  Plans for continuously improving the stipend system in order to, over time, offer more teachers the opportunity to engage in teacher-directed professional learning and, for participating teachers, ensure a higher percentage of all mandatory professional learning is teacher-directed.</a:t>
            </a:r>
          </a:p>
          <a:p>
            <a:pPr marL="465138" indent="-236538">
              <a:buNone/>
            </a:pPr>
            <a:r>
              <a:rPr lang="en-US" dirty="0"/>
              <a:t>(2)  Mechanisms for incorporating effective practices discovered through teacher-directed professional learning into the professional development curriculum for all teachers; and</a:t>
            </a:r>
          </a:p>
        </p:txBody>
      </p:sp>
    </p:spTree>
    <p:extLst>
      <p:ext uri="{BB962C8B-B14F-4D97-AF65-F5344CB8AC3E}">
        <p14:creationId xmlns:p14="http://schemas.microsoft.com/office/powerpoint/2010/main" val="2262367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110231"/>
            <a:ext cx="8229600" cy="563562"/>
          </a:xfrm>
        </p:spPr>
        <p:txBody>
          <a:bodyPr/>
          <a:lstStyle/>
          <a:p>
            <a:r>
              <a:rPr lang="en-US" dirty="0"/>
              <a:t>Overview of PRIORITIES</a:t>
            </a:r>
          </a:p>
        </p:txBody>
      </p:sp>
      <p:sp>
        <p:nvSpPr>
          <p:cNvPr id="5" name="Slide Number Placeholder 4"/>
          <p:cNvSpPr>
            <a:spLocks noGrp="1"/>
          </p:cNvSpPr>
          <p:nvPr>
            <p:ph type="sldNum" sz="quarter" idx="11"/>
          </p:nvPr>
        </p:nvSpPr>
        <p:spPr>
          <a:xfrm>
            <a:off x="663615" y="6411321"/>
            <a:ext cx="533400" cy="365125"/>
          </a:xfrm>
        </p:spPr>
        <p:txBody>
          <a:bodyPr/>
          <a:lstStyle/>
          <a:p>
            <a:pPr>
              <a:defRPr/>
            </a:pPr>
            <a:fld id="{B2C71B27-CEE5-4781-91B8-39410E6C0618}" type="slidenum">
              <a:rPr lang="en-US" smtClean="0"/>
              <a:pPr>
                <a:defRPr/>
              </a:pPr>
              <a:t>2</a:t>
            </a:fld>
            <a:endParaRPr lang="en-US" dirty="0"/>
          </a:p>
        </p:txBody>
      </p:sp>
      <p:graphicFrame>
        <p:nvGraphicFramePr>
          <p:cNvPr id="10" name="Table 9"/>
          <p:cNvGraphicFramePr>
            <a:graphicFrameLocks noGrp="1"/>
          </p:cNvGraphicFramePr>
          <p:nvPr/>
        </p:nvGraphicFramePr>
        <p:xfrm>
          <a:off x="279400" y="792162"/>
          <a:ext cx="8534401" cy="5120640"/>
        </p:xfrm>
        <a:graphic>
          <a:graphicData uri="http://schemas.openxmlformats.org/drawingml/2006/table">
            <a:tbl>
              <a:tblPr firstRow="1" firstCol="1" bandRow="1"/>
              <a:tblGrid>
                <a:gridCol w="2235200">
                  <a:extLst>
                    <a:ext uri="{9D8B030D-6E8A-4147-A177-3AD203B41FA5}">
                      <a16:colId xmlns:a16="http://schemas.microsoft.com/office/drawing/2014/main" val="501699400"/>
                    </a:ext>
                  </a:extLst>
                </a:gridCol>
                <a:gridCol w="3124200">
                  <a:extLst>
                    <a:ext uri="{9D8B030D-6E8A-4147-A177-3AD203B41FA5}">
                      <a16:colId xmlns:a16="http://schemas.microsoft.com/office/drawing/2014/main" val="20001"/>
                    </a:ext>
                  </a:extLst>
                </a:gridCol>
                <a:gridCol w="3175001">
                  <a:extLst>
                    <a:ext uri="{9D8B030D-6E8A-4147-A177-3AD203B41FA5}">
                      <a16:colId xmlns:a16="http://schemas.microsoft.com/office/drawing/2014/main" val="20002"/>
                    </a:ext>
                  </a:extLst>
                </a:gridCol>
              </a:tblGrid>
              <a:tr h="1084726">
                <a:tc>
                  <a:txBody>
                    <a:bodyPr/>
                    <a:lstStyle/>
                    <a:p>
                      <a:pPr marL="0" marR="0">
                        <a:spcBef>
                          <a:spcPts val="0"/>
                        </a:spcBef>
                        <a:spcAft>
                          <a:spcPts val="0"/>
                        </a:spcAft>
                      </a:pPr>
                      <a:r>
                        <a:rPr lang="en-US" sz="2400" b="1" dirty="0">
                          <a:solidFill>
                            <a:schemeClr val="bg1"/>
                          </a:solidFill>
                          <a:effectLst/>
                          <a:latin typeface="+mn-lt"/>
                          <a:ea typeface="Calibri"/>
                          <a:cs typeface="Times New Roman"/>
                        </a:rPr>
                        <a:t>REQUIRED:</a:t>
                      </a:r>
                    </a:p>
                    <a:p>
                      <a:pPr marL="0" marR="0">
                        <a:spcBef>
                          <a:spcPts val="0"/>
                        </a:spcBef>
                        <a:spcAft>
                          <a:spcPts val="0"/>
                        </a:spcAft>
                      </a:pPr>
                      <a:r>
                        <a:rPr lang="en-US" sz="2400" b="1" dirty="0">
                          <a:solidFill>
                            <a:schemeClr val="bg1"/>
                          </a:solidFill>
                          <a:effectLst/>
                          <a:latin typeface="+mn-lt"/>
                          <a:ea typeface="Calibri"/>
                          <a:cs typeface="Times New Roman"/>
                        </a:rPr>
                        <a:t>Applicants must address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2400" b="1" dirty="0">
                          <a:solidFill>
                            <a:schemeClr val="bg1"/>
                          </a:solidFill>
                          <a:effectLst/>
                          <a:latin typeface="+mn-lt"/>
                          <a:ea typeface="Calibri"/>
                          <a:cs typeface="Times New Roman"/>
                        </a:rPr>
                        <a:t>REQUIRED: </a:t>
                      </a:r>
                    </a:p>
                    <a:p>
                      <a:pPr marL="0" marR="0">
                        <a:spcBef>
                          <a:spcPts val="0"/>
                        </a:spcBef>
                        <a:spcAft>
                          <a:spcPts val="0"/>
                        </a:spcAft>
                      </a:pPr>
                      <a:r>
                        <a:rPr lang="en-US" sz="2400" b="1" dirty="0">
                          <a:solidFill>
                            <a:schemeClr val="bg1"/>
                          </a:solidFill>
                          <a:effectLst/>
                          <a:latin typeface="+mn-lt"/>
                          <a:ea typeface="Calibri"/>
                          <a:cs typeface="Times New Roman"/>
                        </a:rPr>
                        <a:t>Applicants must address ONLY 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2400" b="1" dirty="0">
                          <a:solidFill>
                            <a:schemeClr val="bg1"/>
                          </a:solidFill>
                          <a:effectLst/>
                          <a:latin typeface="+mn-lt"/>
                          <a:ea typeface="Calibri"/>
                          <a:cs typeface="Times New Roman"/>
                        </a:rPr>
                        <a:t>OPTIONAL:</a:t>
                      </a:r>
                    </a:p>
                    <a:p>
                      <a:pPr marL="0" marR="0">
                        <a:spcBef>
                          <a:spcPts val="0"/>
                        </a:spcBef>
                        <a:spcAft>
                          <a:spcPts val="0"/>
                        </a:spcAft>
                      </a:pPr>
                      <a:r>
                        <a:rPr lang="en-US" sz="2400" b="1" dirty="0">
                          <a:solidFill>
                            <a:schemeClr val="bg1"/>
                          </a:solidFill>
                          <a:effectLst/>
                          <a:latin typeface="+mn-lt"/>
                          <a:ea typeface="Calibri"/>
                          <a:cs typeface="Times New Roman"/>
                        </a:rPr>
                        <a:t>Applicants may address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2139123">
                <a:tc rowSpan="2">
                  <a:txBody>
                    <a:bodyPr/>
                    <a:lstStyle/>
                    <a:p>
                      <a:pPr marL="0" marR="0">
                        <a:spcBef>
                          <a:spcPts val="0"/>
                        </a:spcBef>
                        <a:spcAft>
                          <a:spcPts val="0"/>
                        </a:spcAft>
                      </a:pPr>
                      <a:r>
                        <a:rPr lang="en-US" sz="2400" b="1" dirty="0">
                          <a:effectLst/>
                          <a:latin typeface="+mn-lt"/>
                          <a:ea typeface="Calibri"/>
                          <a:cs typeface="Times New Roman"/>
                        </a:rPr>
                        <a:t>Absolute Priority 1</a:t>
                      </a:r>
                    </a:p>
                    <a:p>
                      <a:pPr marL="0" marR="0">
                        <a:spcBef>
                          <a:spcPts val="0"/>
                        </a:spcBef>
                        <a:spcAft>
                          <a:spcPts val="0"/>
                        </a:spcAft>
                      </a:pPr>
                      <a:r>
                        <a:rPr lang="en-US" sz="2400" b="0" dirty="0">
                          <a:effectLst/>
                          <a:latin typeface="+mn-lt"/>
                          <a:ea typeface="Calibri"/>
                          <a:cs typeface="Times New Roman"/>
                        </a:rPr>
                        <a:t>Demonstrates a Rationale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2400" b="1" dirty="0">
                          <a:effectLst/>
                          <a:latin typeface="+mn-lt"/>
                          <a:ea typeface="Calibri"/>
                          <a:cs typeface="Times New Roman"/>
                        </a:rPr>
                        <a:t>Absolute Priority 2</a:t>
                      </a:r>
                    </a:p>
                    <a:p>
                      <a:pPr marL="0" marR="0">
                        <a:spcBef>
                          <a:spcPts val="0"/>
                        </a:spcBef>
                        <a:spcAft>
                          <a:spcPts val="0"/>
                        </a:spcAft>
                      </a:pPr>
                      <a:r>
                        <a:rPr lang="en-US" sz="2400" dirty="0">
                          <a:effectLst/>
                          <a:latin typeface="+mn-lt"/>
                          <a:ea typeface="Calibri"/>
                          <a:cs typeface="Times New Roman"/>
                        </a:rPr>
                        <a:t>Field-Initiated</a:t>
                      </a:r>
                      <a:r>
                        <a:rPr lang="en-US" sz="2400" baseline="0" dirty="0">
                          <a:effectLst/>
                          <a:latin typeface="+mn-lt"/>
                          <a:ea typeface="Calibri"/>
                          <a:cs typeface="Times New Roman"/>
                        </a:rPr>
                        <a:t> Innovations – Promoting </a:t>
                      </a:r>
                      <a:r>
                        <a:rPr lang="en-US" sz="2400" baseline="0" dirty="0"/>
                        <a:t>Science, Technology, Engineering, or Math (</a:t>
                      </a:r>
                      <a:r>
                        <a:rPr lang="en-US" sz="2400" dirty="0">
                          <a:effectLst/>
                          <a:latin typeface="+mn-lt"/>
                          <a:ea typeface="Calibri"/>
                          <a:cs typeface="Times New Roman"/>
                        </a:rPr>
                        <a:t>STEM)</a:t>
                      </a:r>
                      <a:r>
                        <a:rPr lang="en-US" sz="2400" baseline="0" dirty="0">
                          <a:effectLst/>
                          <a:latin typeface="+mn-lt"/>
                          <a:ea typeface="Calibri"/>
                          <a:cs typeface="Times New Roman"/>
                        </a:rPr>
                        <a:t> Education</a:t>
                      </a:r>
                      <a:endParaRPr lang="en-US" sz="2400" dirty="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spcBef>
                          <a:spcPts val="0"/>
                        </a:spcBef>
                        <a:spcAft>
                          <a:spcPts val="0"/>
                        </a:spcAft>
                      </a:pPr>
                      <a:r>
                        <a:rPr lang="en-US" sz="2400" b="1" dirty="0">
                          <a:effectLst/>
                          <a:latin typeface="+mn-lt"/>
                          <a:ea typeface="Calibri"/>
                          <a:cs typeface="Times New Roman"/>
                        </a:rPr>
                        <a:t>Competitive Preference Priority 1</a:t>
                      </a:r>
                    </a:p>
                    <a:p>
                      <a:pPr marL="0" marR="0">
                        <a:spcBef>
                          <a:spcPts val="0"/>
                        </a:spcBef>
                        <a:spcAft>
                          <a:spcPts val="0"/>
                        </a:spcAft>
                      </a:pPr>
                      <a:r>
                        <a:rPr lang="en-US" sz="2400" dirty="0">
                          <a:effectLst/>
                          <a:latin typeface="+mn-lt"/>
                          <a:ea typeface="Calibri"/>
                          <a:cs typeface="Times New Roman"/>
                        </a:rPr>
                        <a:t>Computer Science</a:t>
                      </a:r>
                    </a:p>
                    <a:p>
                      <a:pPr marL="0" marR="0">
                        <a:spcBef>
                          <a:spcPts val="0"/>
                        </a:spcBef>
                        <a:spcAft>
                          <a:spcPts val="0"/>
                        </a:spcAft>
                      </a:pPr>
                      <a:r>
                        <a:rPr lang="en-US" sz="2400" dirty="0">
                          <a:effectLst/>
                          <a:latin typeface="+mn-lt"/>
                          <a:ea typeface="Calibri"/>
                          <a:cs typeface="Times New Roman"/>
                        </a:rPr>
                        <a:t>(Up to 5 points)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1"/>
                  </a:ext>
                </a:extLst>
              </a:tr>
              <a:tr h="1782603">
                <a:tc vMerge="1">
                  <a:txBody>
                    <a:bodyPr/>
                    <a:lstStyle/>
                    <a:p>
                      <a:pPr marL="0" marR="0">
                        <a:spcBef>
                          <a:spcPts val="0"/>
                        </a:spcBef>
                        <a:spcAft>
                          <a:spcPts val="0"/>
                        </a:spcAft>
                      </a:pPr>
                      <a:endParaRPr lang="en-US" sz="2600" dirty="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2400" b="1" dirty="0">
                          <a:effectLst/>
                          <a:latin typeface="+mn-lt"/>
                          <a:ea typeface="Calibri"/>
                          <a:cs typeface="Times New Roman"/>
                        </a:rPr>
                        <a:t>Absolute Priority 3</a:t>
                      </a:r>
                    </a:p>
                    <a:p>
                      <a:pPr marL="0" marR="0">
                        <a:spcBef>
                          <a:spcPts val="0"/>
                        </a:spcBef>
                        <a:spcAft>
                          <a:spcPts val="0"/>
                        </a:spcAft>
                      </a:pPr>
                      <a:r>
                        <a:rPr lang="en-US" sz="2400" dirty="0">
                          <a:effectLst/>
                          <a:latin typeface="+mn-lt"/>
                          <a:ea typeface="Calibri"/>
                          <a:cs typeface="Times New Roman"/>
                        </a:rPr>
                        <a:t>Teacher-Directed Professional Learning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spcBef>
                          <a:spcPts val="0"/>
                        </a:spcBef>
                        <a:spcAft>
                          <a:spcPts val="0"/>
                        </a:spcAft>
                      </a:pPr>
                      <a:r>
                        <a:rPr lang="en-US" sz="2400" b="1" dirty="0">
                          <a:effectLst/>
                          <a:latin typeface="+mn-lt"/>
                          <a:ea typeface="Calibri"/>
                          <a:cs typeface="Times New Roman"/>
                        </a:rPr>
                        <a:t>Competitive Preference Priority 2</a:t>
                      </a:r>
                      <a:r>
                        <a:rPr lang="en-US" sz="2400" dirty="0">
                          <a:effectLst/>
                          <a:latin typeface="+mn-lt"/>
                          <a:ea typeface="Calibri"/>
                          <a:cs typeface="Times New Roman"/>
                        </a:rPr>
                        <a:t> </a:t>
                      </a:r>
                    </a:p>
                    <a:p>
                      <a:pPr marL="0" marR="0">
                        <a:spcBef>
                          <a:spcPts val="0"/>
                        </a:spcBef>
                        <a:spcAft>
                          <a:spcPts val="0"/>
                        </a:spcAft>
                      </a:pPr>
                      <a:r>
                        <a:rPr lang="en-US" sz="2400" dirty="0">
                          <a:effectLst/>
                          <a:latin typeface="+mn-lt"/>
                          <a:ea typeface="Calibri"/>
                          <a:cs typeface="Times New Roman"/>
                        </a:rPr>
                        <a:t>State Educational Agency Partnership</a:t>
                      </a:r>
                    </a:p>
                    <a:p>
                      <a:pPr marL="0" marR="0">
                        <a:spcBef>
                          <a:spcPts val="0"/>
                        </a:spcBef>
                        <a:spcAft>
                          <a:spcPts val="0"/>
                        </a:spcAft>
                      </a:pPr>
                      <a:r>
                        <a:rPr lang="en-US" sz="2400" dirty="0">
                          <a:effectLst/>
                          <a:latin typeface="+mn-lt"/>
                          <a:ea typeface="Calibri"/>
                          <a:cs typeface="Times New Roman"/>
                        </a:rPr>
                        <a:t>(Up to 5 points)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bl>
          </a:graphicData>
        </a:graphic>
      </p:graphicFrame>
      <p:sp>
        <p:nvSpPr>
          <p:cNvPr id="3" name="Rectangle 2">
            <a:extLst>
              <a:ext uri="{FF2B5EF4-FFF2-40B4-BE49-F238E27FC236}">
                <a16:creationId xmlns:a16="http://schemas.microsoft.com/office/drawing/2014/main" id="{B8E31D4C-C8F1-46A0-8C08-1E79FB56B38E}"/>
              </a:ext>
            </a:extLst>
          </p:cNvPr>
          <p:cNvSpPr/>
          <p:nvPr/>
        </p:nvSpPr>
        <p:spPr>
          <a:xfrm>
            <a:off x="266700" y="5798614"/>
            <a:ext cx="8559800" cy="769441"/>
          </a:xfrm>
          <a:prstGeom prst="rect">
            <a:avLst/>
          </a:prstGeom>
        </p:spPr>
        <p:txBody>
          <a:bodyPr wrap="square">
            <a:spAutoFit/>
          </a:bodyPr>
          <a:lstStyle/>
          <a:p>
            <a:r>
              <a:rPr lang="en-US" sz="2200" dirty="0">
                <a:ea typeface="Calibri"/>
                <a:cs typeface="Times New Roman"/>
              </a:rPr>
              <a:t>Applicants must clearly indicate in the abstract and project narrative which priorities they are applying under.</a:t>
            </a:r>
            <a:endParaRPr lang="en-US" sz="2200" dirty="0"/>
          </a:p>
        </p:txBody>
      </p:sp>
    </p:spTree>
    <p:extLst>
      <p:ext uri="{BB962C8B-B14F-4D97-AF65-F5344CB8AC3E}">
        <p14:creationId xmlns:p14="http://schemas.microsoft.com/office/powerpoint/2010/main" val="422111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53400" cy="1295400"/>
          </a:xfrm>
        </p:spPr>
        <p:txBody>
          <a:bodyPr/>
          <a:lstStyle/>
          <a:p>
            <a:r>
              <a:rPr lang="en-US" dirty="0"/>
              <a:t>Application Requirements For Absolute Priority 3</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20</a:t>
            </a:fld>
            <a:endParaRPr lang="en-US" dirty="0"/>
          </a:p>
        </p:txBody>
      </p:sp>
      <p:sp>
        <p:nvSpPr>
          <p:cNvPr id="7" name="Content Placeholder 3"/>
          <p:cNvSpPr txBox="1">
            <a:spLocks/>
          </p:cNvSpPr>
          <p:nvPr/>
        </p:nvSpPr>
        <p:spPr>
          <a:xfrm>
            <a:off x="1066800" y="1828800"/>
            <a:ext cx="6477000" cy="4038600"/>
          </a:xfrm>
          <a:prstGeom prst="rect">
            <a:avLst/>
          </a:prstGeom>
        </p:spPr>
        <p:txBody>
          <a:bodyPr>
            <a:noAutofit/>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p:txBody>
      </p:sp>
      <p:sp>
        <p:nvSpPr>
          <p:cNvPr id="6" name="Content Placeholder 2">
            <a:extLst>
              <a:ext uri="{FF2B5EF4-FFF2-40B4-BE49-F238E27FC236}">
                <a16:creationId xmlns:a16="http://schemas.microsoft.com/office/drawing/2014/main" id="{5A46A21A-D0A5-4FCD-9A86-C69FE48FD645}"/>
              </a:ext>
            </a:extLst>
          </p:cNvPr>
          <p:cNvSpPr>
            <a:spLocks noGrp="1"/>
          </p:cNvSpPr>
          <p:nvPr>
            <p:ph idx="1"/>
          </p:nvPr>
        </p:nvSpPr>
        <p:spPr>
          <a:xfrm>
            <a:off x="266700" y="1524000"/>
            <a:ext cx="8610600" cy="5867401"/>
          </a:xfrm>
        </p:spPr>
        <p:txBody>
          <a:bodyPr/>
          <a:lstStyle/>
          <a:p>
            <a:pPr marL="0" indent="0">
              <a:buNone/>
            </a:pPr>
            <a:r>
              <a:rPr lang="en-US" dirty="0"/>
              <a:t>(h)  Provide an assurance that--</a:t>
            </a:r>
          </a:p>
          <a:p>
            <a:pPr marL="228600" indent="0">
              <a:buNone/>
            </a:pPr>
            <a:r>
              <a:rPr lang="en-US" dirty="0"/>
              <a:t>(1)	At a minimum, the SEA or local educational agency involved in the project (as an applicant, partner, or implementation site) will maintain its current fiscal and administrative levels of effort in teacher professional development and allow the professional learning activities funded through the stipends to supplement the level of effort that is typically supported by the applicant;</a:t>
            </a:r>
          </a:p>
          <a:p>
            <a:pPr marL="228600" indent="0">
              <a:buNone/>
            </a:pPr>
            <a:r>
              <a:rPr lang="en-US" dirty="0"/>
              <a:t>(2)	Project funds will only be used for instructionally relevant professional learning activities and not solely for obtaining advanced degrees, taking or preparing for licensure exams, or for pursuing personal enrichment activities; and</a:t>
            </a:r>
          </a:p>
        </p:txBody>
      </p:sp>
    </p:spTree>
    <p:extLst>
      <p:ext uri="{BB962C8B-B14F-4D97-AF65-F5344CB8AC3E}">
        <p14:creationId xmlns:p14="http://schemas.microsoft.com/office/powerpoint/2010/main" val="41281514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53400" cy="1295400"/>
          </a:xfrm>
        </p:spPr>
        <p:txBody>
          <a:bodyPr/>
          <a:lstStyle/>
          <a:p>
            <a:r>
              <a:rPr lang="en-US" dirty="0"/>
              <a:t>Application Requirements For Absolute Priority 3</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21</a:t>
            </a:fld>
            <a:endParaRPr lang="en-US" dirty="0"/>
          </a:p>
        </p:txBody>
      </p:sp>
      <p:sp>
        <p:nvSpPr>
          <p:cNvPr id="7" name="Content Placeholder 3"/>
          <p:cNvSpPr txBox="1">
            <a:spLocks/>
          </p:cNvSpPr>
          <p:nvPr/>
        </p:nvSpPr>
        <p:spPr>
          <a:xfrm>
            <a:off x="1066800" y="1828800"/>
            <a:ext cx="6477000" cy="4038600"/>
          </a:xfrm>
          <a:prstGeom prst="rect">
            <a:avLst/>
          </a:prstGeom>
        </p:spPr>
        <p:txBody>
          <a:bodyPr>
            <a:noAutofit/>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p:txBody>
      </p:sp>
      <p:sp>
        <p:nvSpPr>
          <p:cNvPr id="6" name="Content Placeholder 2">
            <a:extLst>
              <a:ext uri="{FF2B5EF4-FFF2-40B4-BE49-F238E27FC236}">
                <a16:creationId xmlns:a16="http://schemas.microsoft.com/office/drawing/2014/main" id="{5A46A21A-D0A5-4FCD-9A86-C69FE48FD645}"/>
              </a:ext>
            </a:extLst>
          </p:cNvPr>
          <p:cNvSpPr>
            <a:spLocks noGrp="1"/>
          </p:cNvSpPr>
          <p:nvPr>
            <p:ph idx="1"/>
          </p:nvPr>
        </p:nvSpPr>
        <p:spPr>
          <a:xfrm>
            <a:off x="228600" y="1600199"/>
            <a:ext cx="8610600" cy="5257801"/>
          </a:xfrm>
        </p:spPr>
        <p:txBody>
          <a:bodyPr/>
          <a:lstStyle/>
          <a:p>
            <a:pPr marL="0" indent="0">
              <a:buNone/>
            </a:pPr>
            <a:r>
              <a:rPr lang="en-US" dirty="0"/>
              <a:t>(h)  Provide an assurance that--</a:t>
            </a:r>
          </a:p>
          <a:p>
            <a:pPr marL="228600" indent="0">
              <a:buNone/>
            </a:pPr>
            <a:r>
              <a:rPr lang="en-US" dirty="0"/>
              <a:t>(3)	Projects will allow for a variety professional learning options for teachers and not limit use of the stipend to an overly restrictive set of choices (for example, professional learning provided only by the applicant or partners, specific pedagogical or philosophical viewpoints, or organizations with specific methodological stances). The applicant and any application partners will not be the primary financial beneficiaries of the professional learning stipends, and there is no conflict between the applicant, any application partner, and the purpose of providing teachers the autonomy to select their own professional learning opportunities.</a:t>
            </a:r>
          </a:p>
        </p:txBody>
      </p:sp>
    </p:spTree>
    <p:extLst>
      <p:ext uri="{BB962C8B-B14F-4D97-AF65-F5344CB8AC3E}">
        <p14:creationId xmlns:p14="http://schemas.microsoft.com/office/powerpoint/2010/main" val="860898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499"/>
            <a:ext cx="8153400" cy="1295400"/>
          </a:xfrm>
        </p:spPr>
        <p:txBody>
          <a:bodyPr/>
          <a:lstStyle/>
          <a:p>
            <a:r>
              <a:rPr lang="en-US" dirty="0"/>
              <a:t>Professional Learning Definition For Absolute Priority 3</a:t>
            </a:r>
            <a:br>
              <a:rPr lang="en-US" sz="2800" dirty="0"/>
            </a:br>
            <a:r>
              <a:rPr lang="en-US" sz="2800" dirty="0"/>
              <a:t>Slide 1 of 2</a:t>
            </a:r>
            <a:endParaRPr lang="en-US"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22</a:t>
            </a:fld>
            <a:endParaRPr lang="en-US" dirty="0"/>
          </a:p>
        </p:txBody>
      </p:sp>
      <p:sp>
        <p:nvSpPr>
          <p:cNvPr id="7" name="Content Placeholder 3"/>
          <p:cNvSpPr txBox="1">
            <a:spLocks/>
          </p:cNvSpPr>
          <p:nvPr/>
        </p:nvSpPr>
        <p:spPr>
          <a:xfrm>
            <a:off x="1066800" y="1828800"/>
            <a:ext cx="6477000" cy="4038600"/>
          </a:xfrm>
          <a:prstGeom prst="rect">
            <a:avLst/>
          </a:prstGeom>
        </p:spPr>
        <p:txBody>
          <a:bodyPr>
            <a:noAutofit/>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p:txBody>
      </p:sp>
      <p:sp>
        <p:nvSpPr>
          <p:cNvPr id="6" name="Content Placeholder 2">
            <a:extLst>
              <a:ext uri="{FF2B5EF4-FFF2-40B4-BE49-F238E27FC236}">
                <a16:creationId xmlns:a16="http://schemas.microsoft.com/office/drawing/2014/main" id="{5A46A21A-D0A5-4FCD-9A86-C69FE48FD645}"/>
              </a:ext>
            </a:extLst>
          </p:cNvPr>
          <p:cNvSpPr>
            <a:spLocks noGrp="1"/>
          </p:cNvSpPr>
          <p:nvPr>
            <p:ph idx="1"/>
          </p:nvPr>
        </p:nvSpPr>
        <p:spPr>
          <a:xfrm>
            <a:off x="457200" y="1600199"/>
            <a:ext cx="8610600" cy="5257801"/>
          </a:xfrm>
        </p:spPr>
        <p:txBody>
          <a:bodyPr/>
          <a:lstStyle/>
          <a:p>
            <a:pPr marL="0" marR="0" indent="0">
              <a:spcBef>
                <a:spcPts val="0"/>
              </a:spcBef>
              <a:spcAft>
                <a:spcPts val="0"/>
              </a:spcAft>
              <a:buNone/>
              <a:tabLst>
                <a:tab pos="457200" algn="l"/>
              </a:tabLst>
            </a:pPr>
            <a:r>
              <a:rPr lang="en-US" sz="3200" dirty="0">
                <a:effectLst/>
                <a:latin typeface="Tw Cen MT" panose="020B0602020104020603" pitchFamily="34" charset="0"/>
                <a:ea typeface="Calibri" panose="020F0502020204030204" pitchFamily="34" charset="0"/>
                <a:cs typeface="Courier New" panose="02070309020205020404" pitchFamily="49" charset="0"/>
              </a:rPr>
              <a:t>Professional learning means:</a:t>
            </a:r>
          </a:p>
          <a:p>
            <a:pPr marL="0" marR="0" indent="0">
              <a:spcBef>
                <a:spcPts val="0"/>
              </a:spcBef>
              <a:spcAft>
                <a:spcPts val="0"/>
              </a:spcAft>
              <a:buNone/>
              <a:tabLst>
                <a:tab pos="457200" algn="l"/>
              </a:tabLst>
            </a:pPr>
            <a:r>
              <a:rPr lang="en-US" sz="3200" dirty="0">
                <a:effectLst/>
                <a:latin typeface="Tw Cen MT" panose="020B0602020104020603" pitchFamily="34" charset="0"/>
                <a:ea typeface="Calibri" panose="020F0502020204030204" pitchFamily="34" charset="0"/>
                <a:cs typeface="Courier New" panose="02070309020205020404" pitchFamily="49" charset="0"/>
              </a:rPr>
              <a:t>instructionally relevant activities to improve and increase classroom teachers’-- </a:t>
            </a:r>
            <a:endParaRPr lang="en-US" sz="3200" dirty="0">
              <a:effectLst/>
              <a:latin typeface="Tw Cen MT" panose="020B0602020104020603" pitchFamily="34" charset="0"/>
              <a:ea typeface="Calibri" panose="020F0502020204030204" pitchFamily="34" charset="0"/>
              <a:cs typeface="Times New Roman" panose="02020603050405020304" pitchFamily="18" charset="0"/>
            </a:endParaRPr>
          </a:p>
          <a:p>
            <a:pPr marL="465138" marR="0" indent="0">
              <a:spcBef>
                <a:spcPts val="0"/>
              </a:spcBef>
              <a:spcAft>
                <a:spcPts val="0"/>
              </a:spcAft>
              <a:buNone/>
              <a:tabLst>
                <a:tab pos="457200" algn="l"/>
              </a:tabLst>
            </a:pPr>
            <a:r>
              <a:rPr lang="en-US" sz="3200" dirty="0">
                <a:effectLst/>
                <a:latin typeface="Tw Cen MT" panose="020B0602020104020603" pitchFamily="34" charset="0"/>
                <a:ea typeface="Calibri" panose="020F0502020204030204" pitchFamily="34" charset="0"/>
                <a:cs typeface="Courier New" panose="02070309020205020404" pitchFamily="49" charset="0"/>
              </a:rPr>
              <a:t>(1) Content knowledge; </a:t>
            </a:r>
            <a:endParaRPr lang="en-US" sz="3200" dirty="0">
              <a:effectLst/>
              <a:latin typeface="Tw Cen MT" panose="020B0602020104020603" pitchFamily="34" charset="0"/>
              <a:ea typeface="Calibri" panose="020F0502020204030204" pitchFamily="34" charset="0"/>
              <a:cs typeface="Times New Roman" panose="02020603050405020304" pitchFamily="18" charset="0"/>
            </a:endParaRPr>
          </a:p>
          <a:p>
            <a:pPr marL="465138" marR="0" indent="0">
              <a:spcBef>
                <a:spcPts val="0"/>
              </a:spcBef>
              <a:spcAft>
                <a:spcPts val="0"/>
              </a:spcAft>
              <a:buNone/>
              <a:tabLst>
                <a:tab pos="457200" algn="l"/>
              </a:tabLst>
            </a:pPr>
            <a:r>
              <a:rPr lang="en-US" sz="3200" dirty="0">
                <a:effectLst/>
                <a:latin typeface="Tw Cen MT" panose="020B0602020104020603" pitchFamily="34" charset="0"/>
                <a:ea typeface="Calibri" panose="020F0502020204030204" pitchFamily="34" charset="0"/>
                <a:cs typeface="Courier New" panose="02070309020205020404" pitchFamily="49" charset="0"/>
              </a:rPr>
              <a:t>(2) Understanding of instructional strategies and intervention techniques for high-need students, including how best to analyze and use data to inform such strategies and techniques; and</a:t>
            </a:r>
            <a:endParaRPr lang="en-US" sz="3200" dirty="0">
              <a:effectLst/>
              <a:latin typeface="Tw Cen MT" panose="020B0602020104020603" pitchFamily="34" charset="0"/>
              <a:ea typeface="Calibri" panose="020F0502020204030204" pitchFamily="34" charset="0"/>
              <a:cs typeface="Times New Roman" panose="02020603050405020304" pitchFamily="18" charset="0"/>
            </a:endParaRPr>
          </a:p>
          <a:p>
            <a:pPr marL="465138" marR="0" indent="0">
              <a:spcBef>
                <a:spcPts val="0"/>
              </a:spcBef>
              <a:spcAft>
                <a:spcPts val="0"/>
              </a:spcAft>
              <a:buNone/>
              <a:tabLst>
                <a:tab pos="457200" algn="l"/>
              </a:tabLst>
            </a:pPr>
            <a:r>
              <a:rPr lang="en-US" sz="3200" dirty="0">
                <a:effectLst/>
                <a:latin typeface="Tw Cen MT" panose="020B0602020104020603" pitchFamily="34" charset="0"/>
                <a:ea typeface="Calibri" panose="020F0502020204030204" pitchFamily="34" charset="0"/>
                <a:cs typeface="Courier New" panose="02070309020205020404" pitchFamily="49" charset="0"/>
              </a:rPr>
              <a:t> (3) Classroom management skills to better support high-need students. </a:t>
            </a:r>
            <a:endParaRPr lang="en-US" sz="3200" dirty="0">
              <a:effectLst/>
              <a:latin typeface="Tw Cen MT" panose="020B06020201040206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81414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53400" cy="1295400"/>
          </a:xfrm>
        </p:spPr>
        <p:txBody>
          <a:bodyPr/>
          <a:lstStyle/>
          <a:p>
            <a:r>
              <a:rPr lang="en-US" dirty="0"/>
              <a:t>Professional Learning Definition For Absolute Priority 3</a:t>
            </a:r>
            <a:br>
              <a:rPr lang="en-US" sz="2800" dirty="0"/>
            </a:br>
            <a:r>
              <a:rPr lang="en-US" sz="2800" dirty="0"/>
              <a:t>Slide 2 of 2</a:t>
            </a:r>
            <a:endParaRPr lang="en-US"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23</a:t>
            </a:fld>
            <a:endParaRPr lang="en-US" dirty="0"/>
          </a:p>
        </p:txBody>
      </p:sp>
      <p:sp>
        <p:nvSpPr>
          <p:cNvPr id="7" name="Content Placeholder 3"/>
          <p:cNvSpPr txBox="1">
            <a:spLocks/>
          </p:cNvSpPr>
          <p:nvPr/>
        </p:nvSpPr>
        <p:spPr>
          <a:xfrm>
            <a:off x="1066800" y="1828800"/>
            <a:ext cx="6477000" cy="4038600"/>
          </a:xfrm>
          <a:prstGeom prst="rect">
            <a:avLst/>
          </a:prstGeom>
        </p:spPr>
        <p:txBody>
          <a:bodyPr>
            <a:noAutofit/>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p:txBody>
      </p:sp>
      <p:sp>
        <p:nvSpPr>
          <p:cNvPr id="6" name="Content Placeholder 2">
            <a:extLst>
              <a:ext uri="{FF2B5EF4-FFF2-40B4-BE49-F238E27FC236}">
                <a16:creationId xmlns:a16="http://schemas.microsoft.com/office/drawing/2014/main" id="{5A46A21A-D0A5-4FCD-9A86-C69FE48FD645}"/>
              </a:ext>
            </a:extLst>
          </p:cNvPr>
          <p:cNvSpPr>
            <a:spLocks noGrp="1"/>
          </p:cNvSpPr>
          <p:nvPr>
            <p:ph idx="1"/>
          </p:nvPr>
        </p:nvSpPr>
        <p:spPr>
          <a:xfrm>
            <a:off x="228600" y="1981200"/>
            <a:ext cx="8610600" cy="4876800"/>
          </a:xfrm>
        </p:spPr>
        <p:txBody>
          <a:bodyPr/>
          <a:lstStyle/>
          <a:p>
            <a:pPr marL="0" marR="0" indent="0">
              <a:spcBef>
                <a:spcPts val="0"/>
              </a:spcBef>
              <a:spcAft>
                <a:spcPts val="0"/>
              </a:spcAft>
              <a:buNone/>
              <a:tabLst>
                <a:tab pos="457200" algn="l"/>
              </a:tabLst>
            </a:pPr>
            <a:r>
              <a:rPr lang="en-US" sz="3000" dirty="0">
                <a:effectLst/>
                <a:latin typeface="+mj-lt"/>
                <a:ea typeface="Calibri" panose="020F0502020204030204" pitchFamily="34" charset="0"/>
                <a:cs typeface="Courier New" panose="02070309020205020404" pitchFamily="49" charset="0"/>
              </a:rPr>
              <a:t>Professional learning must be job-embedded or classroom-focused, collaborative, data-driven, part of a sustained and intensive program, and related to the achievement and attainment of high-need students.  Professional learning may include innovative activities such as peer shadowing opportunities, virtual mentoring, online modules, professional learning communities, communities of practice, action research, micro-credentials, and coaching support.</a:t>
            </a:r>
            <a:endParaRPr lang="en-US" sz="30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7300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3581400"/>
            <a:ext cx="8763000" cy="1447800"/>
          </a:xfrm>
        </p:spPr>
        <p:txBody>
          <a:bodyPr/>
          <a:lstStyle/>
          <a:p>
            <a:pPr fontAlgn="auto">
              <a:spcAft>
                <a:spcPts val="0"/>
              </a:spcAft>
              <a:defRPr/>
            </a:pPr>
            <a:r>
              <a:rPr lang="en-US" sz="3200" dirty="0"/>
              <a:t>Education Innovation and Research (EIR)</a:t>
            </a:r>
            <a:br>
              <a:rPr lang="en-US" sz="3200" dirty="0"/>
            </a:br>
            <a:r>
              <a:rPr lang="en-US" sz="3200" dirty="0"/>
              <a:t>Early-phase priorities and </a:t>
            </a:r>
            <a:r>
              <a:rPr lang="en-US" sz="3200"/>
              <a:t>Application Requirements</a:t>
            </a:r>
            <a:endParaRPr lang="en-US" sz="3200" dirty="0"/>
          </a:p>
        </p:txBody>
      </p:sp>
      <p:sp>
        <p:nvSpPr>
          <p:cNvPr id="5" name="Subtitle 4"/>
          <p:cNvSpPr>
            <a:spLocks noGrp="1"/>
          </p:cNvSpPr>
          <p:nvPr>
            <p:ph type="subTitle" idx="1"/>
          </p:nvPr>
        </p:nvSpPr>
        <p:spPr/>
        <p:txBody>
          <a:bodyPr/>
          <a:lstStyle/>
          <a:p>
            <a:pPr fontAlgn="auto">
              <a:spcAft>
                <a:spcPts val="0"/>
              </a:spcAft>
              <a:buFont typeface="Arial"/>
              <a:buNone/>
              <a:defRPr/>
            </a:pPr>
            <a:endParaRPr lang="en-US" dirty="0"/>
          </a:p>
        </p:txBody>
      </p:sp>
    </p:spTree>
    <p:extLst>
      <p:ext uri="{BB962C8B-B14F-4D97-AF65-F5344CB8AC3E}">
        <p14:creationId xmlns:p14="http://schemas.microsoft.com/office/powerpoint/2010/main" val="1890865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r>
              <a:rPr lang="en-US" dirty="0"/>
              <a:t>ABSOLUTE PRIORITY 1: </a:t>
            </a:r>
            <a:br>
              <a:rPr lang="en-US" dirty="0"/>
            </a:br>
            <a:r>
              <a:rPr lang="en-US" dirty="0"/>
              <a:t>Demonstrates a rationale</a:t>
            </a:r>
          </a:p>
        </p:txBody>
      </p:sp>
      <p:sp>
        <p:nvSpPr>
          <p:cNvPr id="3" name="Content Placeholder 2"/>
          <p:cNvSpPr>
            <a:spLocks noGrp="1"/>
          </p:cNvSpPr>
          <p:nvPr>
            <p:ph idx="1"/>
          </p:nvPr>
        </p:nvSpPr>
        <p:spPr>
          <a:xfrm>
            <a:off x="457200" y="1676400"/>
            <a:ext cx="8229600" cy="4068763"/>
          </a:xfrm>
        </p:spPr>
        <p:txBody>
          <a:bodyPr/>
          <a:lstStyle/>
          <a:p>
            <a:pPr marL="228600" indent="0">
              <a:buNone/>
            </a:pPr>
            <a:r>
              <a:rPr lang="en-US" sz="3200" dirty="0"/>
              <a:t>Under this priority, an applicant proposes a project that demonstrates a rationale (as defined in 34 CFR 77.1).    </a:t>
            </a:r>
          </a:p>
          <a:p>
            <a:pPr marL="228600" indent="0">
              <a:buNone/>
            </a:pPr>
            <a:endParaRPr lang="en-US" sz="3200" u="sng" dirty="0"/>
          </a:p>
          <a:p>
            <a:pPr marL="228600" indent="0">
              <a:buNone/>
            </a:pPr>
            <a:r>
              <a:rPr lang="en-US" sz="3200" u="sng" dirty="0"/>
              <a:t>Demonstrates a rationale</a:t>
            </a:r>
            <a:r>
              <a:rPr lang="en-US" sz="3200" dirty="0"/>
              <a:t> means a key project component included in the project's logic model is informed by research or evaluation findings that suggest the project component is likely to improve relevant outcomes.</a:t>
            </a:r>
          </a:p>
          <a:p>
            <a:endParaRPr lang="en-US"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3</a:t>
            </a:fld>
            <a:endParaRPr lang="en-US" dirty="0"/>
          </a:p>
        </p:txBody>
      </p:sp>
    </p:spTree>
    <p:extLst>
      <p:ext uri="{BB962C8B-B14F-4D97-AF65-F5344CB8AC3E}">
        <p14:creationId xmlns:p14="http://schemas.microsoft.com/office/powerpoint/2010/main" val="3752021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Logic Model?</a:t>
            </a:r>
          </a:p>
        </p:txBody>
      </p:sp>
      <p:sp>
        <p:nvSpPr>
          <p:cNvPr id="3" name="Content Placeholder 2"/>
          <p:cNvSpPr>
            <a:spLocks noGrp="1"/>
          </p:cNvSpPr>
          <p:nvPr>
            <p:ph idx="1"/>
          </p:nvPr>
        </p:nvSpPr>
        <p:spPr/>
        <p:txBody>
          <a:bodyPr/>
          <a:lstStyle/>
          <a:p>
            <a:pPr marL="228600" indent="0">
              <a:buNone/>
            </a:pPr>
            <a:r>
              <a:rPr lang="en-US" sz="3200" dirty="0"/>
              <a:t>Logic model (also referred to as a theory of action) means a framework that identifies key project components of the proposed project (i.e., the active “ingredients” that are hypothesized to be critical to achieving the relevant outcomes) and describes the theoretical and operational relationships among the key project components and relevant outcomes.</a:t>
            </a:r>
            <a:endParaRPr lang="en-US"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4</a:t>
            </a:fld>
            <a:endParaRPr lang="en-US" dirty="0"/>
          </a:p>
        </p:txBody>
      </p:sp>
    </p:spTree>
    <p:extLst>
      <p:ext uri="{BB962C8B-B14F-4D97-AF65-F5344CB8AC3E}">
        <p14:creationId xmlns:p14="http://schemas.microsoft.com/office/powerpoint/2010/main" val="3068581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Logic Model</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5</a:t>
            </a:fld>
            <a:endParaRPr lang="en-US" dirty="0"/>
          </a:p>
        </p:txBody>
      </p:sp>
      <p:sp>
        <p:nvSpPr>
          <p:cNvPr id="6" name="TextBox 5"/>
          <p:cNvSpPr txBox="1"/>
          <p:nvPr/>
        </p:nvSpPr>
        <p:spPr>
          <a:xfrm>
            <a:off x="838200" y="6031468"/>
            <a:ext cx="6096000" cy="369332"/>
          </a:xfrm>
          <a:prstGeom prst="rect">
            <a:avLst/>
          </a:prstGeom>
          <a:noFill/>
        </p:spPr>
        <p:txBody>
          <a:bodyPr wrap="square" rtlCol="0">
            <a:spAutoFit/>
          </a:bodyPr>
          <a:lstStyle/>
          <a:p>
            <a:r>
              <a:rPr lang="en-US" dirty="0"/>
              <a:t>Source: REL Pacific – see link on next slide. </a:t>
            </a:r>
          </a:p>
        </p:txBody>
      </p:sp>
      <p:pic>
        <p:nvPicPr>
          <p:cNvPr id="3" name="Picture 2" descr="C:\Users\Kelly.Terpak\Desktop\Captur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816445"/>
            <a:ext cx="8610599" cy="5180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818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LOGIC MODEL Resources</a:t>
            </a:r>
          </a:p>
        </p:txBody>
      </p:sp>
      <p:sp>
        <p:nvSpPr>
          <p:cNvPr id="3" name="Content Placeholder 2"/>
          <p:cNvSpPr>
            <a:spLocks noGrp="1"/>
          </p:cNvSpPr>
          <p:nvPr>
            <p:ph idx="1"/>
          </p:nvPr>
        </p:nvSpPr>
        <p:spPr>
          <a:xfrm>
            <a:off x="215348" y="1066800"/>
            <a:ext cx="8458200" cy="4724400"/>
          </a:xfrm>
        </p:spPr>
        <p:txBody>
          <a:bodyPr/>
          <a:lstStyle/>
          <a:p>
            <a:pPr lvl="0"/>
            <a:r>
              <a:rPr lang="en-US" sz="2800" dirty="0">
                <a:hlinkClick r:id="rId3"/>
              </a:rPr>
              <a:t>Education Logic Model (ELM) Application </a:t>
            </a:r>
            <a:r>
              <a:rPr lang="en-US" sz="2800" dirty="0"/>
              <a:t>(REL Pacific)</a:t>
            </a:r>
          </a:p>
          <a:p>
            <a:pPr marL="822960" lvl="1" indent="0">
              <a:buNone/>
            </a:pPr>
            <a:r>
              <a:rPr lang="en-US" sz="2800" dirty="0"/>
              <a:t> </a:t>
            </a:r>
          </a:p>
          <a:p>
            <a:pPr lvl="0"/>
            <a:r>
              <a:rPr lang="en-US" sz="2800" dirty="0">
                <a:hlinkClick r:id="rId4"/>
              </a:rPr>
              <a:t>Logic models: A tool for effective program planning, collaboration, and monitoring </a:t>
            </a:r>
            <a:r>
              <a:rPr lang="en-US" sz="2800" dirty="0"/>
              <a:t>(REL Pacific)</a:t>
            </a:r>
          </a:p>
          <a:p>
            <a:pPr marL="274320" lvl="0" indent="0">
              <a:buNone/>
            </a:pPr>
            <a:r>
              <a:rPr lang="en-US" sz="2800" dirty="0"/>
              <a:t> </a:t>
            </a:r>
          </a:p>
          <a:p>
            <a:pPr lvl="0"/>
            <a:r>
              <a:rPr lang="en-US" sz="2800" dirty="0">
                <a:hlinkClick r:id="rId5"/>
              </a:rPr>
              <a:t>Logic models: A tool for designing and monitoring program evaluations </a:t>
            </a:r>
            <a:r>
              <a:rPr lang="en-US" sz="2800" dirty="0"/>
              <a:t>(REL Pacific)</a:t>
            </a:r>
          </a:p>
          <a:p>
            <a:pPr marL="822960" lvl="1" indent="0">
              <a:buNone/>
            </a:pPr>
            <a:r>
              <a:rPr lang="en-US" sz="2800" dirty="0"/>
              <a:t> </a:t>
            </a:r>
          </a:p>
          <a:p>
            <a:pPr lvl="0"/>
            <a:r>
              <a:rPr lang="en-US" sz="2800" dirty="0">
                <a:hlinkClick r:id="rId6"/>
              </a:rPr>
              <a:t>Logic models for program design, implementation, and evaluation: Workshop toolkit  </a:t>
            </a:r>
            <a:r>
              <a:rPr lang="en-US" sz="2800" dirty="0"/>
              <a:t>(REL Northeast and Islands)</a:t>
            </a:r>
          </a:p>
          <a:p>
            <a:pPr marL="274320" indent="0">
              <a:buNone/>
            </a:pPr>
            <a:endParaRPr lang="en-US" dirty="0"/>
          </a:p>
        </p:txBody>
      </p:sp>
      <p:sp>
        <p:nvSpPr>
          <p:cNvPr id="5" name="Slide Number Placeholder 4"/>
          <p:cNvSpPr>
            <a:spLocks noGrp="1"/>
          </p:cNvSpPr>
          <p:nvPr>
            <p:ph type="sldNum" sz="quarter" idx="11"/>
          </p:nvPr>
        </p:nvSpPr>
        <p:spPr/>
        <p:txBody>
          <a:bodyPr/>
          <a:lstStyle/>
          <a:p>
            <a:pPr>
              <a:defRPr/>
            </a:pPr>
            <a:fld id="{D24C62AC-34AC-44FA-925B-65FA1B2D13C3}" type="slidenum">
              <a:rPr lang="en-US" smtClean="0"/>
              <a:pPr>
                <a:defRPr/>
              </a:pPr>
              <a:t>6</a:t>
            </a:fld>
            <a:endParaRPr lang="en-US" dirty="0"/>
          </a:p>
        </p:txBody>
      </p:sp>
    </p:spTree>
    <p:extLst>
      <p:ext uri="{BB962C8B-B14F-4D97-AF65-F5344CB8AC3E}">
        <p14:creationId xmlns:p14="http://schemas.microsoft.com/office/powerpoint/2010/main" val="139547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828800"/>
          </a:xfrm>
        </p:spPr>
        <p:txBody>
          <a:bodyPr/>
          <a:lstStyle/>
          <a:p>
            <a:r>
              <a:rPr lang="en-US" sz="3200" dirty="0"/>
              <a:t>Absolute Priority 2: Field-initiated innovations -- Promoting STEM education, with A particular focus on computer Science</a:t>
            </a:r>
          </a:p>
        </p:txBody>
      </p:sp>
      <p:sp>
        <p:nvSpPr>
          <p:cNvPr id="3" name="Content Placeholder 2"/>
          <p:cNvSpPr>
            <a:spLocks noGrp="1"/>
          </p:cNvSpPr>
          <p:nvPr>
            <p:ph idx="1"/>
          </p:nvPr>
        </p:nvSpPr>
        <p:spPr>
          <a:xfrm>
            <a:off x="457200" y="2057400"/>
            <a:ext cx="8229600" cy="4435475"/>
          </a:xfrm>
        </p:spPr>
        <p:txBody>
          <a:bodyPr/>
          <a:lstStyle/>
          <a:p>
            <a:pPr marL="228600" indent="0">
              <a:buNone/>
            </a:pPr>
            <a:r>
              <a:rPr lang="en-US" sz="2800" dirty="0"/>
              <a:t>Under the priority, we provide funding to projects that are designed to:</a:t>
            </a:r>
          </a:p>
          <a:p>
            <a:r>
              <a:rPr lang="en-US" sz="2800" dirty="0"/>
              <a:t>Create, develop, implement, replicate, or take to scale entrepreneurial, evidence-based, field-initiated innovations to improve student achievement and attainment for high-need students, and;</a:t>
            </a:r>
          </a:p>
          <a:p>
            <a:r>
              <a:rPr lang="en-US" sz="2800" dirty="0"/>
              <a:t>Improve student achievement or other educational outcomes in one or more of the following areas:  science, technology, engineering, math, or computer science.  </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7</a:t>
            </a:fld>
            <a:endParaRPr lang="en-US" dirty="0"/>
          </a:p>
        </p:txBody>
      </p:sp>
    </p:spTree>
    <p:extLst>
      <p:ext uri="{BB962C8B-B14F-4D97-AF65-F5344CB8AC3E}">
        <p14:creationId xmlns:p14="http://schemas.microsoft.com/office/powerpoint/2010/main" val="2196158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Competitive Preference Priority 1: Computer Science</a:t>
            </a:r>
          </a:p>
        </p:txBody>
      </p:sp>
      <p:sp>
        <p:nvSpPr>
          <p:cNvPr id="3" name="Content Placeholder 2"/>
          <p:cNvSpPr>
            <a:spLocks noGrp="1"/>
          </p:cNvSpPr>
          <p:nvPr>
            <p:ph idx="1"/>
          </p:nvPr>
        </p:nvSpPr>
        <p:spPr>
          <a:xfrm>
            <a:off x="304800" y="1295400"/>
            <a:ext cx="8610600" cy="5257801"/>
          </a:xfrm>
        </p:spPr>
        <p:txBody>
          <a:bodyPr/>
          <a:lstStyle/>
          <a:p>
            <a:pPr marL="228600" indent="0">
              <a:buNone/>
            </a:pPr>
            <a:r>
              <a:rPr lang="en-US" sz="2600" dirty="0"/>
              <a:t>Projects designed to expand access and improve student achievement or other educational outcomes in computer science (</a:t>
            </a:r>
            <a:r>
              <a:rPr lang="en-US" sz="2600" b="1" dirty="0"/>
              <a:t>as defined in the notice</a:t>
            </a:r>
            <a:r>
              <a:rPr lang="en-US" sz="2600" dirty="0"/>
              <a:t>).  These projects must address the following priority area:</a:t>
            </a:r>
          </a:p>
          <a:p>
            <a:pPr marL="228600" indent="0">
              <a:buNone/>
            </a:pPr>
            <a:r>
              <a:rPr lang="en-US" sz="2600" dirty="0"/>
              <a:t>Expanding access to and participation in rigorous computer science (as defined in the notice) coursework for traditionally underrepresented students such as racial or ethnic minorities, women, students in communities served by rural local educational agencies (as defined in the notice), children or students with disabilities (as defined in the notice), or low-income individuals (as defined under section 312(g) of the Higher Education Act of 1965, as amended). </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8</a:t>
            </a:fld>
            <a:endParaRPr lang="en-US" dirty="0"/>
          </a:p>
        </p:txBody>
      </p:sp>
    </p:spTree>
    <p:extLst>
      <p:ext uri="{BB962C8B-B14F-4D97-AF65-F5344CB8AC3E}">
        <p14:creationId xmlns:p14="http://schemas.microsoft.com/office/powerpoint/2010/main" val="390089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3200" dirty="0"/>
              <a:t>Absolute Priority 3: Teacher-Directed Professional Learning</a:t>
            </a:r>
            <a:br>
              <a:rPr lang="en-US" sz="2800" dirty="0"/>
            </a:br>
            <a:r>
              <a:rPr lang="en-US" sz="2800" dirty="0"/>
              <a:t>Slide 1 of 2</a:t>
            </a:r>
          </a:p>
        </p:txBody>
      </p:sp>
      <p:sp>
        <p:nvSpPr>
          <p:cNvPr id="3" name="Content Placeholder 2"/>
          <p:cNvSpPr>
            <a:spLocks noGrp="1"/>
          </p:cNvSpPr>
          <p:nvPr>
            <p:ph idx="1"/>
          </p:nvPr>
        </p:nvSpPr>
        <p:spPr>
          <a:xfrm>
            <a:off x="457200" y="1981200"/>
            <a:ext cx="8229600" cy="4267200"/>
          </a:xfrm>
        </p:spPr>
        <p:txBody>
          <a:bodyPr/>
          <a:lstStyle/>
          <a:p>
            <a:pPr marL="228600" indent="0">
              <a:buNone/>
            </a:pPr>
            <a:r>
              <a:rPr lang="en-US" sz="3200" dirty="0"/>
              <a:t>Under this priority, an applicant must propose a project in which classroom teachers receive stipends to select professional learning alternatives that are instructionally relevant and meet their individual needs related to instructional practices for high-need students.  </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9</a:t>
            </a:fld>
            <a:endParaRPr lang="en-US" dirty="0"/>
          </a:p>
        </p:txBody>
      </p:sp>
    </p:spTree>
    <p:extLst>
      <p:ext uri="{BB962C8B-B14F-4D97-AF65-F5344CB8AC3E}">
        <p14:creationId xmlns:p14="http://schemas.microsoft.com/office/powerpoint/2010/main" val="2247965160"/>
      </p:ext>
    </p:extLst>
  </p:cSld>
  <p:clrMapOvr>
    <a:masterClrMapping/>
  </p:clrMapOvr>
</p:sld>
</file>

<file path=ppt/theme/theme1.xml><?xml version="1.0" encoding="utf-8"?>
<a:theme xmlns:a="http://schemas.openxmlformats.org/drawingml/2006/main" name="Dept of Ed">
  <a:themeElements>
    <a:clrScheme name="Dept of Ed">
      <a:dk1>
        <a:srgbClr val="333333"/>
      </a:dk1>
      <a:lt1>
        <a:sysClr val="window" lastClr="FFFFFF"/>
      </a:lt1>
      <a:dk2>
        <a:srgbClr val="000000"/>
      </a:dk2>
      <a:lt2>
        <a:srgbClr val="E6E6E6"/>
      </a:lt2>
      <a:accent1>
        <a:srgbClr val="0C4790"/>
      </a:accent1>
      <a:accent2>
        <a:srgbClr val="038A00"/>
      </a:accent2>
      <a:accent3>
        <a:srgbClr val="F1990D"/>
      </a:accent3>
      <a:accent4>
        <a:srgbClr val="5B638A"/>
      </a:accent4>
      <a:accent5>
        <a:srgbClr val="70BD2F"/>
      </a:accent5>
      <a:accent6>
        <a:srgbClr val="688FAA"/>
      </a:accent6>
      <a:hlink>
        <a:srgbClr val="0C4790"/>
      </a:hlink>
      <a:folHlink>
        <a:srgbClr val="5B638A"/>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5905E9B17257344A422F0EB5D5A7C38" ma:contentTypeVersion="8" ma:contentTypeDescription="Create a new document." ma:contentTypeScope="" ma:versionID="1a85293d86ab2fef7f6e8db95f0d0f5d">
  <xsd:schema xmlns:xsd="http://www.w3.org/2001/XMLSchema" xmlns:xs="http://www.w3.org/2001/XMLSchema" xmlns:p="http://schemas.microsoft.com/office/2006/metadata/properties" xmlns:ns2="6ed4f710-a888-49b6-a3ba-a65a9384835f" xmlns:ns3="ffcb171c-5eb6-4b7e-bff7-850b4441ed9e" targetNamespace="http://schemas.microsoft.com/office/2006/metadata/properties" ma:root="true" ma:fieldsID="57d2343423ceebff6ee5b81eceea6d57" ns2:_="" ns3:_="">
    <xsd:import namespace="6ed4f710-a888-49b6-a3ba-a65a9384835f"/>
    <xsd:import namespace="ffcb171c-5eb6-4b7e-bff7-850b4441ed9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d4f710-a888-49b6-a3ba-a65a9384835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fcb171c-5eb6-4b7e-bff7-850b4441ed9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B2A4A1-2F86-4C05-9B61-6ACBFDBC4F9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40CEC9B-9D73-43D6-9641-96185F4B85BE}">
  <ds:schemaRefs>
    <ds:schemaRef ds:uri="http://schemas.microsoft.com/sharepoint/v3/contenttype/forms"/>
  </ds:schemaRefs>
</ds:datastoreItem>
</file>

<file path=customXml/itemProps3.xml><?xml version="1.0" encoding="utf-8"?>
<ds:datastoreItem xmlns:ds="http://schemas.openxmlformats.org/officeDocument/2006/customXml" ds:itemID="{39A95416-4B38-44D2-89B6-81F9C08500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d4f710-a888-49b6-a3ba-a65a9384835f"/>
    <ds:schemaRef ds:uri="ffcb171c-5eb6-4b7e-bff7-850b4441ed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2542</TotalTime>
  <Words>3997</Words>
  <Application>Microsoft Office PowerPoint</Application>
  <PresentationFormat>On-screen Show (4:3)</PresentationFormat>
  <Paragraphs>214</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Tw Cen MT</vt:lpstr>
      <vt:lpstr>Wingdings</vt:lpstr>
      <vt:lpstr>Dept of Ed</vt:lpstr>
      <vt:lpstr>Education Innovation and Research (EIR) Early-phase priorities and Application Requirements</vt:lpstr>
      <vt:lpstr>Overview of PRIORITIES</vt:lpstr>
      <vt:lpstr>ABSOLUTE PRIORITY 1:  Demonstrates a rationale</vt:lpstr>
      <vt:lpstr>What is a Logic Model?</vt:lpstr>
      <vt:lpstr>Sample Logic Model</vt:lpstr>
      <vt:lpstr>LOGIC MODEL Resources</vt:lpstr>
      <vt:lpstr>Absolute Priority 2: Field-initiated innovations -- Promoting STEM education, with A particular focus on computer Science</vt:lpstr>
      <vt:lpstr>Competitive Preference Priority 1: Computer Science</vt:lpstr>
      <vt:lpstr>Absolute Priority 3: Teacher-Directed Professional Learning Slide 1 of 2</vt:lpstr>
      <vt:lpstr>Absolute Priority 3: Teacher-Directed Professional Learning Slide 2 of 2</vt:lpstr>
      <vt:lpstr>Competitive Preference Priority 2: State Educational Agency Partnership</vt:lpstr>
      <vt:lpstr>Application Requirements For Absolute Priority 3</vt:lpstr>
      <vt:lpstr>Application Requirements For Absolute Priority 3</vt:lpstr>
      <vt:lpstr>Application Requirements For Absolute Priority 3</vt:lpstr>
      <vt:lpstr>Application Requirements For Absolute Priority 3</vt:lpstr>
      <vt:lpstr>Application Requirements For Absolute Priority 3</vt:lpstr>
      <vt:lpstr>Application Requirements For Absolute Priority 3</vt:lpstr>
      <vt:lpstr>Application Requirements For Absolute Priority 3</vt:lpstr>
      <vt:lpstr>Application Requirements For Absolute Priority 3</vt:lpstr>
      <vt:lpstr>Application Requirements For Absolute Priority 3</vt:lpstr>
      <vt:lpstr>Application Requirements For Absolute Priority 3</vt:lpstr>
      <vt:lpstr>Professional Learning Definition For Absolute Priority 3 Slide 1 of 2</vt:lpstr>
      <vt:lpstr>Professional Learning Definition For Absolute Priority 3 Slide 2 of 2</vt:lpstr>
      <vt:lpstr>Education Innovation and Research (EIR) Early-phase priorities and Application Requirements</vt:lpstr>
    </vt:vector>
  </TitlesOfParts>
  <Company>U.S.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 Department of Education</dc:creator>
  <cp:lastModifiedBy>Ashley</cp:lastModifiedBy>
  <cp:revision>206</cp:revision>
  <cp:lastPrinted>2017-01-26T19:27:26Z</cp:lastPrinted>
  <dcterms:created xsi:type="dcterms:W3CDTF">2013-08-12T19:53:34Z</dcterms:created>
  <dcterms:modified xsi:type="dcterms:W3CDTF">2020-07-28T00:50:44Z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0x01010045905E9B17257344A422F0EB5D5A7C38</vt:lpwstr>
  </property>
</Properties>
</file>