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27"/>
  </p:notesMasterIdLst>
  <p:sldIdLst>
    <p:sldId id="256" r:id="rId5"/>
    <p:sldId id="257" r:id="rId6"/>
    <p:sldId id="258" r:id="rId7"/>
    <p:sldId id="259" r:id="rId8"/>
    <p:sldId id="260" r:id="rId9"/>
    <p:sldId id="261" r:id="rId10"/>
    <p:sldId id="283" r:id="rId11"/>
    <p:sldId id="284" r:id="rId12"/>
    <p:sldId id="264" r:id="rId13"/>
    <p:sldId id="271" r:id="rId14"/>
    <p:sldId id="289" r:id="rId15"/>
    <p:sldId id="275" r:id="rId16"/>
    <p:sldId id="278" r:id="rId17"/>
    <p:sldId id="281" r:id="rId18"/>
    <p:sldId id="265" r:id="rId19"/>
    <p:sldId id="286" r:id="rId20"/>
    <p:sldId id="282" r:id="rId21"/>
    <p:sldId id="268" r:id="rId22"/>
    <p:sldId id="269" r:id="rId23"/>
    <p:sldId id="270" r:id="rId24"/>
    <p:sldId id="287" r:id="rId25"/>
    <p:sldId id="288"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les, Sylvia" initials="LS" lastIdx="18" clrIdx="0">
    <p:extLst>
      <p:ext uri="{19B8F6BF-5375-455C-9EA6-DF929625EA0E}">
        <p15:presenceInfo xmlns:p15="http://schemas.microsoft.com/office/powerpoint/2012/main" userId="S::Sylvia.Lyles@ed.gov::0c839add-7815-4ecf-b994-bad4040123b0" providerId="AD"/>
      </p:ext>
    </p:extLst>
  </p:cmAuthor>
  <p:cmAuthor id="2" name="Horner-Smith, Mildred" initials="HM" lastIdx="16" clrIdx="1">
    <p:extLst>
      <p:ext uri="{19B8F6BF-5375-455C-9EA6-DF929625EA0E}">
        <p15:presenceInfo xmlns:p15="http://schemas.microsoft.com/office/powerpoint/2012/main" userId="S::Mildred.Horner-Smith@ed.gov::34887085-7e25-4031-99cf-10ec6665f85d" providerId="AD"/>
      </p:ext>
    </p:extLst>
  </p:cmAuthor>
  <p:cmAuthor id="3" name="Georgia, Michelle" initials="GM" lastIdx="8" clrIdx="2">
    <p:extLst>
      <p:ext uri="{19B8F6BF-5375-455C-9EA6-DF929625EA0E}">
        <p15:presenceInfo xmlns:p15="http://schemas.microsoft.com/office/powerpoint/2012/main" userId="S::Michelle.Georgia@ed.gov::0816121b-a3c2-48d7-a6f2-8f1752f410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D133D-4A98-49F6-9424-CF11C244EB14}" v="12" dt="2020-01-30T17:00:31.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9" autoAdjust="0"/>
    <p:restoredTop sz="85425" autoAdjust="0"/>
  </p:normalViewPr>
  <p:slideViewPr>
    <p:cSldViewPr snapToGrid="0">
      <p:cViewPr varScale="1">
        <p:scale>
          <a:sx n="57" d="100"/>
          <a:sy n="57" d="100"/>
        </p:scale>
        <p:origin x="272" y="36"/>
      </p:cViewPr>
      <p:guideLst/>
    </p:cSldViewPr>
  </p:slideViewPr>
  <p:notesTextViewPr>
    <p:cViewPr>
      <p:scale>
        <a:sx n="1" d="1"/>
        <a:sy n="1" d="1"/>
      </p:scale>
      <p:origin x="0" y="0"/>
    </p:cViewPr>
  </p:notesTextViewPr>
  <p:sorterViewPr>
    <p:cViewPr varScale="1">
      <p:scale>
        <a:sx n="100" d="100"/>
        <a:sy n="100" d="100"/>
      </p:scale>
      <p:origin x="0" y="-2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dred" userId="34887085-7e25-4031-99cf-10ec6665f85d" providerId="ADAL" clId="{EF9D133D-4A98-49F6-9424-CF11C244EB14}"/>
    <pc:docChg chg="undo custSel modSld">
      <pc:chgData name="Mildred" userId="34887085-7e25-4031-99cf-10ec6665f85d" providerId="ADAL" clId="{EF9D133D-4A98-49F6-9424-CF11C244EB14}" dt="2020-01-30T17:12:38.389" v="4922" actId="20577"/>
      <pc:docMkLst>
        <pc:docMk/>
      </pc:docMkLst>
      <pc:sldChg chg="modNotesTx">
        <pc:chgData name="Mildred" userId="34887085-7e25-4031-99cf-10ec6665f85d" providerId="ADAL" clId="{EF9D133D-4A98-49F6-9424-CF11C244EB14}" dt="2020-01-30T15:23:59.209" v="107" actId="20577"/>
        <pc:sldMkLst>
          <pc:docMk/>
          <pc:sldMk cId="2788350381" sldId="256"/>
        </pc:sldMkLst>
      </pc:sldChg>
      <pc:sldChg chg="modNotesTx">
        <pc:chgData name="Mildred" userId="34887085-7e25-4031-99cf-10ec6665f85d" providerId="ADAL" clId="{EF9D133D-4A98-49F6-9424-CF11C244EB14}" dt="2020-01-30T15:30:40.972" v="706" actId="20577"/>
        <pc:sldMkLst>
          <pc:docMk/>
          <pc:sldMk cId="1346105186" sldId="258"/>
        </pc:sldMkLst>
      </pc:sldChg>
      <pc:sldChg chg="modSp modNotesTx">
        <pc:chgData name="Mildred" userId="34887085-7e25-4031-99cf-10ec6665f85d" providerId="ADAL" clId="{EF9D133D-4A98-49F6-9424-CF11C244EB14}" dt="2020-01-30T15:56:59.844" v="967" actId="20577"/>
        <pc:sldMkLst>
          <pc:docMk/>
          <pc:sldMk cId="3130308730" sldId="259"/>
        </pc:sldMkLst>
        <pc:spChg chg="mod">
          <ac:chgData name="Mildred" userId="34887085-7e25-4031-99cf-10ec6665f85d" providerId="ADAL" clId="{EF9D133D-4A98-49F6-9424-CF11C244EB14}" dt="2020-01-30T15:49:24.984" v="870" actId="20577"/>
          <ac:spMkLst>
            <pc:docMk/>
            <pc:sldMk cId="3130308730" sldId="259"/>
            <ac:spMk id="2" creationId="{4D25AEF7-526E-4490-8660-F66DB861A2AC}"/>
          </ac:spMkLst>
        </pc:spChg>
        <pc:spChg chg="mod">
          <ac:chgData name="Mildred" userId="34887085-7e25-4031-99cf-10ec6665f85d" providerId="ADAL" clId="{EF9D133D-4A98-49F6-9424-CF11C244EB14}" dt="2020-01-30T15:48:55.540" v="852" actId="6549"/>
          <ac:spMkLst>
            <pc:docMk/>
            <pc:sldMk cId="3130308730" sldId="259"/>
            <ac:spMk id="3" creationId="{ED1FD730-6794-45E9-A353-151543EB7A72}"/>
          </ac:spMkLst>
        </pc:spChg>
      </pc:sldChg>
      <pc:sldChg chg="modSp modNotesTx">
        <pc:chgData name="Mildred" userId="34887085-7e25-4031-99cf-10ec6665f85d" providerId="ADAL" clId="{EF9D133D-4A98-49F6-9424-CF11C244EB14}" dt="2020-01-30T16:00:55.071" v="1265" actId="20577"/>
        <pc:sldMkLst>
          <pc:docMk/>
          <pc:sldMk cId="4862213" sldId="260"/>
        </pc:sldMkLst>
        <pc:spChg chg="mod">
          <ac:chgData name="Mildred" userId="34887085-7e25-4031-99cf-10ec6665f85d" providerId="ADAL" clId="{EF9D133D-4A98-49F6-9424-CF11C244EB14}" dt="2020-01-30T15:59:16.439" v="1137" actId="20577"/>
          <ac:spMkLst>
            <pc:docMk/>
            <pc:sldMk cId="4862213" sldId="260"/>
            <ac:spMk id="3" creationId="{007A0F82-DCBB-4409-A144-94E08D68C6A1}"/>
          </ac:spMkLst>
        </pc:spChg>
      </pc:sldChg>
      <pc:sldChg chg="modNotesTx">
        <pc:chgData name="Mildred" userId="34887085-7e25-4031-99cf-10ec6665f85d" providerId="ADAL" clId="{EF9D133D-4A98-49F6-9424-CF11C244EB14}" dt="2020-01-30T16:31:40.273" v="2119" actId="20577"/>
        <pc:sldMkLst>
          <pc:docMk/>
          <pc:sldMk cId="1180692500" sldId="261"/>
        </pc:sldMkLst>
      </pc:sldChg>
      <pc:sldChg chg="modNotesTx">
        <pc:chgData name="Mildred" userId="34887085-7e25-4031-99cf-10ec6665f85d" providerId="ADAL" clId="{EF9D133D-4A98-49F6-9424-CF11C244EB14}" dt="2020-01-30T16:43:51.182" v="3121" actId="20577"/>
        <pc:sldMkLst>
          <pc:docMk/>
          <pc:sldMk cId="111603937" sldId="264"/>
        </pc:sldMkLst>
      </pc:sldChg>
      <pc:sldChg chg="modSp modNotesTx">
        <pc:chgData name="Mildred" userId="34887085-7e25-4031-99cf-10ec6665f85d" providerId="ADAL" clId="{EF9D133D-4A98-49F6-9424-CF11C244EB14}" dt="2020-01-30T17:07:12.889" v="4454" actId="20577"/>
        <pc:sldMkLst>
          <pc:docMk/>
          <pc:sldMk cId="13363639" sldId="268"/>
        </pc:sldMkLst>
        <pc:spChg chg="mod">
          <ac:chgData name="Mildred" userId="34887085-7e25-4031-99cf-10ec6665f85d" providerId="ADAL" clId="{EF9D133D-4A98-49F6-9424-CF11C244EB14}" dt="2020-01-30T17:04:18.782" v="4152" actId="20577"/>
          <ac:spMkLst>
            <pc:docMk/>
            <pc:sldMk cId="13363639" sldId="268"/>
            <ac:spMk id="2" creationId="{00000000-0000-0000-0000-000000000000}"/>
          </ac:spMkLst>
        </pc:spChg>
      </pc:sldChg>
      <pc:sldChg chg="modNotesTx">
        <pc:chgData name="Mildred" userId="34887085-7e25-4031-99cf-10ec6665f85d" providerId="ADAL" clId="{EF9D133D-4A98-49F6-9424-CF11C244EB14}" dt="2020-01-30T17:12:06.321" v="4875" actId="20577"/>
        <pc:sldMkLst>
          <pc:docMk/>
          <pc:sldMk cId="364574964" sldId="269"/>
        </pc:sldMkLst>
      </pc:sldChg>
      <pc:sldChg chg="modNotesTx">
        <pc:chgData name="Mildred" userId="34887085-7e25-4031-99cf-10ec6665f85d" providerId="ADAL" clId="{EF9D133D-4A98-49F6-9424-CF11C244EB14}" dt="2020-01-30T17:12:38.389" v="4922" actId="20577"/>
        <pc:sldMkLst>
          <pc:docMk/>
          <pc:sldMk cId="1120124620" sldId="270"/>
        </pc:sldMkLst>
      </pc:sldChg>
      <pc:sldChg chg="delCm modNotesTx">
        <pc:chgData name="Mildred" userId="34887085-7e25-4031-99cf-10ec6665f85d" providerId="ADAL" clId="{EF9D133D-4A98-49F6-9424-CF11C244EB14}" dt="2020-01-30T16:45:27.721" v="3175" actId="20577"/>
        <pc:sldMkLst>
          <pc:docMk/>
          <pc:sldMk cId="3421098135" sldId="271"/>
        </pc:sldMkLst>
      </pc:sldChg>
      <pc:sldChg chg="modNotesTx">
        <pc:chgData name="Mildred" userId="34887085-7e25-4031-99cf-10ec6665f85d" providerId="ADAL" clId="{EF9D133D-4A98-49F6-9424-CF11C244EB14}" dt="2020-01-30T16:53:50.120" v="3597" actId="20577"/>
        <pc:sldMkLst>
          <pc:docMk/>
          <pc:sldMk cId="1396763555" sldId="278"/>
        </pc:sldMkLst>
      </pc:sldChg>
      <pc:sldChg chg="modNotesTx">
        <pc:chgData name="Mildred" userId="34887085-7e25-4031-99cf-10ec6665f85d" providerId="ADAL" clId="{EF9D133D-4A98-49F6-9424-CF11C244EB14}" dt="2020-01-30T16:54:50.301" v="3712" actId="20577"/>
        <pc:sldMkLst>
          <pc:docMk/>
          <pc:sldMk cId="2000211577" sldId="281"/>
        </pc:sldMkLst>
      </pc:sldChg>
      <pc:sldChg chg="modNotesTx">
        <pc:chgData name="Mildred" userId="34887085-7e25-4031-99cf-10ec6665f85d" providerId="ADAL" clId="{EF9D133D-4A98-49F6-9424-CF11C244EB14}" dt="2020-01-30T17:00:14.347" v="4051" actId="20577"/>
        <pc:sldMkLst>
          <pc:docMk/>
          <pc:sldMk cId="3561787536" sldId="282"/>
        </pc:sldMkLst>
      </pc:sldChg>
      <pc:sldChg chg="modNotesTx">
        <pc:chgData name="Mildred" userId="34887085-7e25-4031-99cf-10ec6665f85d" providerId="ADAL" clId="{EF9D133D-4A98-49F6-9424-CF11C244EB14}" dt="2020-01-30T16:37:06.954" v="2614" actId="20577"/>
        <pc:sldMkLst>
          <pc:docMk/>
          <pc:sldMk cId="707373656" sldId="283"/>
        </pc:sldMkLst>
      </pc:sldChg>
      <pc:sldChg chg="modNotesTx">
        <pc:chgData name="Mildred" userId="34887085-7e25-4031-99cf-10ec6665f85d" providerId="ADAL" clId="{EF9D133D-4A98-49F6-9424-CF11C244EB14}" dt="2020-01-30T16:40:22.860" v="2912" actId="20577"/>
        <pc:sldMkLst>
          <pc:docMk/>
          <pc:sldMk cId="2671752683" sldId="284"/>
        </pc:sldMkLst>
      </pc:sldChg>
      <pc:sldChg chg="modNotesTx">
        <pc:chgData name="Mildred" userId="34887085-7e25-4031-99cf-10ec6665f85d" providerId="ADAL" clId="{EF9D133D-4A98-49F6-9424-CF11C244EB14}" dt="2020-01-30T16:59:12.863" v="3952" actId="20577"/>
        <pc:sldMkLst>
          <pc:docMk/>
          <pc:sldMk cId="3221113661" sldId="286"/>
        </pc:sldMkLst>
      </pc:sldChg>
      <pc:sldChg chg="modSp modNotesTx">
        <pc:chgData name="Mildred" userId="34887085-7e25-4031-99cf-10ec6665f85d" providerId="ADAL" clId="{EF9D133D-4A98-49F6-9424-CF11C244EB14}" dt="2020-01-30T17:01:06.650" v="4064" actId="6549"/>
        <pc:sldMkLst>
          <pc:docMk/>
          <pc:sldMk cId="2355304651" sldId="289"/>
        </pc:sldMkLst>
        <pc:spChg chg="mod">
          <ac:chgData name="Mildred" userId="34887085-7e25-4031-99cf-10ec6665f85d" providerId="ADAL" clId="{EF9D133D-4A98-49F6-9424-CF11C244EB14}" dt="2020-01-30T16:47:07.819" v="3227" actId="14100"/>
          <ac:spMkLst>
            <pc:docMk/>
            <pc:sldMk cId="2355304651" sldId="289"/>
            <ac:spMk id="3" creationId="{1C850311-333C-45F4-9FA8-87EA7E4FF02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C4B77-D559-40C7-8B30-45A2E7DCD7C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F8928E0-7CEE-406C-B911-B4ADA5DF3ECF}">
      <dgm:prSet/>
      <dgm:spPr/>
      <dgm:t>
        <a:bodyPr/>
        <a:lstStyle/>
        <a:p>
          <a:r>
            <a:rPr lang="en-US" b="1" u="sng" baseline="0"/>
            <a:t>Check-in Calls: Mid-Year Reporting: </a:t>
          </a:r>
          <a:endParaRPr lang="en-US"/>
        </a:p>
      </dgm:t>
    </dgm:pt>
    <dgm:pt modelId="{065BB340-A861-4340-9F9B-AE33614A9445}" type="parTrans" cxnId="{2337BAD3-5F3D-4D9B-BCDF-9DE0F0FBD2CB}">
      <dgm:prSet/>
      <dgm:spPr/>
      <dgm:t>
        <a:bodyPr/>
        <a:lstStyle/>
        <a:p>
          <a:endParaRPr lang="en-US"/>
        </a:p>
      </dgm:t>
    </dgm:pt>
    <dgm:pt modelId="{A80D3BC7-E0FF-4F39-958C-DFB65A58013D}" type="sibTrans" cxnId="{2337BAD3-5F3D-4D9B-BCDF-9DE0F0FBD2CB}">
      <dgm:prSet/>
      <dgm:spPr/>
      <dgm:t>
        <a:bodyPr/>
        <a:lstStyle/>
        <a:p>
          <a:endParaRPr lang="en-US"/>
        </a:p>
      </dgm:t>
    </dgm:pt>
    <dgm:pt modelId="{31B053B4-87DD-43F0-9900-DA04E3B6B9ED}">
      <dgm:prSet/>
      <dgm:spPr/>
      <dgm:t>
        <a:bodyPr/>
        <a:lstStyle/>
        <a:p>
          <a:r>
            <a:rPr lang="en-US" b="1" i="1" baseline="0"/>
            <a:t>FY 19 &amp; FY17 Grantees: March / April 2020</a:t>
          </a:r>
          <a:endParaRPr lang="en-US"/>
        </a:p>
      </dgm:t>
    </dgm:pt>
    <dgm:pt modelId="{3F7A0ABB-7ABA-475B-8D0C-10520E61C6C1}" type="parTrans" cxnId="{F298203D-E663-4C61-9163-00D1CF499317}">
      <dgm:prSet/>
      <dgm:spPr/>
      <dgm:t>
        <a:bodyPr/>
        <a:lstStyle/>
        <a:p>
          <a:endParaRPr lang="en-US"/>
        </a:p>
      </dgm:t>
    </dgm:pt>
    <dgm:pt modelId="{B3160269-79D1-44D7-9D02-66B54A6322AB}" type="sibTrans" cxnId="{F298203D-E663-4C61-9163-00D1CF499317}">
      <dgm:prSet/>
      <dgm:spPr/>
      <dgm:t>
        <a:bodyPr/>
        <a:lstStyle/>
        <a:p>
          <a:endParaRPr lang="en-US"/>
        </a:p>
      </dgm:t>
    </dgm:pt>
    <dgm:pt modelId="{CBF8818C-F47C-4762-9506-62D8F47FB0AC}">
      <dgm:prSet/>
      <dgm:spPr/>
      <dgm:t>
        <a:bodyPr/>
        <a:lstStyle/>
        <a:p>
          <a:r>
            <a:rPr lang="en-US" b="1" i="1" baseline="0" dirty="0"/>
            <a:t>FY 18 Grantee:  April / May 2020 </a:t>
          </a:r>
          <a:endParaRPr lang="en-US" dirty="0"/>
        </a:p>
      </dgm:t>
    </dgm:pt>
    <dgm:pt modelId="{523C8F8A-B99F-4B24-9C6A-FD9680FB43A4}" type="parTrans" cxnId="{B552478F-5391-48D3-B348-CDA8C4FE0C36}">
      <dgm:prSet/>
      <dgm:spPr/>
      <dgm:t>
        <a:bodyPr/>
        <a:lstStyle/>
        <a:p>
          <a:endParaRPr lang="en-US"/>
        </a:p>
      </dgm:t>
    </dgm:pt>
    <dgm:pt modelId="{C1DB6B63-DD16-41DC-8FD1-F1D8FA906DA2}" type="sibTrans" cxnId="{B552478F-5391-48D3-B348-CDA8C4FE0C36}">
      <dgm:prSet/>
      <dgm:spPr/>
      <dgm:t>
        <a:bodyPr/>
        <a:lstStyle/>
        <a:p>
          <a:endParaRPr lang="en-US"/>
        </a:p>
      </dgm:t>
    </dgm:pt>
    <dgm:pt modelId="{DD272BB2-FCC0-4632-ACC4-6137023FE7AA}">
      <dgm:prSet/>
      <dgm:spPr/>
      <dgm:t>
        <a:bodyPr/>
        <a:lstStyle/>
        <a:p>
          <a:r>
            <a:rPr lang="en-US" b="1" u="sng" baseline="0" dirty="0"/>
            <a:t>Budget Revisions:</a:t>
          </a:r>
          <a:endParaRPr lang="en-US" dirty="0"/>
        </a:p>
      </dgm:t>
    </dgm:pt>
    <dgm:pt modelId="{C5DEC9D8-3382-4D17-94BD-5DFE6CE8D86E}" type="parTrans" cxnId="{B2E3031A-07AC-4FCE-A5AE-0081762C208F}">
      <dgm:prSet/>
      <dgm:spPr/>
      <dgm:t>
        <a:bodyPr/>
        <a:lstStyle/>
        <a:p>
          <a:endParaRPr lang="en-US"/>
        </a:p>
      </dgm:t>
    </dgm:pt>
    <dgm:pt modelId="{5FF928C0-85D6-4444-A94E-12941CDA3808}" type="sibTrans" cxnId="{B2E3031A-07AC-4FCE-A5AE-0081762C208F}">
      <dgm:prSet/>
      <dgm:spPr/>
      <dgm:t>
        <a:bodyPr/>
        <a:lstStyle/>
        <a:p>
          <a:endParaRPr lang="en-US"/>
        </a:p>
      </dgm:t>
    </dgm:pt>
    <dgm:pt modelId="{077B8835-8AE7-484E-8072-BFC643EC7FDB}">
      <dgm:prSet/>
      <dgm:spPr/>
      <dgm:t>
        <a:bodyPr/>
        <a:lstStyle/>
        <a:p>
          <a:r>
            <a:rPr lang="en-US" b="1" i="1" baseline="0" dirty="0"/>
            <a:t>FY 19 Grantees:  Year 2 Interim budgets – March 16, 2020</a:t>
          </a:r>
          <a:endParaRPr lang="en-US" dirty="0"/>
        </a:p>
      </dgm:t>
    </dgm:pt>
    <dgm:pt modelId="{5D9B428D-0010-440C-8060-E819A82941E4}" type="parTrans" cxnId="{A60AB243-66BE-4F4B-B884-8737960B0845}">
      <dgm:prSet/>
      <dgm:spPr/>
      <dgm:t>
        <a:bodyPr/>
        <a:lstStyle/>
        <a:p>
          <a:endParaRPr lang="en-US"/>
        </a:p>
      </dgm:t>
    </dgm:pt>
    <dgm:pt modelId="{1667A926-23EB-4B76-A341-CA2BCDDE67FE}" type="sibTrans" cxnId="{A60AB243-66BE-4F4B-B884-8737960B0845}">
      <dgm:prSet/>
      <dgm:spPr/>
      <dgm:t>
        <a:bodyPr/>
        <a:lstStyle/>
        <a:p>
          <a:endParaRPr lang="en-US"/>
        </a:p>
      </dgm:t>
    </dgm:pt>
    <dgm:pt modelId="{1D721D82-2C23-45DB-93C6-251CCFD32D3F}">
      <dgm:prSet/>
      <dgm:spPr/>
      <dgm:t>
        <a:bodyPr/>
        <a:lstStyle/>
        <a:p>
          <a:r>
            <a:rPr lang="en-US" b="1" i="1" baseline="0" dirty="0"/>
            <a:t>FY 18 Grantee:    Year 4 budgets – December 30, 2020</a:t>
          </a:r>
          <a:endParaRPr lang="en-US" dirty="0"/>
        </a:p>
      </dgm:t>
    </dgm:pt>
    <dgm:pt modelId="{61877D02-178E-4990-AF90-13B4DFD11F86}" type="parTrans" cxnId="{15F081B0-4389-4582-8D06-5E70D2D741CA}">
      <dgm:prSet/>
      <dgm:spPr/>
      <dgm:t>
        <a:bodyPr/>
        <a:lstStyle/>
        <a:p>
          <a:endParaRPr lang="en-US"/>
        </a:p>
      </dgm:t>
    </dgm:pt>
    <dgm:pt modelId="{328948B1-7E52-4601-BDFB-F70493AB0AA2}" type="sibTrans" cxnId="{15F081B0-4389-4582-8D06-5E70D2D741CA}">
      <dgm:prSet/>
      <dgm:spPr/>
      <dgm:t>
        <a:bodyPr/>
        <a:lstStyle/>
        <a:p>
          <a:endParaRPr lang="en-US"/>
        </a:p>
      </dgm:t>
    </dgm:pt>
    <dgm:pt modelId="{42B1E590-DD87-4D70-AAF7-475D5D1BF302}">
      <dgm:prSet/>
      <dgm:spPr/>
      <dgm:t>
        <a:bodyPr/>
        <a:lstStyle/>
        <a:p>
          <a:r>
            <a:rPr lang="en-US" b="1" i="1" baseline="0" dirty="0"/>
            <a:t>FY 17 Grantees:   Year 4 budgets – November 30, 2020</a:t>
          </a:r>
          <a:endParaRPr lang="en-US" dirty="0"/>
        </a:p>
      </dgm:t>
    </dgm:pt>
    <dgm:pt modelId="{3DD4F41F-97B4-4DE3-A057-30F3C0078EEF}" type="parTrans" cxnId="{6D3F13D3-970E-4D31-B4CE-6CA68E953A5B}">
      <dgm:prSet/>
      <dgm:spPr/>
      <dgm:t>
        <a:bodyPr/>
        <a:lstStyle/>
        <a:p>
          <a:endParaRPr lang="en-US"/>
        </a:p>
      </dgm:t>
    </dgm:pt>
    <dgm:pt modelId="{60A3B8AF-E51A-43A2-80D1-CE8550BAEB05}" type="sibTrans" cxnId="{6D3F13D3-970E-4D31-B4CE-6CA68E953A5B}">
      <dgm:prSet/>
      <dgm:spPr/>
      <dgm:t>
        <a:bodyPr/>
        <a:lstStyle/>
        <a:p>
          <a:endParaRPr lang="en-US"/>
        </a:p>
      </dgm:t>
    </dgm:pt>
    <dgm:pt modelId="{D6B9B959-EB85-4FB9-BE3B-7EF5ACE3D0E0}">
      <dgm:prSet/>
      <dgm:spPr/>
      <dgm:t>
        <a:bodyPr/>
        <a:lstStyle/>
        <a:p>
          <a:r>
            <a:rPr lang="en-US" b="1" u="sng" baseline="0"/>
            <a:t>Annual Performance Reports (APRs):</a:t>
          </a:r>
          <a:endParaRPr lang="en-US"/>
        </a:p>
      </dgm:t>
    </dgm:pt>
    <dgm:pt modelId="{668DCCE6-FE5D-40C8-9E41-A72A82F59692}" type="parTrans" cxnId="{D52E013C-C060-4E94-AB36-29E05EB8DD9E}">
      <dgm:prSet/>
      <dgm:spPr/>
      <dgm:t>
        <a:bodyPr/>
        <a:lstStyle/>
        <a:p>
          <a:endParaRPr lang="en-US"/>
        </a:p>
      </dgm:t>
    </dgm:pt>
    <dgm:pt modelId="{FA8E6E2C-0683-4263-9677-20D20730EC2E}" type="sibTrans" cxnId="{D52E013C-C060-4E94-AB36-29E05EB8DD9E}">
      <dgm:prSet/>
      <dgm:spPr/>
      <dgm:t>
        <a:bodyPr/>
        <a:lstStyle/>
        <a:p>
          <a:endParaRPr lang="en-US"/>
        </a:p>
      </dgm:t>
    </dgm:pt>
    <dgm:pt modelId="{5B20EC1C-FADA-4EFB-8569-C8479D04DAC5}">
      <dgm:prSet/>
      <dgm:spPr/>
      <dgm:t>
        <a:bodyPr/>
        <a:lstStyle/>
        <a:p>
          <a:r>
            <a:rPr lang="en-US" b="1" i="1" baseline="0" dirty="0"/>
            <a:t>FY 19 Grantees:  Year 1 Report – December 30, 2020</a:t>
          </a:r>
          <a:endParaRPr lang="en-US" dirty="0"/>
        </a:p>
      </dgm:t>
    </dgm:pt>
    <dgm:pt modelId="{F100FE5C-85A5-428D-89A3-59851D52F976}" type="parTrans" cxnId="{982915E2-A7FB-438F-9EB6-B0A30E06004E}">
      <dgm:prSet/>
      <dgm:spPr/>
      <dgm:t>
        <a:bodyPr/>
        <a:lstStyle/>
        <a:p>
          <a:endParaRPr lang="en-US"/>
        </a:p>
      </dgm:t>
    </dgm:pt>
    <dgm:pt modelId="{E041E092-22FC-4CBC-92EA-EA48F1ACB288}" type="sibTrans" cxnId="{982915E2-A7FB-438F-9EB6-B0A30E06004E}">
      <dgm:prSet/>
      <dgm:spPr/>
      <dgm:t>
        <a:bodyPr/>
        <a:lstStyle/>
        <a:p>
          <a:endParaRPr lang="en-US"/>
        </a:p>
      </dgm:t>
    </dgm:pt>
    <dgm:pt modelId="{02A1C100-8E3C-44FE-B508-9EE89A154849}">
      <dgm:prSet/>
      <dgm:spPr/>
      <dgm:t>
        <a:bodyPr/>
        <a:lstStyle/>
        <a:p>
          <a:r>
            <a:rPr lang="en-US" b="1" i="1" baseline="0" dirty="0"/>
            <a:t>FY 18 Grantee:    Year 3 Report – January 30, 2021</a:t>
          </a:r>
          <a:endParaRPr lang="en-US" dirty="0"/>
        </a:p>
      </dgm:t>
    </dgm:pt>
    <dgm:pt modelId="{5BCAF23D-D448-423E-B5A1-3D3049169363}" type="parTrans" cxnId="{B518D754-171C-44AD-BC92-C2B5E74321A0}">
      <dgm:prSet/>
      <dgm:spPr/>
      <dgm:t>
        <a:bodyPr/>
        <a:lstStyle/>
        <a:p>
          <a:endParaRPr lang="en-US"/>
        </a:p>
      </dgm:t>
    </dgm:pt>
    <dgm:pt modelId="{7C9EC250-C8D9-41D8-AC4F-F41DC729CE53}" type="sibTrans" cxnId="{B518D754-171C-44AD-BC92-C2B5E74321A0}">
      <dgm:prSet/>
      <dgm:spPr/>
      <dgm:t>
        <a:bodyPr/>
        <a:lstStyle/>
        <a:p>
          <a:endParaRPr lang="en-US"/>
        </a:p>
      </dgm:t>
    </dgm:pt>
    <dgm:pt modelId="{91690CC4-8D6A-4C23-87D9-E131A3BCD901}">
      <dgm:prSet/>
      <dgm:spPr/>
      <dgm:t>
        <a:bodyPr/>
        <a:lstStyle/>
        <a:p>
          <a:r>
            <a:rPr lang="en-US" b="1" i="1" baseline="0" dirty="0"/>
            <a:t>FY 17 Grantees:   Year 3 Report – December 30, 2020</a:t>
          </a:r>
          <a:endParaRPr lang="en-US" dirty="0"/>
        </a:p>
      </dgm:t>
    </dgm:pt>
    <dgm:pt modelId="{5E9BC832-153B-4CB5-91E0-2F7C282C6EB6}" type="parTrans" cxnId="{5E291477-0B74-4DDD-A898-587D39B845B5}">
      <dgm:prSet/>
      <dgm:spPr/>
      <dgm:t>
        <a:bodyPr/>
        <a:lstStyle/>
        <a:p>
          <a:endParaRPr lang="en-US"/>
        </a:p>
      </dgm:t>
    </dgm:pt>
    <dgm:pt modelId="{FC4BFB49-58C6-4654-8096-13B8E4FFFEBA}" type="sibTrans" cxnId="{5E291477-0B74-4DDD-A898-587D39B845B5}">
      <dgm:prSet/>
      <dgm:spPr/>
      <dgm:t>
        <a:bodyPr/>
        <a:lstStyle/>
        <a:p>
          <a:endParaRPr lang="en-US"/>
        </a:p>
      </dgm:t>
    </dgm:pt>
    <dgm:pt modelId="{15E56185-6C05-48FB-9E27-EB9F7F642ECA}">
      <dgm:prSet/>
      <dgm:spPr/>
      <dgm:t>
        <a:bodyPr/>
        <a:lstStyle/>
        <a:p>
          <a:r>
            <a:rPr lang="en-US" b="1" baseline="0" dirty="0"/>
            <a:t>Final Performance Reports (FPRs):</a:t>
          </a:r>
          <a:endParaRPr lang="en-US" dirty="0"/>
        </a:p>
      </dgm:t>
    </dgm:pt>
    <dgm:pt modelId="{F33EBDFE-2350-4A54-8459-CDD9C4668713}" type="parTrans" cxnId="{374037CC-1C68-4696-A0D9-A6514AFC3AAC}">
      <dgm:prSet/>
      <dgm:spPr/>
      <dgm:t>
        <a:bodyPr/>
        <a:lstStyle/>
        <a:p>
          <a:endParaRPr lang="en-US"/>
        </a:p>
      </dgm:t>
    </dgm:pt>
    <dgm:pt modelId="{45BCD4AD-3C18-4B54-8313-8C02C6B28933}" type="sibTrans" cxnId="{374037CC-1C68-4696-A0D9-A6514AFC3AAC}">
      <dgm:prSet/>
      <dgm:spPr/>
      <dgm:t>
        <a:bodyPr/>
        <a:lstStyle/>
        <a:p>
          <a:endParaRPr lang="en-US"/>
        </a:p>
      </dgm:t>
    </dgm:pt>
    <dgm:pt modelId="{F622CC24-15C5-424A-81AF-B7858307661A}">
      <dgm:prSet/>
      <dgm:spPr/>
      <dgm:t>
        <a:bodyPr/>
        <a:lstStyle/>
        <a:p>
          <a:r>
            <a:rPr lang="en-US" b="1" i="1" baseline="0" dirty="0"/>
            <a:t>No later than 90 days after the end of grant period</a:t>
          </a:r>
          <a:endParaRPr lang="en-US" dirty="0"/>
        </a:p>
      </dgm:t>
    </dgm:pt>
    <dgm:pt modelId="{44FCF0B2-6077-4730-8B73-19182DD7CF86}" type="parTrans" cxnId="{1A29E5E5-1EEC-4BB0-A28C-C57FC8DA85BE}">
      <dgm:prSet/>
      <dgm:spPr/>
      <dgm:t>
        <a:bodyPr/>
        <a:lstStyle/>
        <a:p>
          <a:endParaRPr lang="en-US"/>
        </a:p>
      </dgm:t>
    </dgm:pt>
    <dgm:pt modelId="{994DAF85-6DD1-4D56-B750-503580225081}" type="sibTrans" cxnId="{1A29E5E5-1EEC-4BB0-A28C-C57FC8DA85BE}">
      <dgm:prSet/>
      <dgm:spPr/>
      <dgm:t>
        <a:bodyPr/>
        <a:lstStyle/>
        <a:p>
          <a:endParaRPr lang="en-US"/>
        </a:p>
      </dgm:t>
    </dgm:pt>
    <dgm:pt modelId="{7B58B862-0203-4997-86CF-17E70C4D0AE1}">
      <dgm:prSet/>
      <dgm:spPr/>
      <dgm:t>
        <a:bodyPr/>
        <a:lstStyle/>
        <a:p>
          <a:pPr>
            <a:buFontTx/>
            <a:buNone/>
          </a:pPr>
          <a:r>
            <a:rPr lang="en-US" dirty="0"/>
            <a:t>		          	     </a:t>
          </a:r>
          <a:r>
            <a:rPr lang="en-US" b="1" dirty="0"/>
            <a:t>Year 2 budgets – November 30, 2020</a:t>
          </a:r>
        </a:p>
      </dgm:t>
    </dgm:pt>
    <dgm:pt modelId="{9E095502-3B7B-48BE-88FE-309273F76D11}" type="parTrans" cxnId="{C25EC5D3-AF1C-4783-A450-079E9441412F}">
      <dgm:prSet/>
      <dgm:spPr/>
      <dgm:t>
        <a:bodyPr/>
        <a:lstStyle/>
        <a:p>
          <a:endParaRPr lang="en-US"/>
        </a:p>
      </dgm:t>
    </dgm:pt>
    <dgm:pt modelId="{4DE7A280-2CDD-4758-8B3E-8BDE94FC7595}" type="sibTrans" cxnId="{C25EC5D3-AF1C-4783-A450-079E9441412F}">
      <dgm:prSet/>
      <dgm:spPr/>
      <dgm:t>
        <a:bodyPr/>
        <a:lstStyle/>
        <a:p>
          <a:endParaRPr lang="en-US"/>
        </a:p>
      </dgm:t>
    </dgm:pt>
    <dgm:pt modelId="{26BA5812-013E-4735-905F-BEF76AE56A9B}" type="pres">
      <dgm:prSet presAssocID="{C39C4B77-D559-40C7-8B30-45A2E7DCD7CA}" presName="linear" presStyleCnt="0">
        <dgm:presLayoutVars>
          <dgm:animLvl val="lvl"/>
          <dgm:resizeHandles val="exact"/>
        </dgm:presLayoutVars>
      </dgm:prSet>
      <dgm:spPr/>
    </dgm:pt>
    <dgm:pt modelId="{2B942B57-AB29-4A85-B423-043270A90553}" type="pres">
      <dgm:prSet presAssocID="{EF8928E0-7CEE-406C-B911-B4ADA5DF3ECF}" presName="parentText" presStyleLbl="node1" presStyleIdx="0" presStyleCnt="4">
        <dgm:presLayoutVars>
          <dgm:chMax val="0"/>
          <dgm:bulletEnabled val="1"/>
        </dgm:presLayoutVars>
      </dgm:prSet>
      <dgm:spPr/>
    </dgm:pt>
    <dgm:pt modelId="{F0C044BA-996B-47C2-B319-CB6DA11B1164}" type="pres">
      <dgm:prSet presAssocID="{EF8928E0-7CEE-406C-B911-B4ADA5DF3ECF}" presName="childText" presStyleLbl="revTx" presStyleIdx="0" presStyleCnt="4">
        <dgm:presLayoutVars>
          <dgm:bulletEnabled val="1"/>
        </dgm:presLayoutVars>
      </dgm:prSet>
      <dgm:spPr/>
    </dgm:pt>
    <dgm:pt modelId="{67440C1E-3ED9-4C1B-B955-4E09D6B982C8}" type="pres">
      <dgm:prSet presAssocID="{DD272BB2-FCC0-4632-ACC4-6137023FE7AA}" presName="parentText" presStyleLbl="node1" presStyleIdx="1" presStyleCnt="4">
        <dgm:presLayoutVars>
          <dgm:chMax val="0"/>
          <dgm:bulletEnabled val="1"/>
        </dgm:presLayoutVars>
      </dgm:prSet>
      <dgm:spPr/>
    </dgm:pt>
    <dgm:pt modelId="{3DB35D44-3329-4265-83D9-851F993AFF65}" type="pres">
      <dgm:prSet presAssocID="{DD272BB2-FCC0-4632-ACC4-6137023FE7AA}" presName="childText" presStyleLbl="revTx" presStyleIdx="1" presStyleCnt="4">
        <dgm:presLayoutVars>
          <dgm:bulletEnabled val="1"/>
        </dgm:presLayoutVars>
      </dgm:prSet>
      <dgm:spPr/>
    </dgm:pt>
    <dgm:pt modelId="{DA05EC78-7249-4615-97A6-C774E069B160}" type="pres">
      <dgm:prSet presAssocID="{D6B9B959-EB85-4FB9-BE3B-7EF5ACE3D0E0}" presName="parentText" presStyleLbl="node1" presStyleIdx="2" presStyleCnt="4">
        <dgm:presLayoutVars>
          <dgm:chMax val="0"/>
          <dgm:bulletEnabled val="1"/>
        </dgm:presLayoutVars>
      </dgm:prSet>
      <dgm:spPr/>
    </dgm:pt>
    <dgm:pt modelId="{C0CD8E98-5CD7-44FB-9498-91E3C891337C}" type="pres">
      <dgm:prSet presAssocID="{D6B9B959-EB85-4FB9-BE3B-7EF5ACE3D0E0}" presName="childText" presStyleLbl="revTx" presStyleIdx="2" presStyleCnt="4">
        <dgm:presLayoutVars>
          <dgm:bulletEnabled val="1"/>
        </dgm:presLayoutVars>
      </dgm:prSet>
      <dgm:spPr/>
    </dgm:pt>
    <dgm:pt modelId="{7382E7FA-235F-436B-A366-AF256AC7CEF0}" type="pres">
      <dgm:prSet presAssocID="{15E56185-6C05-48FB-9E27-EB9F7F642ECA}" presName="parentText" presStyleLbl="node1" presStyleIdx="3" presStyleCnt="4">
        <dgm:presLayoutVars>
          <dgm:chMax val="0"/>
          <dgm:bulletEnabled val="1"/>
        </dgm:presLayoutVars>
      </dgm:prSet>
      <dgm:spPr/>
    </dgm:pt>
    <dgm:pt modelId="{AFFE48B8-87EA-4BAD-82CA-A2C920485AF9}" type="pres">
      <dgm:prSet presAssocID="{15E56185-6C05-48FB-9E27-EB9F7F642ECA}" presName="childText" presStyleLbl="revTx" presStyleIdx="3" presStyleCnt="4">
        <dgm:presLayoutVars>
          <dgm:bulletEnabled val="1"/>
        </dgm:presLayoutVars>
      </dgm:prSet>
      <dgm:spPr/>
    </dgm:pt>
  </dgm:ptLst>
  <dgm:cxnLst>
    <dgm:cxn modelId="{909CE30F-BA44-452D-9AA6-E34DFB3C946E}" type="presOf" srcId="{1D721D82-2C23-45DB-93C6-251CCFD32D3F}" destId="{3DB35D44-3329-4265-83D9-851F993AFF65}" srcOrd="0" destOrd="2" presId="urn:microsoft.com/office/officeart/2005/8/layout/vList2"/>
    <dgm:cxn modelId="{B2E3031A-07AC-4FCE-A5AE-0081762C208F}" srcId="{C39C4B77-D559-40C7-8B30-45A2E7DCD7CA}" destId="{DD272BB2-FCC0-4632-ACC4-6137023FE7AA}" srcOrd="1" destOrd="0" parTransId="{C5DEC9D8-3382-4D17-94BD-5DFE6CE8D86E}" sibTransId="{5FF928C0-85D6-4444-A94E-12941CDA3808}"/>
    <dgm:cxn modelId="{94477527-8299-44C5-BD29-E7B7885025AC}" type="presOf" srcId="{F622CC24-15C5-424A-81AF-B7858307661A}" destId="{AFFE48B8-87EA-4BAD-82CA-A2C920485AF9}" srcOrd="0" destOrd="0" presId="urn:microsoft.com/office/officeart/2005/8/layout/vList2"/>
    <dgm:cxn modelId="{1EAA2928-B23A-4008-84A3-4A6BA98AA855}" type="presOf" srcId="{D6B9B959-EB85-4FB9-BE3B-7EF5ACE3D0E0}" destId="{DA05EC78-7249-4615-97A6-C774E069B160}" srcOrd="0" destOrd="0" presId="urn:microsoft.com/office/officeart/2005/8/layout/vList2"/>
    <dgm:cxn modelId="{D52E013C-C060-4E94-AB36-29E05EB8DD9E}" srcId="{C39C4B77-D559-40C7-8B30-45A2E7DCD7CA}" destId="{D6B9B959-EB85-4FB9-BE3B-7EF5ACE3D0E0}" srcOrd="2" destOrd="0" parTransId="{668DCCE6-FE5D-40C8-9E41-A72A82F59692}" sibTransId="{FA8E6E2C-0683-4263-9677-20D20730EC2E}"/>
    <dgm:cxn modelId="{F298203D-E663-4C61-9163-00D1CF499317}" srcId="{EF8928E0-7CEE-406C-B911-B4ADA5DF3ECF}" destId="{31B053B4-87DD-43F0-9900-DA04E3B6B9ED}" srcOrd="0" destOrd="0" parTransId="{3F7A0ABB-7ABA-475B-8D0C-10520E61C6C1}" sibTransId="{B3160269-79D1-44D7-9D02-66B54A6322AB}"/>
    <dgm:cxn modelId="{6E53895F-4B27-47B4-B3ED-9DF88CE2E2C2}" type="presOf" srcId="{02A1C100-8E3C-44FE-B508-9EE89A154849}" destId="{C0CD8E98-5CD7-44FB-9498-91E3C891337C}" srcOrd="0" destOrd="1" presId="urn:microsoft.com/office/officeart/2005/8/layout/vList2"/>
    <dgm:cxn modelId="{A60AB243-66BE-4F4B-B884-8737960B0845}" srcId="{DD272BB2-FCC0-4632-ACC4-6137023FE7AA}" destId="{077B8835-8AE7-484E-8072-BFC643EC7FDB}" srcOrd="0" destOrd="0" parTransId="{5D9B428D-0010-440C-8060-E819A82941E4}" sibTransId="{1667A926-23EB-4B76-A341-CA2BCDDE67FE}"/>
    <dgm:cxn modelId="{00B8F043-0DA8-47B0-AAAE-20A9C7FD3BFE}" type="presOf" srcId="{DD272BB2-FCC0-4632-ACC4-6137023FE7AA}" destId="{67440C1E-3ED9-4C1B-B955-4E09D6B982C8}" srcOrd="0" destOrd="0" presId="urn:microsoft.com/office/officeart/2005/8/layout/vList2"/>
    <dgm:cxn modelId="{4CE2844F-A8E2-4D49-9BC8-57A3011885FD}" type="presOf" srcId="{7B58B862-0203-4997-86CF-17E70C4D0AE1}" destId="{3DB35D44-3329-4265-83D9-851F993AFF65}" srcOrd="0" destOrd="1" presId="urn:microsoft.com/office/officeart/2005/8/layout/vList2"/>
    <dgm:cxn modelId="{B518D754-171C-44AD-BC92-C2B5E74321A0}" srcId="{D6B9B959-EB85-4FB9-BE3B-7EF5ACE3D0E0}" destId="{02A1C100-8E3C-44FE-B508-9EE89A154849}" srcOrd="1" destOrd="0" parTransId="{5BCAF23D-D448-423E-B5A1-3D3049169363}" sibTransId="{7C9EC250-C8D9-41D8-AC4F-F41DC729CE53}"/>
    <dgm:cxn modelId="{F3C82175-1841-4CAE-A394-FC11EC8A3480}" type="presOf" srcId="{CBF8818C-F47C-4762-9506-62D8F47FB0AC}" destId="{F0C044BA-996B-47C2-B319-CB6DA11B1164}" srcOrd="0" destOrd="1" presId="urn:microsoft.com/office/officeart/2005/8/layout/vList2"/>
    <dgm:cxn modelId="{5E291477-0B74-4DDD-A898-587D39B845B5}" srcId="{D6B9B959-EB85-4FB9-BE3B-7EF5ACE3D0E0}" destId="{91690CC4-8D6A-4C23-87D9-E131A3BCD901}" srcOrd="2" destOrd="0" parTransId="{5E9BC832-153B-4CB5-91E0-2F7C282C6EB6}" sibTransId="{FC4BFB49-58C6-4654-8096-13B8E4FFFEBA}"/>
    <dgm:cxn modelId="{9DBD8B58-4207-4D0A-B004-9222C5BDDC47}" type="presOf" srcId="{EF8928E0-7CEE-406C-B911-B4ADA5DF3ECF}" destId="{2B942B57-AB29-4A85-B423-043270A90553}" srcOrd="0" destOrd="0" presId="urn:microsoft.com/office/officeart/2005/8/layout/vList2"/>
    <dgm:cxn modelId="{B552478F-5391-48D3-B348-CDA8C4FE0C36}" srcId="{EF8928E0-7CEE-406C-B911-B4ADA5DF3ECF}" destId="{CBF8818C-F47C-4762-9506-62D8F47FB0AC}" srcOrd="1" destOrd="0" parTransId="{523C8F8A-B99F-4B24-9C6A-FD9680FB43A4}" sibTransId="{C1DB6B63-DD16-41DC-8FD1-F1D8FA906DA2}"/>
    <dgm:cxn modelId="{2706B69D-F072-46D6-9091-5EF7FBB805DF}" type="presOf" srcId="{C39C4B77-D559-40C7-8B30-45A2E7DCD7CA}" destId="{26BA5812-013E-4735-905F-BEF76AE56A9B}" srcOrd="0" destOrd="0" presId="urn:microsoft.com/office/officeart/2005/8/layout/vList2"/>
    <dgm:cxn modelId="{0413C0A0-9321-46C0-B743-B4F6E99460AC}" type="presOf" srcId="{5B20EC1C-FADA-4EFB-8569-C8479D04DAC5}" destId="{C0CD8E98-5CD7-44FB-9498-91E3C891337C}" srcOrd="0" destOrd="0" presId="urn:microsoft.com/office/officeart/2005/8/layout/vList2"/>
    <dgm:cxn modelId="{15F081B0-4389-4582-8D06-5E70D2D741CA}" srcId="{DD272BB2-FCC0-4632-ACC4-6137023FE7AA}" destId="{1D721D82-2C23-45DB-93C6-251CCFD32D3F}" srcOrd="1" destOrd="0" parTransId="{61877D02-178E-4990-AF90-13B4DFD11F86}" sibTransId="{328948B1-7E52-4601-BDFB-F70493AB0AA2}"/>
    <dgm:cxn modelId="{19BB33B5-F7E4-4B2A-8365-2FE65B33C4F2}" type="presOf" srcId="{31B053B4-87DD-43F0-9900-DA04E3B6B9ED}" destId="{F0C044BA-996B-47C2-B319-CB6DA11B1164}" srcOrd="0" destOrd="0" presId="urn:microsoft.com/office/officeart/2005/8/layout/vList2"/>
    <dgm:cxn modelId="{EBC114BC-594D-4F5B-AA1A-5D0C8EE68B6C}" type="presOf" srcId="{15E56185-6C05-48FB-9E27-EB9F7F642ECA}" destId="{7382E7FA-235F-436B-A366-AF256AC7CEF0}" srcOrd="0" destOrd="0" presId="urn:microsoft.com/office/officeart/2005/8/layout/vList2"/>
    <dgm:cxn modelId="{A55EB8C5-92C2-406A-A4C6-F4FBA001ADC3}" type="presOf" srcId="{077B8835-8AE7-484E-8072-BFC643EC7FDB}" destId="{3DB35D44-3329-4265-83D9-851F993AFF65}" srcOrd="0" destOrd="0" presId="urn:microsoft.com/office/officeart/2005/8/layout/vList2"/>
    <dgm:cxn modelId="{374037CC-1C68-4696-A0D9-A6514AFC3AAC}" srcId="{C39C4B77-D559-40C7-8B30-45A2E7DCD7CA}" destId="{15E56185-6C05-48FB-9E27-EB9F7F642ECA}" srcOrd="3" destOrd="0" parTransId="{F33EBDFE-2350-4A54-8459-CDD9C4668713}" sibTransId="{45BCD4AD-3C18-4B54-8313-8C02C6B28933}"/>
    <dgm:cxn modelId="{2B9413D1-A45E-490B-B4B8-4B2EE40EF580}" type="presOf" srcId="{42B1E590-DD87-4D70-AAF7-475D5D1BF302}" destId="{3DB35D44-3329-4265-83D9-851F993AFF65}" srcOrd="0" destOrd="3" presId="urn:microsoft.com/office/officeart/2005/8/layout/vList2"/>
    <dgm:cxn modelId="{6D3F13D3-970E-4D31-B4CE-6CA68E953A5B}" srcId="{DD272BB2-FCC0-4632-ACC4-6137023FE7AA}" destId="{42B1E590-DD87-4D70-AAF7-475D5D1BF302}" srcOrd="2" destOrd="0" parTransId="{3DD4F41F-97B4-4DE3-A057-30F3C0078EEF}" sibTransId="{60A3B8AF-E51A-43A2-80D1-CE8550BAEB05}"/>
    <dgm:cxn modelId="{2337BAD3-5F3D-4D9B-BCDF-9DE0F0FBD2CB}" srcId="{C39C4B77-D559-40C7-8B30-45A2E7DCD7CA}" destId="{EF8928E0-7CEE-406C-B911-B4ADA5DF3ECF}" srcOrd="0" destOrd="0" parTransId="{065BB340-A861-4340-9F9B-AE33614A9445}" sibTransId="{A80D3BC7-E0FF-4F39-958C-DFB65A58013D}"/>
    <dgm:cxn modelId="{C25EC5D3-AF1C-4783-A450-079E9441412F}" srcId="{077B8835-8AE7-484E-8072-BFC643EC7FDB}" destId="{7B58B862-0203-4997-86CF-17E70C4D0AE1}" srcOrd="0" destOrd="0" parTransId="{9E095502-3B7B-48BE-88FE-309273F76D11}" sibTransId="{4DE7A280-2CDD-4758-8B3E-8BDE94FC7595}"/>
    <dgm:cxn modelId="{982915E2-A7FB-438F-9EB6-B0A30E06004E}" srcId="{D6B9B959-EB85-4FB9-BE3B-7EF5ACE3D0E0}" destId="{5B20EC1C-FADA-4EFB-8569-C8479D04DAC5}" srcOrd="0" destOrd="0" parTransId="{F100FE5C-85A5-428D-89A3-59851D52F976}" sibTransId="{E041E092-22FC-4CBC-92EA-EA48F1ACB288}"/>
    <dgm:cxn modelId="{1A29E5E5-1EEC-4BB0-A28C-C57FC8DA85BE}" srcId="{15E56185-6C05-48FB-9E27-EB9F7F642ECA}" destId="{F622CC24-15C5-424A-81AF-B7858307661A}" srcOrd="0" destOrd="0" parTransId="{44FCF0B2-6077-4730-8B73-19182DD7CF86}" sibTransId="{994DAF85-6DD1-4D56-B750-503580225081}"/>
    <dgm:cxn modelId="{D01243F1-801F-47F4-9693-58CDB9742FEB}" type="presOf" srcId="{91690CC4-8D6A-4C23-87D9-E131A3BCD901}" destId="{C0CD8E98-5CD7-44FB-9498-91E3C891337C}" srcOrd="0" destOrd="2" presId="urn:microsoft.com/office/officeart/2005/8/layout/vList2"/>
    <dgm:cxn modelId="{687C605B-3845-42DE-B0C0-7EB13473A0E2}" type="presParOf" srcId="{26BA5812-013E-4735-905F-BEF76AE56A9B}" destId="{2B942B57-AB29-4A85-B423-043270A90553}" srcOrd="0" destOrd="0" presId="urn:microsoft.com/office/officeart/2005/8/layout/vList2"/>
    <dgm:cxn modelId="{61C0DC02-5F98-40A9-B05A-87278319D3A4}" type="presParOf" srcId="{26BA5812-013E-4735-905F-BEF76AE56A9B}" destId="{F0C044BA-996B-47C2-B319-CB6DA11B1164}" srcOrd="1" destOrd="0" presId="urn:microsoft.com/office/officeart/2005/8/layout/vList2"/>
    <dgm:cxn modelId="{CEA5D3EF-95ED-4B55-BC59-276173F8C268}" type="presParOf" srcId="{26BA5812-013E-4735-905F-BEF76AE56A9B}" destId="{67440C1E-3ED9-4C1B-B955-4E09D6B982C8}" srcOrd="2" destOrd="0" presId="urn:microsoft.com/office/officeart/2005/8/layout/vList2"/>
    <dgm:cxn modelId="{900345B3-F4FB-4544-A3DF-8243E687E80C}" type="presParOf" srcId="{26BA5812-013E-4735-905F-BEF76AE56A9B}" destId="{3DB35D44-3329-4265-83D9-851F993AFF65}" srcOrd="3" destOrd="0" presId="urn:microsoft.com/office/officeart/2005/8/layout/vList2"/>
    <dgm:cxn modelId="{A113250D-9C60-44F6-A30E-0DEE0C333DD3}" type="presParOf" srcId="{26BA5812-013E-4735-905F-BEF76AE56A9B}" destId="{DA05EC78-7249-4615-97A6-C774E069B160}" srcOrd="4" destOrd="0" presId="urn:microsoft.com/office/officeart/2005/8/layout/vList2"/>
    <dgm:cxn modelId="{FF12D3A9-BBC8-4D77-94EC-CA2061A1756F}" type="presParOf" srcId="{26BA5812-013E-4735-905F-BEF76AE56A9B}" destId="{C0CD8E98-5CD7-44FB-9498-91E3C891337C}" srcOrd="5" destOrd="0" presId="urn:microsoft.com/office/officeart/2005/8/layout/vList2"/>
    <dgm:cxn modelId="{CC83D100-C56E-4965-B643-A6303FC822E9}" type="presParOf" srcId="{26BA5812-013E-4735-905F-BEF76AE56A9B}" destId="{7382E7FA-235F-436B-A366-AF256AC7CEF0}" srcOrd="6" destOrd="0" presId="urn:microsoft.com/office/officeart/2005/8/layout/vList2"/>
    <dgm:cxn modelId="{5C094437-AA7C-4FB2-8539-98B5D0BC4A05}" type="presParOf" srcId="{26BA5812-013E-4735-905F-BEF76AE56A9B}" destId="{AFFE48B8-87EA-4BAD-82CA-A2C920485AF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2B57-AB29-4A85-B423-043270A90553}">
      <dsp:nvSpPr>
        <dsp:cNvPr id="0" name=""/>
        <dsp:cNvSpPr/>
      </dsp:nvSpPr>
      <dsp:spPr>
        <a:xfrm>
          <a:off x="0" y="51836"/>
          <a:ext cx="7930608" cy="616004"/>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u="sng" kern="1200" baseline="0"/>
            <a:t>Check-in Calls: Mid-Year Reporting: </a:t>
          </a:r>
          <a:endParaRPr lang="en-US" sz="2700" kern="1200"/>
        </a:p>
      </dsp:txBody>
      <dsp:txXfrm>
        <a:off x="30071" y="81907"/>
        <a:ext cx="7870466" cy="555862"/>
      </dsp:txXfrm>
    </dsp:sp>
    <dsp:sp modelId="{F0C044BA-996B-47C2-B319-CB6DA11B1164}">
      <dsp:nvSpPr>
        <dsp:cNvPr id="0" name=""/>
        <dsp:cNvSpPr/>
      </dsp:nvSpPr>
      <dsp:spPr>
        <a:xfrm>
          <a:off x="0" y="667841"/>
          <a:ext cx="7930608"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9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1" i="1" kern="1200" baseline="0"/>
            <a:t>FY 19 &amp; FY17 Grantees: March / April 2020</a:t>
          </a:r>
          <a:endParaRPr lang="en-US" sz="2100" kern="1200"/>
        </a:p>
        <a:p>
          <a:pPr marL="228600" lvl="1" indent="-228600" algn="l" defTabSz="933450">
            <a:lnSpc>
              <a:spcPct val="90000"/>
            </a:lnSpc>
            <a:spcBef>
              <a:spcPct val="0"/>
            </a:spcBef>
            <a:spcAft>
              <a:spcPct val="20000"/>
            </a:spcAft>
            <a:buChar char="•"/>
          </a:pPr>
          <a:r>
            <a:rPr lang="en-US" sz="2100" b="1" i="1" kern="1200" baseline="0" dirty="0"/>
            <a:t>FY 18 Grantee:  April / May 2020 </a:t>
          </a:r>
          <a:endParaRPr lang="en-US" sz="2100" kern="1200" dirty="0"/>
        </a:p>
      </dsp:txBody>
      <dsp:txXfrm>
        <a:off x="0" y="667841"/>
        <a:ext cx="7930608" cy="684652"/>
      </dsp:txXfrm>
    </dsp:sp>
    <dsp:sp modelId="{67440C1E-3ED9-4C1B-B955-4E09D6B982C8}">
      <dsp:nvSpPr>
        <dsp:cNvPr id="0" name=""/>
        <dsp:cNvSpPr/>
      </dsp:nvSpPr>
      <dsp:spPr>
        <a:xfrm>
          <a:off x="0" y="1352493"/>
          <a:ext cx="7930608" cy="616004"/>
        </a:xfrm>
        <a:prstGeom prst="roundRect">
          <a:avLst/>
        </a:prstGeom>
        <a:solidFill>
          <a:schemeClr val="accent2">
            <a:hueOff val="-1912890"/>
            <a:satOff val="1692"/>
            <a:lumOff val="300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u="sng" kern="1200" baseline="0" dirty="0"/>
            <a:t>Budget Revisions:</a:t>
          </a:r>
          <a:endParaRPr lang="en-US" sz="2700" kern="1200" dirty="0"/>
        </a:p>
      </dsp:txBody>
      <dsp:txXfrm>
        <a:off x="30071" y="1382564"/>
        <a:ext cx="7870466" cy="555862"/>
      </dsp:txXfrm>
    </dsp:sp>
    <dsp:sp modelId="{3DB35D44-3329-4265-83D9-851F993AFF65}">
      <dsp:nvSpPr>
        <dsp:cNvPr id="0" name=""/>
        <dsp:cNvSpPr/>
      </dsp:nvSpPr>
      <dsp:spPr>
        <a:xfrm>
          <a:off x="0" y="1968498"/>
          <a:ext cx="7930608"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9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1" i="1" kern="1200" baseline="0" dirty="0"/>
            <a:t>FY 19 Grantees:  Year 2 Interim budgets – March 16, 2020</a:t>
          </a:r>
          <a:endParaRPr lang="en-US" sz="2100" kern="1200" dirty="0"/>
        </a:p>
        <a:p>
          <a:pPr marL="457200" lvl="2" indent="-228600" algn="l" defTabSz="933450">
            <a:lnSpc>
              <a:spcPct val="90000"/>
            </a:lnSpc>
            <a:spcBef>
              <a:spcPct val="0"/>
            </a:spcBef>
            <a:spcAft>
              <a:spcPct val="20000"/>
            </a:spcAft>
            <a:buFontTx/>
            <a:buNone/>
          </a:pPr>
          <a:r>
            <a:rPr lang="en-US" sz="2100" kern="1200" dirty="0"/>
            <a:t>		          	     </a:t>
          </a:r>
          <a:r>
            <a:rPr lang="en-US" sz="2100" b="1" kern="1200" dirty="0"/>
            <a:t>Year 2 budgets – November 30, 2020</a:t>
          </a:r>
        </a:p>
        <a:p>
          <a:pPr marL="228600" lvl="1" indent="-228600" algn="l" defTabSz="933450">
            <a:lnSpc>
              <a:spcPct val="90000"/>
            </a:lnSpc>
            <a:spcBef>
              <a:spcPct val="0"/>
            </a:spcBef>
            <a:spcAft>
              <a:spcPct val="20000"/>
            </a:spcAft>
            <a:buChar char="•"/>
          </a:pPr>
          <a:r>
            <a:rPr lang="en-US" sz="2100" b="1" i="1" kern="1200" baseline="0" dirty="0"/>
            <a:t>FY 18 Grantee:    Year 4 budgets – December 30, 2020</a:t>
          </a:r>
          <a:endParaRPr lang="en-US" sz="2100" kern="1200" dirty="0"/>
        </a:p>
        <a:p>
          <a:pPr marL="228600" lvl="1" indent="-228600" algn="l" defTabSz="933450">
            <a:lnSpc>
              <a:spcPct val="90000"/>
            </a:lnSpc>
            <a:spcBef>
              <a:spcPct val="0"/>
            </a:spcBef>
            <a:spcAft>
              <a:spcPct val="20000"/>
            </a:spcAft>
            <a:buChar char="•"/>
          </a:pPr>
          <a:r>
            <a:rPr lang="en-US" sz="2100" b="1" i="1" kern="1200" baseline="0" dirty="0"/>
            <a:t>FY 17 Grantees:   Year 4 budgets – November 30, 2020</a:t>
          </a:r>
          <a:endParaRPr lang="en-US" sz="2100" kern="1200" dirty="0"/>
        </a:p>
      </dsp:txBody>
      <dsp:txXfrm>
        <a:off x="0" y="1968498"/>
        <a:ext cx="7930608" cy="1341360"/>
      </dsp:txXfrm>
    </dsp:sp>
    <dsp:sp modelId="{DA05EC78-7249-4615-97A6-C774E069B160}">
      <dsp:nvSpPr>
        <dsp:cNvPr id="0" name=""/>
        <dsp:cNvSpPr/>
      </dsp:nvSpPr>
      <dsp:spPr>
        <a:xfrm>
          <a:off x="0" y="3309858"/>
          <a:ext cx="7930608" cy="616004"/>
        </a:xfrm>
        <a:prstGeom prst="roundRect">
          <a:avLst/>
        </a:prstGeom>
        <a:solidFill>
          <a:schemeClr val="accent2">
            <a:hueOff val="-3825781"/>
            <a:satOff val="3385"/>
            <a:lumOff val="601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u="sng" kern="1200" baseline="0"/>
            <a:t>Annual Performance Reports (APRs):</a:t>
          </a:r>
          <a:endParaRPr lang="en-US" sz="2700" kern="1200"/>
        </a:p>
      </dsp:txBody>
      <dsp:txXfrm>
        <a:off x="30071" y="3339929"/>
        <a:ext cx="7870466" cy="555862"/>
      </dsp:txXfrm>
    </dsp:sp>
    <dsp:sp modelId="{C0CD8E98-5CD7-44FB-9498-91E3C891337C}">
      <dsp:nvSpPr>
        <dsp:cNvPr id="0" name=""/>
        <dsp:cNvSpPr/>
      </dsp:nvSpPr>
      <dsp:spPr>
        <a:xfrm>
          <a:off x="0" y="3925863"/>
          <a:ext cx="7930608" cy="1006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9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1" i="1" kern="1200" baseline="0" dirty="0"/>
            <a:t>FY 19 Grantees:  Year 1 Report – December 30, 2020</a:t>
          </a:r>
          <a:endParaRPr lang="en-US" sz="2100" kern="1200" dirty="0"/>
        </a:p>
        <a:p>
          <a:pPr marL="228600" lvl="1" indent="-228600" algn="l" defTabSz="933450">
            <a:lnSpc>
              <a:spcPct val="90000"/>
            </a:lnSpc>
            <a:spcBef>
              <a:spcPct val="0"/>
            </a:spcBef>
            <a:spcAft>
              <a:spcPct val="20000"/>
            </a:spcAft>
            <a:buChar char="•"/>
          </a:pPr>
          <a:r>
            <a:rPr lang="en-US" sz="2100" b="1" i="1" kern="1200" baseline="0" dirty="0"/>
            <a:t>FY 18 Grantee:    Year 3 Report – January 30, 2021</a:t>
          </a:r>
          <a:endParaRPr lang="en-US" sz="2100" kern="1200" dirty="0"/>
        </a:p>
        <a:p>
          <a:pPr marL="228600" lvl="1" indent="-228600" algn="l" defTabSz="933450">
            <a:lnSpc>
              <a:spcPct val="90000"/>
            </a:lnSpc>
            <a:spcBef>
              <a:spcPct val="0"/>
            </a:spcBef>
            <a:spcAft>
              <a:spcPct val="20000"/>
            </a:spcAft>
            <a:buChar char="•"/>
          </a:pPr>
          <a:r>
            <a:rPr lang="en-US" sz="2100" b="1" i="1" kern="1200" baseline="0" dirty="0"/>
            <a:t>FY 17 Grantees:   Year 3 Report – December 30, 2020</a:t>
          </a:r>
          <a:endParaRPr lang="en-US" sz="2100" kern="1200" dirty="0"/>
        </a:p>
      </dsp:txBody>
      <dsp:txXfrm>
        <a:off x="0" y="3925863"/>
        <a:ext cx="7930608" cy="1006019"/>
      </dsp:txXfrm>
    </dsp:sp>
    <dsp:sp modelId="{7382E7FA-235F-436B-A366-AF256AC7CEF0}">
      <dsp:nvSpPr>
        <dsp:cNvPr id="0" name=""/>
        <dsp:cNvSpPr/>
      </dsp:nvSpPr>
      <dsp:spPr>
        <a:xfrm>
          <a:off x="0" y="4931883"/>
          <a:ext cx="7930608" cy="616004"/>
        </a:xfrm>
        <a:prstGeom prst="roundRect">
          <a:avLst/>
        </a:prstGeom>
        <a:solidFill>
          <a:schemeClr val="accent2">
            <a:hueOff val="-5738671"/>
            <a:satOff val="5077"/>
            <a:lumOff val="902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baseline="0" dirty="0"/>
            <a:t>Final Performance Reports (FPRs):</a:t>
          </a:r>
          <a:endParaRPr lang="en-US" sz="2700" kern="1200" dirty="0"/>
        </a:p>
      </dsp:txBody>
      <dsp:txXfrm>
        <a:off x="30071" y="4961954"/>
        <a:ext cx="7870466" cy="555862"/>
      </dsp:txXfrm>
    </dsp:sp>
    <dsp:sp modelId="{AFFE48B8-87EA-4BAD-82CA-A2C920485AF9}">
      <dsp:nvSpPr>
        <dsp:cNvPr id="0" name=""/>
        <dsp:cNvSpPr/>
      </dsp:nvSpPr>
      <dsp:spPr>
        <a:xfrm>
          <a:off x="0" y="5547888"/>
          <a:ext cx="7930608"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9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1" i="1" kern="1200" baseline="0" dirty="0"/>
            <a:t>No later than 90 days after the end of grant period</a:t>
          </a:r>
          <a:endParaRPr lang="en-US" sz="2100" kern="1200" dirty="0"/>
        </a:p>
      </dsp:txBody>
      <dsp:txXfrm>
        <a:off x="0" y="5547888"/>
        <a:ext cx="7930608" cy="447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8DBC625-16C8-48C3-905A-4D57835F8C14}" type="datetimeFigureOut">
              <a:rPr lang="en-US" smtClean="0"/>
              <a:t>1/30/2020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3F25C6D-2E18-4251-A010-4C5C89348231}" type="slidenum">
              <a:rPr lang="en-US" smtClean="0"/>
              <a:t>‹#›</a:t>
            </a:fld>
            <a:endParaRPr lang="en-US"/>
          </a:p>
        </p:txBody>
      </p:sp>
    </p:spTree>
    <p:extLst>
      <p:ext uri="{BB962C8B-B14F-4D97-AF65-F5344CB8AC3E}">
        <p14:creationId xmlns:p14="http://schemas.microsoft.com/office/powerpoint/2010/main" val="4259031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Performance Reporting Webinar for the Jacob K. Javits Gifted and Talented Students Program.</a:t>
            </a:r>
          </a:p>
        </p:txBody>
      </p:sp>
      <p:sp>
        <p:nvSpPr>
          <p:cNvPr id="4" name="Slide Number Placeholder 3"/>
          <p:cNvSpPr>
            <a:spLocks noGrp="1"/>
          </p:cNvSpPr>
          <p:nvPr>
            <p:ph type="sldNum" sz="quarter" idx="5"/>
          </p:nvPr>
        </p:nvSpPr>
        <p:spPr/>
        <p:txBody>
          <a:bodyPr/>
          <a:lstStyle/>
          <a:p>
            <a:fld id="{33F25C6D-2E18-4251-A010-4C5C89348231}" type="slidenum">
              <a:rPr lang="en-US" smtClean="0"/>
              <a:t>1</a:t>
            </a:fld>
            <a:endParaRPr lang="en-US"/>
          </a:p>
        </p:txBody>
      </p:sp>
    </p:spTree>
    <p:extLst>
      <p:ext uri="{BB962C8B-B14F-4D97-AF65-F5344CB8AC3E}">
        <p14:creationId xmlns:p14="http://schemas.microsoft.com/office/powerpoint/2010/main" val="179067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19 grantees will be reporting on GPRA measures as outlined in your grant application. There are five GPRA measures to report on for determining progress.</a:t>
            </a:r>
          </a:p>
          <a:p>
            <a:r>
              <a:rPr lang="en-US" dirty="0"/>
              <a:t>This only applies to FY 19 grantees.</a:t>
            </a:r>
          </a:p>
          <a:p>
            <a:endParaRPr lang="en-US" dirty="0"/>
          </a:p>
          <a:p>
            <a:r>
              <a:rPr lang="en-US" dirty="0"/>
              <a:t>GPRA Performance measures must be reported on in APR.</a:t>
            </a:r>
          </a:p>
          <a:p>
            <a:r>
              <a:rPr lang="en-US" dirty="0"/>
              <a:t>For performance measure #5, the Department is particularly interested in evidence, such as may be obtained through surveys of teachers and other educators, that the services provided are of high quality and contribute to improved efforts to both identify and improve outcomes for gifted and talented students.</a:t>
            </a:r>
          </a:p>
          <a:p>
            <a:r>
              <a:rPr lang="en-US" dirty="0"/>
              <a:t>All grantees must submit APRs that include data addressing these performance measures to the extent that they apply to the grantee’s project. Performance targets must be established by each grantee for each year of the five-year performance period.</a:t>
            </a:r>
          </a:p>
        </p:txBody>
      </p:sp>
      <p:sp>
        <p:nvSpPr>
          <p:cNvPr id="4" name="Slide Number Placeholder 3"/>
          <p:cNvSpPr>
            <a:spLocks noGrp="1"/>
          </p:cNvSpPr>
          <p:nvPr>
            <p:ph type="sldNum" sz="quarter" idx="5"/>
          </p:nvPr>
        </p:nvSpPr>
        <p:spPr/>
        <p:txBody>
          <a:bodyPr/>
          <a:lstStyle/>
          <a:p>
            <a:fld id="{33F25C6D-2E18-4251-A010-4C5C89348231}" type="slidenum">
              <a:rPr lang="en-US" smtClean="0"/>
              <a:t>11</a:t>
            </a:fld>
            <a:endParaRPr lang="en-US"/>
          </a:p>
        </p:txBody>
      </p:sp>
    </p:spTree>
    <p:extLst>
      <p:ext uri="{BB962C8B-B14F-4D97-AF65-F5344CB8AC3E}">
        <p14:creationId xmlns:p14="http://schemas.microsoft.com/office/powerpoint/2010/main" val="180417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example of the cover sheet. </a:t>
            </a:r>
          </a:p>
          <a:p>
            <a:r>
              <a:rPr lang="en-US" dirty="0"/>
              <a:t>This includes: General Information about the grant</a:t>
            </a:r>
          </a:p>
          <a:p>
            <a:pPr marL="171450" indent="-171450">
              <a:buFontTx/>
              <a:buChar char="-"/>
            </a:pPr>
            <a:r>
              <a:rPr lang="en-US" dirty="0"/>
              <a:t>Reporting period</a:t>
            </a:r>
          </a:p>
          <a:p>
            <a:pPr marL="171450" indent="-171450">
              <a:buFontTx/>
              <a:buChar char="-"/>
            </a:pPr>
            <a:r>
              <a:rPr lang="en-US" dirty="0"/>
              <a:t>Budget Expenditures</a:t>
            </a:r>
          </a:p>
          <a:p>
            <a:pPr marL="171450" indent="-171450">
              <a:buFontTx/>
              <a:buChar char="-"/>
            </a:pPr>
            <a:r>
              <a:rPr lang="en-US" dirty="0"/>
              <a:t>Indirect Cost Information</a:t>
            </a:r>
          </a:p>
          <a:p>
            <a:pPr marL="171450" indent="-171450">
              <a:buFontTx/>
              <a:buChar char="-"/>
            </a:pPr>
            <a:r>
              <a:rPr lang="en-US" dirty="0"/>
              <a:t>Human Subjects Information</a:t>
            </a:r>
          </a:p>
          <a:p>
            <a:pPr marL="171450" indent="-171450">
              <a:buFontTx/>
              <a:buChar char="-"/>
            </a:pPr>
            <a:r>
              <a:rPr lang="en-US" dirty="0"/>
              <a:t>Performance Measures Status and Certifications</a:t>
            </a:r>
          </a:p>
        </p:txBody>
      </p:sp>
      <p:sp>
        <p:nvSpPr>
          <p:cNvPr id="4" name="Slide Number Placeholder 3"/>
          <p:cNvSpPr>
            <a:spLocks noGrp="1"/>
          </p:cNvSpPr>
          <p:nvPr>
            <p:ph type="sldNum" sz="quarter" idx="5"/>
          </p:nvPr>
        </p:nvSpPr>
        <p:spPr/>
        <p:txBody>
          <a:bodyPr/>
          <a:lstStyle/>
          <a:p>
            <a:fld id="{33F25C6D-2E18-4251-A010-4C5C89348231}" type="slidenum">
              <a:rPr lang="en-US" smtClean="0"/>
              <a:t>12</a:t>
            </a:fld>
            <a:endParaRPr lang="en-US"/>
          </a:p>
        </p:txBody>
      </p:sp>
    </p:spTree>
    <p:extLst>
      <p:ext uri="{BB962C8B-B14F-4D97-AF65-F5344CB8AC3E}">
        <p14:creationId xmlns:p14="http://schemas.microsoft.com/office/powerpoint/2010/main" val="276265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 an overview of how to report on performance measures as required in the Project Status Chart</a:t>
            </a:r>
          </a:p>
          <a:p>
            <a:r>
              <a:rPr lang="en-US" dirty="0"/>
              <a:t> (Section A)</a:t>
            </a:r>
          </a:p>
          <a:p>
            <a:r>
              <a:rPr lang="en-US" dirty="0"/>
              <a:t>Use as many pages as necessary to support each objective outlined in the project.. </a:t>
            </a:r>
          </a:p>
          <a:p>
            <a:r>
              <a:rPr lang="en-US" dirty="0"/>
              <a:t>Provide an explanation of the progress at the bottom of each objective</a:t>
            </a:r>
          </a:p>
          <a:p>
            <a:r>
              <a:rPr lang="en-US" dirty="0"/>
              <a:t>For GPRA measures include GPRA in the Measure Type box.</a:t>
            </a:r>
          </a:p>
          <a:p>
            <a:r>
              <a:rPr lang="en-US" dirty="0"/>
              <a:t>See examples for Section A of ED 524B form.</a:t>
            </a:r>
          </a:p>
          <a:p>
            <a:pPr lvl="1" algn="l" eaLnBrk="1" hangingPunct="1">
              <a:spcBef>
                <a:spcPct val="30000"/>
              </a:spcBef>
              <a:spcAft>
                <a:spcPts val="600"/>
              </a:spcAft>
            </a:pPr>
            <a:endParaRPr lang="en-US" altLang="en-US" sz="1200" dirty="0">
              <a:solidFill>
                <a:schemeClr val="tx1"/>
              </a:solidFill>
            </a:endParaRPr>
          </a:p>
          <a:p>
            <a:pPr lvl="0" algn="l" eaLnBrk="1" hangingPunct="1">
              <a:spcBef>
                <a:spcPct val="30000"/>
              </a:spcBef>
              <a:spcAft>
                <a:spcPts val="600"/>
              </a:spcAft>
            </a:pPr>
            <a:r>
              <a:rPr lang="en-US" altLang="en-US" sz="2000" dirty="0">
                <a:solidFill>
                  <a:srgbClr val="444D26"/>
                </a:solidFill>
              </a:rPr>
              <a:t>For qualitative and quantitative information – Report on progress in implementing the project objectives and measures;</a:t>
            </a:r>
          </a:p>
          <a:p>
            <a:pPr marL="285750" lvl="0" indent="-285750" eaLnBrk="1" hangingPunct="1">
              <a:spcBef>
                <a:spcPct val="30000"/>
              </a:spcBef>
              <a:spcAft>
                <a:spcPts val="600"/>
              </a:spcAft>
              <a:buFontTx/>
              <a:buChar char="-"/>
            </a:pPr>
            <a:r>
              <a:rPr lang="en-US" altLang="en-US" sz="1600" dirty="0">
                <a:solidFill>
                  <a:srgbClr val="444D26"/>
                </a:solidFill>
              </a:rPr>
              <a:t>Include whether the target for each measure was “met” or “not met”.</a:t>
            </a:r>
          </a:p>
          <a:p>
            <a:pPr marL="285750" lvl="0" indent="-285750" eaLnBrk="1" hangingPunct="1">
              <a:spcBef>
                <a:spcPct val="30000"/>
              </a:spcBef>
              <a:spcAft>
                <a:spcPts val="600"/>
              </a:spcAft>
              <a:buFontTx/>
              <a:buChar char="-"/>
            </a:pPr>
            <a:r>
              <a:rPr lang="en-US" altLang="en-US" sz="1600" dirty="0">
                <a:solidFill>
                  <a:srgbClr val="444D26"/>
                </a:solidFill>
              </a:rPr>
              <a:t>Project activities</a:t>
            </a:r>
            <a:r>
              <a:rPr lang="en-US" altLang="en-US" sz="1600" b="1" dirty="0">
                <a:solidFill>
                  <a:srgbClr val="444D26"/>
                </a:solidFill>
              </a:rPr>
              <a:t>/</a:t>
            </a:r>
            <a:r>
              <a:rPr lang="en-US" altLang="en-US" sz="1600" dirty="0">
                <a:solidFill>
                  <a:srgbClr val="444D26"/>
                </a:solidFill>
              </a:rPr>
              <a:t>strategies implemented to reach the target.</a:t>
            </a:r>
          </a:p>
          <a:p>
            <a:pPr marL="285750" lvl="0" indent="-285750" eaLnBrk="1" hangingPunct="1">
              <a:spcBef>
                <a:spcPct val="30000"/>
              </a:spcBef>
              <a:spcAft>
                <a:spcPts val="600"/>
              </a:spcAft>
              <a:buFontTx/>
              <a:buChar char="-"/>
            </a:pPr>
            <a:r>
              <a:rPr lang="en-US" altLang="en-US" sz="1600" dirty="0">
                <a:solidFill>
                  <a:srgbClr val="444D26"/>
                </a:solidFill>
              </a:rPr>
              <a:t>Strategies to be implemented if the target was not met.  </a:t>
            </a:r>
          </a:p>
          <a:p>
            <a:pPr lvl="1" eaLnBrk="1" hangingPunct="1">
              <a:spcBef>
                <a:spcPct val="30000"/>
              </a:spcBef>
              <a:spcAft>
                <a:spcPts val="600"/>
              </a:spcAft>
            </a:pPr>
            <a:r>
              <a:rPr lang="en-US" altLang="en-US" sz="2000" dirty="0">
                <a:solidFill>
                  <a:srgbClr val="444D26"/>
                </a:solidFill>
              </a:rPr>
              <a:t>Please note that in G5 there is a 4000 character limitation for each Project Objective.  </a:t>
            </a:r>
            <a:endParaRPr lang="en-US" altLang="en-US" dirty="0">
              <a:solidFill>
                <a:srgbClr val="444D26"/>
              </a:solidFill>
            </a:endParaRPr>
          </a:p>
          <a:p>
            <a:endParaRPr lang="en-US" dirty="0"/>
          </a:p>
        </p:txBody>
      </p:sp>
      <p:sp>
        <p:nvSpPr>
          <p:cNvPr id="4" name="Slide Number Placeholder 3"/>
          <p:cNvSpPr>
            <a:spLocks noGrp="1"/>
          </p:cNvSpPr>
          <p:nvPr>
            <p:ph type="sldNum" sz="quarter" idx="5"/>
          </p:nvPr>
        </p:nvSpPr>
        <p:spPr/>
        <p:txBody>
          <a:bodyPr/>
          <a:lstStyle/>
          <a:p>
            <a:fld id="{33F25C6D-2E18-4251-A010-4C5C89348231}" type="slidenum">
              <a:rPr lang="en-US" smtClean="0"/>
              <a:t>13</a:t>
            </a:fld>
            <a:endParaRPr lang="en-US"/>
          </a:p>
        </p:txBody>
      </p:sp>
    </p:spTree>
    <p:extLst>
      <p:ext uri="{BB962C8B-B14F-4D97-AF65-F5344CB8AC3E}">
        <p14:creationId xmlns:p14="http://schemas.microsoft.com/office/powerpoint/2010/main" val="266825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Revisions are important requirements for determining substantial progress.</a:t>
            </a:r>
          </a:p>
        </p:txBody>
      </p:sp>
      <p:sp>
        <p:nvSpPr>
          <p:cNvPr id="4" name="Slide Number Placeholder 3"/>
          <p:cNvSpPr>
            <a:spLocks noGrp="1"/>
          </p:cNvSpPr>
          <p:nvPr>
            <p:ph type="sldNum" sz="quarter" idx="5"/>
          </p:nvPr>
        </p:nvSpPr>
        <p:spPr/>
        <p:txBody>
          <a:bodyPr/>
          <a:lstStyle/>
          <a:p>
            <a:fld id="{33F25C6D-2E18-4251-A010-4C5C89348231}" type="slidenum">
              <a:rPr lang="en-US" smtClean="0"/>
              <a:t>14</a:t>
            </a:fld>
            <a:endParaRPr lang="en-US"/>
          </a:p>
        </p:txBody>
      </p:sp>
    </p:spTree>
    <p:extLst>
      <p:ext uri="{BB962C8B-B14F-4D97-AF65-F5344CB8AC3E}">
        <p14:creationId xmlns:p14="http://schemas.microsoft.com/office/powerpoint/2010/main" val="394215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CFR PART 200—UNIFORM ADMINISTRATIVE REQUIREMENTS, COST PRINCIPLES, AND AUDIT REQUIREMENTS FOR FEDERAL AWARDS</a:t>
            </a:r>
          </a:p>
          <a:p>
            <a:r>
              <a:rPr lang="en-US" b="1" dirty="0">
                <a:effectLst/>
              </a:rPr>
              <a:t>200.8   Budget. (CFR – Code of Federal Regulations)</a:t>
            </a:r>
          </a:p>
          <a:p>
            <a:r>
              <a:rPr lang="en-US" i="1" dirty="0">
                <a:effectLst/>
              </a:rPr>
              <a:t>Budget</a:t>
            </a:r>
            <a:r>
              <a:rPr lang="en-US" dirty="0"/>
              <a:t> means the financial plan for the project or program that the Federal awarding agency or pass-through entity approves during the Federal award process or in subsequent amendments to the Federal award. It may include the Federal and non-Federal share or only the Federal share, as determined by the Federal awarding agency or pass-through entity.</a:t>
            </a:r>
          </a:p>
          <a:p>
            <a:endParaRPr lang="en-US" dirty="0"/>
          </a:p>
        </p:txBody>
      </p:sp>
      <p:sp>
        <p:nvSpPr>
          <p:cNvPr id="4" name="Slide Number Placeholder 3"/>
          <p:cNvSpPr>
            <a:spLocks noGrp="1"/>
          </p:cNvSpPr>
          <p:nvPr>
            <p:ph type="sldNum" sz="quarter" idx="5"/>
          </p:nvPr>
        </p:nvSpPr>
        <p:spPr/>
        <p:txBody>
          <a:bodyPr/>
          <a:lstStyle/>
          <a:p>
            <a:fld id="{33F25C6D-2E18-4251-A010-4C5C89348231}" type="slidenum">
              <a:rPr lang="en-US" smtClean="0"/>
              <a:t>15</a:t>
            </a:fld>
            <a:endParaRPr lang="en-US"/>
          </a:p>
        </p:txBody>
      </p:sp>
    </p:spTree>
    <p:extLst>
      <p:ext uri="{BB962C8B-B14F-4D97-AF65-F5344CB8AC3E}">
        <p14:creationId xmlns:p14="http://schemas.microsoft.com/office/powerpoint/2010/main" val="327083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Budget Revisions form for revising budgets that will be used in the next budget year.</a:t>
            </a:r>
          </a:p>
          <a:p>
            <a:r>
              <a:rPr lang="en-US" dirty="0"/>
              <a:t>See narrative example for explaining all revisions to the budget.</a:t>
            </a:r>
          </a:p>
        </p:txBody>
      </p:sp>
      <p:sp>
        <p:nvSpPr>
          <p:cNvPr id="4" name="Slide Number Placeholder 3"/>
          <p:cNvSpPr>
            <a:spLocks noGrp="1"/>
          </p:cNvSpPr>
          <p:nvPr>
            <p:ph type="sldNum" sz="quarter" idx="5"/>
          </p:nvPr>
        </p:nvSpPr>
        <p:spPr/>
        <p:txBody>
          <a:bodyPr/>
          <a:lstStyle/>
          <a:p>
            <a:fld id="{33F25C6D-2E18-4251-A010-4C5C89348231}" type="slidenum">
              <a:rPr lang="en-US" smtClean="0"/>
              <a:t>16</a:t>
            </a:fld>
            <a:endParaRPr lang="en-US"/>
          </a:p>
        </p:txBody>
      </p:sp>
    </p:spTree>
    <p:extLst>
      <p:ext uri="{BB962C8B-B14F-4D97-AF65-F5344CB8AC3E}">
        <p14:creationId xmlns:p14="http://schemas.microsoft.com/office/powerpoint/2010/main" val="137036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Personnel Changes – Keep your program officer informed and obtain guidance if necessary.</a:t>
            </a:r>
          </a:p>
        </p:txBody>
      </p:sp>
      <p:sp>
        <p:nvSpPr>
          <p:cNvPr id="4" name="Slide Number Placeholder 3"/>
          <p:cNvSpPr>
            <a:spLocks noGrp="1"/>
          </p:cNvSpPr>
          <p:nvPr>
            <p:ph type="sldNum" sz="quarter" idx="5"/>
          </p:nvPr>
        </p:nvSpPr>
        <p:spPr/>
        <p:txBody>
          <a:bodyPr/>
          <a:lstStyle/>
          <a:p>
            <a:fld id="{33F25C6D-2E18-4251-A010-4C5C89348231}" type="slidenum">
              <a:rPr lang="en-US" smtClean="0"/>
              <a:t>17</a:t>
            </a:fld>
            <a:endParaRPr lang="en-US"/>
          </a:p>
        </p:txBody>
      </p:sp>
    </p:spTree>
    <p:extLst>
      <p:ext uri="{BB962C8B-B14F-4D97-AF65-F5344CB8AC3E}">
        <p14:creationId xmlns:p14="http://schemas.microsoft.com/office/powerpoint/2010/main" val="884758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Performance Reports are similar to the Annual Performance Reports therefore the completion process is the same. This report will cover the entire project period.</a:t>
            </a:r>
          </a:p>
          <a:p>
            <a:pPr marL="171450" indent="-171450">
              <a:buFont typeface="Arial" panose="020B0604020202020204" pitchFamily="34" charset="0"/>
              <a:buChar char="•"/>
            </a:pPr>
            <a:r>
              <a:rPr lang="en-US" dirty="0"/>
              <a:t>Manage your budget to obtain a zero balance by the end of the grant period</a:t>
            </a:r>
          </a:p>
          <a:p>
            <a:pPr marL="171450" indent="-171450">
              <a:buFont typeface="Arial" panose="020B0604020202020204" pitchFamily="34" charset="0"/>
              <a:buChar char="•"/>
            </a:pPr>
            <a:r>
              <a:rPr lang="en-US" dirty="0"/>
              <a:t>FPRs are due no later than 90 days after the grant ends</a:t>
            </a:r>
          </a:p>
          <a:p>
            <a:pPr marL="171450" indent="-171450">
              <a:buFont typeface="Arial" panose="020B0604020202020204" pitchFamily="34" charset="0"/>
              <a:buChar char="•"/>
            </a:pPr>
            <a:r>
              <a:rPr lang="en-US" dirty="0"/>
              <a:t>Submitted through G5</a:t>
            </a:r>
          </a:p>
        </p:txBody>
      </p:sp>
      <p:sp>
        <p:nvSpPr>
          <p:cNvPr id="4" name="Slide Number Placeholder 3"/>
          <p:cNvSpPr>
            <a:spLocks noGrp="1"/>
          </p:cNvSpPr>
          <p:nvPr>
            <p:ph type="sldNum" sz="quarter" idx="5"/>
          </p:nvPr>
        </p:nvSpPr>
        <p:spPr/>
        <p:txBody>
          <a:bodyPr/>
          <a:lstStyle/>
          <a:p>
            <a:fld id="{33F25C6D-2E18-4251-A010-4C5C89348231}" type="slidenum">
              <a:rPr lang="en-US" smtClean="0"/>
              <a:t>18</a:t>
            </a:fld>
            <a:endParaRPr lang="en-US"/>
          </a:p>
        </p:txBody>
      </p:sp>
    </p:spTree>
    <p:extLst>
      <p:ext uri="{BB962C8B-B14F-4D97-AF65-F5344CB8AC3E}">
        <p14:creationId xmlns:p14="http://schemas.microsoft.com/office/powerpoint/2010/main" val="3042300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topic is on No Cost Extensions (NCEs). Time may not always allow for obligations to be met therefore NCEs are allowable.</a:t>
            </a:r>
          </a:p>
          <a:p>
            <a:r>
              <a:rPr lang="en-US" dirty="0"/>
              <a:t>See requirements for requesting NCEs.</a:t>
            </a:r>
          </a:p>
          <a:p>
            <a:r>
              <a:rPr lang="en-US" dirty="0"/>
              <a:t>- Note that Performance Progress Report will be required since the grant period is being extended and for grantees to meet the annual performance requirements. This will eliminate any gaps in annual reporting.</a:t>
            </a:r>
          </a:p>
        </p:txBody>
      </p:sp>
      <p:sp>
        <p:nvSpPr>
          <p:cNvPr id="4" name="Slide Number Placeholder 3"/>
          <p:cNvSpPr>
            <a:spLocks noGrp="1"/>
          </p:cNvSpPr>
          <p:nvPr>
            <p:ph type="sldNum" sz="quarter" idx="5"/>
          </p:nvPr>
        </p:nvSpPr>
        <p:spPr/>
        <p:txBody>
          <a:bodyPr/>
          <a:lstStyle/>
          <a:p>
            <a:fld id="{33F25C6D-2E18-4251-A010-4C5C89348231}" type="slidenum">
              <a:rPr lang="en-US" smtClean="0"/>
              <a:t>19</a:t>
            </a:fld>
            <a:endParaRPr lang="en-US"/>
          </a:p>
        </p:txBody>
      </p:sp>
    </p:spTree>
    <p:extLst>
      <p:ext uri="{BB962C8B-B14F-4D97-AF65-F5344CB8AC3E}">
        <p14:creationId xmlns:p14="http://schemas.microsoft.com/office/powerpoint/2010/main" val="1498708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Snapshot </a:t>
            </a:r>
            <a:r>
              <a:rPr lang="en-US" dirty="0"/>
              <a:t>of Reporting Dates and Deadlines</a:t>
            </a:r>
          </a:p>
        </p:txBody>
      </p:sp>
      <p:sp>
        <p:nvSpPr>
          <p:cNvPr id="4" name="Slide Number Placeholder 3"/>
          <p:cNvSpPr>
            <a:spLocks noGrp="1"/>
          </p:cNvSpPr>
          <p:nvPr>
            <p:ph type="sldNum" sz="quarter" idx="5"/>
          </p:nvPr>
        </p:nvSpPr>
        <p:spPr/>
        <p:txBody>
          <a:bodyPr/>
          <a:lstStyle/>
          <a:p>
            <a:fld id="{33F25C6D-2E18-4251-A010-4C5C89348231}" type="slidenum">
              <a:rPr lang="en-US" smtClean="0"/>
              <a:t>20</a:t>
            </a:fld>
            <a:endParaRPr lang="en-US"/>
          </a:p>
        </p:txBody>
      </p:sp>
    </p:spTree>
    <p:extLst>
      <p:ext uri="{BB962C8B-B14F-4D97-AF65-F5344CB8AC3E}">
        <p14:creationId xmlns:p14="http://schemas.microsoft.com/office/powerpoint/2010/main" val="414235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agenda for the presentation consist of:</a:t>
            </a:r>
          </a:p>
          <a:p>
            <a:pPr marL="171450" indent="-171450">
              <a:buFontTx/>
              <a:buChar char="-"/>
            </a:pPr>
            <a:r>
              <a:rPr lang="en-US" dirty="0"/>
              <a:t>An overview of performance period and budget period to gain insight for reporting.</a:t>
            </a:r>
          </a:p>
          <a:p>
            <a:pPr marL="171450" indent="-171450">
              <a:buFontTx/>
              <a:buChar char="-"/>
            </a:pPr>
            <a:r>
              <a:rPr lang="en-US" dirty="0"/>
              <a:t>Changes in the reporting requirements</a:t>
            </a:r>
          </a:p>
          <a:p>
            <a:pPr marL="171450" indent="-171450">
              <a:buFontTx/>
              <a:buChar char="-"/>
            </a:pPr>
            <a:r>
              <a:rPr lang="en-US" dirty="0"/>
              <a:t>Strategies for maintain performance</a:t>
            </a:r>
          </a:p>
          <a:p>
            <a:pPr marL="171450" indent="-171450">
              <a:buFontTx/>
              <a:buChar char="-"/>
            </a:pPr>
            <a:r>
              <a:rPr lang="en-US" dirty="0"/>
              <a:t>Requirements for completing Annual Performance Reporting (APR)</a:t>
            </a:r>
          </a:p>
          <a:p>
            <a:pPr marL="171450" indent="-171450">
              <a:buFontTx/>
              <a:buChar char="-"/>
            </a:pPr>
            <a:r>
              <a:rPr lang="en-US" dirty="0"/>
              <a:t>Discussions on how to complete Budget Revisions</a:t>
            </a:r>
          </a:p>
          <a:p>
            <a:pPr marL="171450" indent="-171450">
              <a:buFontTx/>
              <a:buChar char="-"/>
            </a:pPr>
            <a:r>
              <a:rPr lang="en-US" dirty="0"/>
              <a:t>Requirements for completing the Final Performance Report (FPR)</a:t>
            </a:r>
          </a:p>
          <a:p>
            <a:pPr marL="171450" indent="-171450">
              <a:buFontTx/>
              <a:buChar char="-"/>
            </a:pPr>
            <a:r>
              <a:rPr lang="en-US" dirty="0"/>
              <a:t>Requirements for No Cost Extensions (NCEs)</a:t>
            </a:r>
          </a:p>
          <a:p>
            <a:pPr marL="171450" indent="-171450">
              <a:buFontTx/>
              <a:buChar char="-"/>
            </a:pPr>
            <a:r>
              <a:rPr lang="en-US" dirty="0"/>
              <a:t>And a snapshot of the reporting dates and deadlines </a:t>
            </a:r>
          </a:p>
        </p:txBody>
      </p:sp>
      <p:sp>
        <p:nvSpPr>
          <p:cNvPr id="4" name="Slide Number Placeholder 3"/>
          <p:cNvSpPr>
            <a:spLocks noGrp="1"/>
          </p:cNvSpPr>
          <p:nvPr>
            <p:ph type="sldNum" sz="quarter" idx="5"/>
          </p:nvPr>
        </p:nvSpPr>
        <p:spPr/>
        <p:txBody>
          <a:bodyPr/>
          <a:lstStyle/>
          <a:p>
            <a:fld id="{33F25C6D-2E18-4251-A010-4C5C89348231}" type="slidenum">
              <a:rPr lang="en-US" smtClean="0"/>
              <a:t>3</a:t>
            </a:fld>
            <a:endParaRPr lang="en-US"/>
          </a:p>
        </p:txBody>
      </p:sp>
    </p:spTree>
    <p:extLst>
      <p:ext uri="{BB962C8B-B14F-4D97-AF65-F5344CB8AC3E}">
        <p14:creationId xmlns:p14="http://schemas.microsoft.com/office/powerpoint/2010/main" val="390192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 project period</a:t>
            </a:r>
            <a:r>
              <a:rPr lang="en-US" dirty="0">
                <a:effectLst/>
              </a:rPr>
              <a:t>, sometimes referred to as the performance period, is the entire project from beginning to end.  Under EDGAR § 75.250, ED can fund a project for up to 60 months unless a program statute or regulation provides for a longer project period. A project period can also be less than a year.</a:t>
            </a:r>
          </a:p>
          <a:p>
            <a:endParaRPr lang="en-US" i="1" dirty="0">
              <a:effectLst/>
            </a:endParaRPr>
          </a:p>
          <a:p>
            <a:pPr marL="628650" lvl="1" indent="-171450">
              <a:buFont typeface="Arial" panose="020B0604020202020204" pitchFamily="34" charset="0"/>
              <a:buChar char="•"/>
            </a:pPr>
            <a:r>
              <a:rPr lang="en-US" i="1" dirty="0">
                <a:effectLst/>
              </a:rPr>
              <a:t>Period of performance</a:t>
            </a:r>
            <a:r>
              <a:rPr lang="en-US" dirty="0"/>
              <a:t> means the time during which the non-Federal entity may incur new obligations to carry out the work authorized under the Federal award. The Federal awarding agency or pass-through entity must include start and end dates of the period of performance in the Federal award.</a:t>
            </a:r>
          </a:p>
          <a:p>
            <a:endParaRPr lang="en-US" dirty="0"/>
          </a:p>
          <a:p>
            <a:r>
              <a:rPr lang="en-US" dirty="0"/>
              <a:t>Congress appropriates most ED funds on a fiscal year basis, meaning the funds are available for obligation by ED for only one fiscal year.  Few discretionary grant programs make funds available for obligation for more than one year. However, under discretionary grant programs, ED has flexibility to set the period that grant funds are available for obligation by the grantee. </a:t>
            </a:r>
            <a:r>
              <a:rPr lang="en-US" sz="1200" dirty="0"/>
              <a:t>For the Javits Program – the project period is 5 years.</a:t>
            </a:r>
            <a:endParaRPr lang="en-US" dirty="0"/>
          </a:p>
          <a:p>
            <a:endParaRPr lang="en-US" dirty="0"/>
          </a:p>
          <a:p>
            <a:r>
              <a:rPr lang="en-US" b="1" dirty="0"/>
              <a:t>Budget periods</a:t>
            </a:r>
            <a:r>
              <a:rPr lang="en-US" dirty="0"/>
              <a:t> are defined as follows:</a:t>
            </a:r>
          </a:p>
          <a:p>
            <a:pPr marL="171450" indent="-171450">
              <a:buFont typeface="Arial" panose="020B0604020202020204" pitchFamily="34" charset="0"/>
              <a:buChar char="•"/>
            </a:pPr>
            <a:r>
              <a:rPr lang="en-US" dirty="0"/>
              <a:t>When ED funds grants with project periods longer than a year, it generally funds the grants in annual increments called budget periods.  A budget period is usually 12 months (see EDGAR § 75.251), and funding for each budget period generally comes from separate fiscal year appropriations.</a:t>
            </a:r>
          </a:p>
          <a:p>
            <a:pPr marL="171450" indent="-171450">
              <a:buFont typeface="Arial" panose="020B0604020202020204" pitchFamily="34" charset="0"/>
              <a:buChar char="•"/>
            </a:pPr>
            <a:r>
              <a:rPr lang="en-US" dirty="0"/>
              <a:t>Program officials may establish shorter or longer budget periods if there is a compelling program reason to do so, such as:</a:t>
            </a:r>
          </a:p>
          <a:p>
            <a:pPr lvl="1"/>
            <a:r>
              <a:rPr lang="en-US" dirty="0"/>
              <a:t>a.   To arrange more advantageous start and end dates for the grantee;</a:t>
            </a:r>
          </a:p>
          <a:p>
            <a:pPr lvl="1"/>
            <a:r>
              <a:rPr lang="en-US" dirty="0"/>
              <a:t>b.   To allow for project periods not evenly divisible into 12 month increments;</a:t>
            </a:r>
          </a:p>
          <a:p>
            <a:pPr lvl="1"/>
            <a:r>
              <a:rPr lang="en-US" dirty="0"/>
              <a:t>c.   To take into account an unavoidable extended absence of a grantee’s principal investigator; or</a:t>
            </a:r>
          </a:p>
          <a:p>
            <a:pPr lvl="1"/>
            <a:r>
              <a:rPr lang="en-US" dirty="0"/>
              <a:t>d.   To accommodate a change in the grantee’s fiscal year.</a:t>
            </a:r>
          </a:p>
          <a:p>
            <a:r>
              <a:rPr lang="en-US" sz="1200" dirty="0"/>
              <a:t>For the Javits Program – the project period is 5 years, however the budget period is on a one year basis.</a:t>
            </a:r>
            <a:endParaRPr lang="en-US" dirty="0"/>
          </a:p>
        </p:txBody>
      </p:sp>
      <p:sp>
        <p:nvSpPr>
          <p:cNvPr id="4" name="Slide Number Placeholder 3"/>
          <p:cNvSpPr>
            <a:spLocks noGrp="1"/>
          </p:cNvSpPr>
          <p:nvPr>
            <p:ph type="sldNum" sz="quarter" idx="5"/>
          </p:nvPr>
        </p:nvSpPr>
        <p:spPr/>
        <p:txBody>
          <a:bodyPr/>
          <a:lstStyle/>
          <a:p>
            <a:fld id="{33F25C6D-2E18-4251-A010-4C5C89348231}" type="slidenum">
              <a:rPr lang="en-US" smtClean="0"/>
              <a:t>4</a:t>
            </a:fld>
            <a:endParaRPr lang="en-US"/>
          </a:p>
        </p:txBody>
      </p:sp>
    </p:spTree>
    <p:extLst>
      <p:ext uri="{BB962C8B-B14F-4D97-AF65-F5344CB8AC3E}">
        <p14:creationId xmlns:p14="http://schemas.microsoft.com/office/powerpoint/2010/main" val="278521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 requirements for reporting on performance of the project and budgets. These will be discussed in the next few slides and important information will be provided to address key changes for reporting on your Javits Projects.</a:t>
            </a:r>
          </a:p>
        </p:txBody>
      </p:sp>
      <p:sp>
        <p:nvSpPr>
          <p:cNvPr id="4" name="Slide Number Placeholder 3"/>
          <p:cNvSpPr>
            <a:spLocks noGrp="1"/>
          </p:cNvSpPr>
          <p:nvPr>
            <p:ph type="sldNum" sz="quarter" idx="5"/>
          </p:nvPr>
        </p:nvSpPr>
        <p:spPr/>
        <p:txBody>
          <a:bodyPr/>
          <a:lstStyle/>
          <a:p>
            <a:fld id="{33F25C6D-2E18-4251-A010-4C5C89348231}" type="slidenum">
              <a:rPr lang="en-US" smtClean="0"/>
              <a:t>5</a:t>
            </a:fld>
            <a:endParaRPr lang="en-US"/>
          </a:p>
        </p:txBody>
      </p:sp>
    </p:spTree>
    <p:extLst>
      <p:ext uri="{BB962C8B-B14F-4D97-AF65-F5344CB8AC3E}">
        <p14:creationId xmlns:p14="http://schemas.microsoft.com/office/powerpoint/2010/main" val="250947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the Department to make decisions about continuation awards therefore determining substantial progress is required.</a:t>
            </a:r>
          </a:p>
          <a:p>
            <a:r>
              <a:rPr lang="en-US" dirty="0"/>
              <a:t>In December 2019, FY 17 and 18 grantees submitted supplemental information to the Interim Performance Reports (APRs). This provided performance reporting that covered their year 2. Based on these report, enough information has been provided to determine substantial progress for the projects.</a:t>
            </a:r>
          </a:p>
          <a:p>
            <a:r>
              <a:rPr lang="en-US" dirty="0"/>
              <a:t>Key changes to reporting include:</a:t>
            </a:r>
          </a:p>
          <a:p>
            <a:pPr marL="171450" indent="-171450">
              <a:buFont typeface="Arial" panose="020B0604020202020204" pitchFamily="34" charset="0"/>
              <a:buChar char="•"/>
            </a:pPr>
            <a:r>
              <a:rPr lang="en-US" dirty="0"/>
              <a:t>No longer submission of Interim Performance Reports (IPR)</a:t>
            </a:r>
          </a:p>
          <a:p>
            <a:pPr marL="171450" indent="-171450">
              <a:buFont typeface="Arial" panose="020B0604020202020204" pitchFamily="34" charset="0"/>
              <a:buChar char="•"/>
            </a:pPr>
            <a:r>
              <a:rPr lang="en-US" dirty="0"/>
              <a:t>Schedule Check-In Calls</a:t>
            </a:r>
          </a:p>
        </p:txBody>
      </p:sp>
      <p:sp>
        <p:nvSpPr>
          <p:cNvPr id="4" name="Slide Number Placeholder 3"/>
          <p:cNvSpPr>
            <a:spLocks noGrp="1"/>
          </p:cNvSpPr>
          <p:nvPr>
            <p:ph type="sldNum" sz="quarter" idx="5"/>
          </p:nvPr>
        </p:nvSpPr>
        <p:spPr/>
        <p:txBody>
          <a:bodyPr/>
          <a:lstStyle/>
          <a:p>
            <a:fld id="{33F25C6D-2E18-4251-A010-4C5C89348231}" type="slidenum">
              <a:rPr lang="en-US" smtClean="0"/>
              <a:t>6</a:t>
            </a:fld>
            <a:endParaRPr lang="en-US"/>
          </a:p>
        </p:txBody>
      </p:sp>
    </p:spTree>
    <p:extLst>
      <p:ext uri="{BB962C8B-B14F-4D97-AF65-F5344CB8AC3E}">
        <p14:creationId xmlns:p14="http://schemas.microsoft.com/office/powerpoint/2010/main" val="394294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Javits Team wants to ensure the performance is maintained therefore new to the reporting process is check-in calls. </a:t>
            </a:r>
          </a:p>
          <a:p>
            <a:r>
              <a:rPr lang="en-US" dirty="0"/>
              <a:t>It’s important to keep your Program Officer informed of changes.</a:t>
            </a:r>
          </a:p>
          <a:p>
            <a:r>
              <a:rPr lang="en-US" dirty="0"/>
              <a:t>Check-in calls will begin in March and will be conducted yearly at a mid-year point your budget period. This timeframe is based on each grants budget period.</a:t>
            </a:r>
          </a:p>
        </p:txBody>
      </p:sp>
      <p:sp>
        <p:nvSpPr>
          <p:cNvPr id="4" name="Slide Number Placeholder 3"/>
          <p:cNvSpPr>
            <a:spLocks noGrp="1"/>
          </p:cNvSpPr>
          <p:nvPr>
            <p:ph type="sldNum" sz="quarter" idx="5"/>
          </p:nvPr>
        </p:nvSpPr>
        <p:spPr/>
        <p:txBody>
          <a:bodyPr/>
          <a:lstStyle/>
          <a:p>
            <a:fld id="{33F25C6D-2E18-4251-A010-4C5C89348231}" type="slidenum">
              <a:rPr lang="en-US" smtClean="0"/>
              <a:t>7</a:t>
            </a:fld>
            <a:endParaRPr lang="en-US"/>
          </a:p>
        </p:txBody>
      </p:sp>
    </p:spTree>
    <p:extLst>
      <p:ext uri="{BB962C8B-B14F-4D97-AF65-F5344CB8AC3E}">
        <p14:creationId xmlns:p14="http://schemas.microsoft.com/office/powerpoint/2010/main" val="276735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for Check-In calls include:</a:t>
            </a:r>
          </a:p>
          <a:p>
            <a:pPr marL="171450" indent="-171450">
              <a:buFontTx/>
              <a:buChar char="-"/>
            </a:pPr>
            <a:r>
              <a:rPr lang="en-US" dirty="0"/>
              <a:t>Up to 1 hour discussions</a:t>
            </a:r>
          </a:p>
          <a:p>
            <a:pPr marL="171450" indent="-171450">
              <a:buFontTx/>
              <a:buChar char="-"/>
            </a:pPr>
            <a:r>
              <a:rPr lang="en-US" dirty="0"/>
              <a:t>Discussion areas</a:t>
            </a:r>
          </a:p>
          <a:p>
            <a:pPr marL="171450" indent="-171450">
              <a:buFontTx/>
              <a:buChar char="-"/>
            </a:pPr>
            <a:r>
              <a:rPr lang="en-US" dirty="0"/>
              <a:t>Standardized discussion protocol</a:t>
            </a:r>
          </a:p>
          <a:p>
            <a:pPr marL="171450" indent="-171450">
              <a:buFontTx/>
              <a:buChar char="-"/>
            </a:pPr>
            <a:r>
              <a:rPr lang="en-US" dirty="0"/>
              <a:t>Calls will be conducted mid-year as well as when needed. Your program officer will make the determination as to when additional calls are needed.</a:t>
            </a:r>
          </a:p>
        </p:txBody>
      </p:sp>
      <p:sp>
        <p:nvSpPr>
          <p:cNvPr id="4" name="Slide Number Placeholder 3"/>
          <p:cNvSpPr>
            <a:spLocks noGrp="1"/>
          </p:cNvSpPr>
          <p:nvPr>
            <p:ph type="sldNum" sz="quarter" idx="5"/>
          </p:nvPr>
        </p:nvSpPr>
        <p:spPr/>
        <p:txBody>
          <a:bodyPr/>
          <a:lstStyle/>
          <a:p>
            <a:fld id="{33F25C6D-2E18-4251-A010-4C5C89348231}" type="slidenum">
              <a:rPr lang="en-US" smtClean="0"/>
              <a:t>8</a:t>
            </a:fld>
            <a:endParaRPr lang="en-US"/>
          </a:p>
        </p:txBody>
      </p:sp>
    </p:spTree>
    <p:extLst>
      <p:ext uri="{BB962C8B-B14F-4D97-AF65-F5344CB8AC3E}">
        <p14:creationId xmlns:p14="http://schemas.microsoft.com/office/powerpoint/2010/main" val="163179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for completing APRs.</a:t>
            </a:r>
          </a:p>
          <a:p>
            <a:r>
              <a:rPr lang="en-US" dirty="0"/>
              <a:t>It is important to ensure that APRs are detailed, cover the required period, and submitted on time.</a:t>
            </a:r>
          </a:p>
          <a:p>
            <a:r>
              <a:rPr lang="en-US" dirty="0"/>
              <a:t>It must cover the performance timeframe of the grantee.</a:t>
            </a:r>
          </a:p>
        </p:txBody>
      </p:sp>
      <p:sp>
        <p:nvSpPr>
          <p:cNvPr id="4" name="Slide Number Placeholder 3"/>
          <p:cNvSpPr>
            <a:spLocks noGrp="1"/>
          </p:cNvSpPr>
          <p:nvPr>
            <p:ph type="sldNum" sz="quarter" idx="5"/>
          </p:nvPr>
        </p:nvSpPr>
        <p:spPr/>
        <p:txBody>
          <a:bodyPr/>
          <a:lstStyle/>
          <a:p>
            <a:fld id="{33F25C6D-2E18-4251-A010-4C5C89348231}" type="slidenum">
              <a:rPr lang="en-US" smtClean="0"/>
              <a:t>9</a:t>
            </a:fld>
            <a:endParaRPr lang="en-US"/>
          </a:p>
        </p:txBody>
      </p:sp>
    </p:spTree>
    <p:extLst>
      <p:ext uri="{BB962C8B-B14F-4D97-AF65-F5344CB8AC3E}">
        <p14:creationId xmlns:p14="http://schemas.microsoft.com/office/powerpoint/2010/main" val="3773515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Completing the ED 524b form to complete your APR.</a:t>
            </a:r>
          </a:p>
        </p:txBody>
      </p:sp>
      <p:sp>
        <p:nvSpPr>
          <p:cNvPr id="4" name="Slide Number Placeholder 3"/>
          <p:cNvSpPr>
            <a:spLocks noGrp="1"/>
          </p:cNvSpPr>
          <p:nvPr>
            <p:ph type="sldNum" sz="quarter" idx="5"/>
          </p:nvPr>
        </p:nvSpPr>
        <p:spPr/>
        <p:txBody>
          <a:bodyPr/>
          <a:lstStyle/>
          <a:p>
            <a:fld id="{33F25C6D-2E18-4251-A010-4C5C89348231}" type="slidenum">
              <a:rPr lang="en-US" smtClean="0"/>
              <a:t>10</a:t>
            </a:fld>
            <a:endParaRPr lang="en-US"/>
          </a:p>
        </p:txBody>
      </p:sp>
    </p:spTree>
    <p:extLst>
      <p:ext uri="{BB962C8B-B14F-4D97-AF65-F5344CB8AC3E}">
        <p14:creationId xmlns:p14="http://schemas.microsoft.com/office/powerpoint/2010/main" val="32314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24699E0-8AF3-4195-A411-0A5E5912E93A}" type="datetimeFigureOut">
              <a:rPr lang="en-US" smtClean="0"/>
              <a:t>1/30/2020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B00D6F3-C1AC-42E0-9463-6A66B3F0ED17}"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66867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4699E0-8AF3-4195-A411-0A5E5912E93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0D6F3-C1AC-42E0-9463-6A66B3F0ED17}" type="slidenum">
              <a:rPr lang="en-US" smtClean="0"/>
              <a:t>‹#›</a:t>
            </a:fld>
            <a:endParaRPr lang="en-US"/>
          </a:p>
        </p:txBody>
      </p:sp>
    </p:spTree>
    <p:extLst>
      <p:ext uri="{BB962C8B-B14F-4D97-AF65-F5344CB8AC3E}">
        <p14:creationId xmlns:p14="http://schemas.microsoft.com/office/powerpoint/2010/main" val="80644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4699E0-8AF3-4195-A411-0A5E5912E93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0D6F3-C1AC-42E0-9463-6A66B3F0ED17}" type="slidenum">
              <a:rPr lang="en-US" smtClean="0"/>
              <a:t>‹#›</a:t>
            </a:fld>
            <a:endParaRPr lang="en-US"/>
          </a:p>
        </p:txBody>
      </p:sp>
    </p:spTree>
    <p:extLst>
      <p:ext uri="{BB962C8B-B14F-4D97-AF65-F5344CB8AC3E}">
        <p14:creationId xmlns:p14="http://schemas.microsoft.com/office/powerpoint/2010/main" val="302824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4699E0-8AF3-4195-A411-0A5E5912E93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0D6F3-C1AC-42E0-9463-6A66B3F0ED17}" type="slidenum">
              <a:rPr lang="en-US" smtClean="0"/>
              <a:t>‹#›</a:t>
            </a:fld>
            <a:endParaRPr lang="en-US"/>
          </a:p>
        </p:txBody>
      </p:sp>
    </p:spTree>
    <p:extLst>
      <p:ext uri="{BB962C8B-B14F-4D97-AF65-F5344CB8AC3E}">
        <p14:creationId xmlns:p14="http://schemas.microsoft.com/office/powerpoint/2010/main" val="172206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24699E0-8AF3-4195-A411-0A5E5912E93A}" type="datetimeFigureOut">
              <a:rPr lang="en-US" smtClean="0"/>
              <a:t>1/30/2020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B00D6F3-C1AC-42E0-9463-6A66B3F0ED1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30080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4699E0-8AF3-4195-A411-0A5E5912E93A}"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0D6F3-C1AC-42E0-9463-6A66B3F0ED17}" type="slidenum">
              <a:rPr lang="en-US" smtClean="0"/>
              <a:t>‹#›</a:t>
            </a:fld>
            <a:endParaRPr lang="en-US"/>
          </a:p>
        </p:txBody>
      </p:sp>
    </p:spTree>
    <p:extLst>
      <p:ext uri="{BB962C8B-B14F-4D97-AF65-F5344CB8AC3E}">
        <p14:creationId xmlns:p14="http://schemas.microsoft.com/office/powerpoint/2010/main" val="40333688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4699E0-8AF3-4195-A411-0A5E5912E93A}"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0D6F3-C1AC-42E0-9463-6A66B3F0ED17}" type="slidenum">
              <a:rPr lang="en-US" smtClean="0"/>
              <a:t>‹#›</a:t>
            </a:fld>
            <a:endParaRPr lang="en-US"/>
          </a:p>
        </p:txBody>
      </p:sp>
    </p:spTree>
    <p:extLst>
      <p:ext uri="{BB962C8B-B14F-4D97-AF65-F5344CB8AC3E}">
        <p14:creationId xmlns:p14="http://schemas.microsoft.com/office/powerpoint/2010/main" val="32133769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4699E0-8AF3-4195-A411-0A5E5912E93A}"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0D6F3-C1AC-42E0-9463-6A66B3F0ED17}" type="slidenum">
              <a:rPr lang="en-US" smtClean="0"/>
              <a:t>‹#›</a:t>
            </a:fld>
            <a:endParaRPr lang="en-US"/>
          </a:p>
        </p:txBody>
      </p:sp>
    </p:spTree>
    <p:extLst>
      <p:ext uri="{BB962C8B-B14F-4D97-AF65-F5344CB8AC3E}">
        <p14:creationId xmlns:p14="http://schemas.microsoft.com/office/powerpoint/2010/main" val="19266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99E0-8AF3-4195-A411-0A5E5912E93A}"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0D6F3-C1AC-42E0-9463-6A66B3F0ED17}" type="slidenum">
              <a:rPr lang="en-US" smtClean="0"/>
              <a:t>‹#›</a:t>
            </a:fld>
            <a:endParaRPr lang="en-US"/>
          </a:p>
        </p:txBody>
      </p:sp>
    </p:spTree>
    <p:extLst>
      <p:ext uri="{BB962C8B-B14F-4D97-AF65-F5344CB8AC3E}">
        <p14:creationId xmlns:p14="http://schemas.microsoft.com/office/powerpoint/2010/main" val="340034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24699E0-8AF3-4195-A411-0A5E5912E93A}" type="datetimeFigureOut">
              <a:rPr lang="en-US" smtClean="0"/>
              <a:t>1/30/2020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B00D6F3-C1AC-42E0-9463-6A66B3F0ED1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31460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24699E0-8AF3-4195-A411-0A5E5912E93A}" type="datetimeFigureOut">
              <a:rPr lang="en-US" smtClean="0"/>
              <a:t>1/30/2020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B00D6F3-C1AC-42E0-9463-6A66B3F0ED1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856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24699E0-8AF3-4195-A411-0A5E5912E93A}" type="datetimeFigureOut">
              <a:rPr lang="en-US" smtClean="0"/>
              <a:t>1/30/2020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B00D6F3-C1AC-42E0-9463-6A66B3F0ED1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297074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2012books.lardbucket.org/books/job-searching-in-six-steps/s12-04-different-types-of-questions.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ildrd.Horner-Smith@ed.gov" TargetMode="External"/><Relationship Id="rId2" Type="http://schemas.openxmlformats.org/officeDocument/2006/relationships/hyperlink" Target="mailto:Michelle.Georgia@ed.gov"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Charm.Smith@ed.gov" TargetMode="External"/><Relationship Id="rId4" Type="http://schemas.openxmlformats.org/officeDocument/2006/relationships/hyperlink" Target="mailto:Gay.Ojugbana@ed.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2296C6-28F7-4BD7-9EFB-22A268E3D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E7A788-84A6-4ABD-8477-B5F2ED5E08EB}"/>
              </a:ext>
            </a:extLst>
          </p:cNvPr>
          <p:cNvSpPr>
            <a:spLocks noGrp="1"/>
          </p:cNvSpPr>
          <p:nvPr>
            <p:ph type="ctrTitle"/>
          </p:nvPr>
        </p:nvSpPr>
        <p:spPr>
          <a:xfrm>
            <a:off x="5790644" y="310691"/>
            <a:ext cx="6085309" cy="3254321"/>
          </a:xfrm>
        </p:spPr>
        <p:txBody>
          <a:bodyPr>
            <a:normAutofit/>
          </a:bodyPr>
          <a:lstStyle/>
          <a:p>
            <a:r>
              <a:rPr lang="en-US" sz="4900" dirty="0">
                <a:latin typeface="Arial Black" panose="020B0A04020102020204" pitchFamily="34" charset="0"/>
              </a:rPr>
              <a:t>Discretionary Grants</a:t>
            </a:r>
            <a:br>
              <a:rPr lang="en-US" sz="4900" dirty="0">
                <a:latin typeface="Arial Black" panose="020B0A04020102020204" pitchFamily="34" charset="0"/>
              </a:rPr>
            </a:br>
            <a:r>
              <a:rPr lang="en-US" sz="4900" dirty="0">
                <a:latin typeface="Arial Black" panose="020B0A04020102020204" pitchFamily="34" charset="0"/>
              </a:rPr>
              <a:t>Performance reporting</a:t>
            </a:r>
          </a:p>
        </p:txBody>
      </p:sp>
      <p:sp>
        <p:nvSpPr>
          <p:cNvPr id="3" name="Subtitle 2">
            <a:extLst>
              <a:ext uri="{FF2B5EF4-FFF2-40B4-BE49-F238E27FC236}">
                <a16:creationId xmlns:a16="http://schemas.microsoft.com/office/drawing/2014/main" id="{9F09B84F-3CC1-4231-92C3-4E937094213B}"/>
              </a:ext>
            </a:extLst>
          </p:cNvPr>
          <p:cNvSpPr>
            <a:spLocks noGrp="1"/>
          </p:cNvSpPr>
          <p:nvPr>
            <p:ph type="subTitle" idx="1"/>
          </p:nvPr>
        </p:nvSpPr>
        <p:spPr>
          <a:xfrm>
            <a:off x="5954486" y="4282334"/>
            <a:ext cx="5791424" cy="1086237"/>
          </a:xfrm>
        </p:spPr>
        <p:txBody>
          <a:bodyPr>
            <a:noAutofit/>
          </a:bodyPr>
          <a:lstStyle/>
          <a:p>
            <a:pPr>
              <a:spcAft>
                <a:spcPts val="600"/>
              </a:spcAft>
            </a:pPr>
            <a:r>
              <a:rPr lang="en-US" sz="3200" b="1" dirty="0"/>
              <a:t>Jacob K. Javits Gifted and Talented Students Program</a:t>
            </a:r>
          </a:p>
        </p:txBody>
      </p:sp>
      <p:sp>
        <p:nvSpPr>
          <p:cNvPr id="11" name="Freeform 6">
            <a:extLst>
              <a:ext uri="{FF2B5EF4-FFF2-40B4-BE49-F238E27FC236}">
                <a16:creationId xmlns:a16="http://schemas.microsoft.com/office/drawing/2014/main" id="{CBB17300-EE76-409B-97FE-4836C509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AEABCDF0-66B8-40A9-98EB-B6837EF18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Picture 7" descr="edsealcolor">
            <a:extLst>
              <a:ext uri="{FF2B5EF4-FFF2-40B4-BE49-F238E27FC236}">
                <a16:creationId xmlns:a16="http://schemas.microsoft.com/office/drawing/2014/main" id="{C90C0A46-49B9-48BD-8999-92F103816192}"/>
              </a:ext>
            </a:extLst>
          </p:cNvPr>
          <p:cNvPicPr>
            <a:picLocks noChangeAspect="1" noChangeArrowheads="1"/>
          </p:cNvPicPr>
          <p:nvPr/>
        </p:nvPicPr>
        <p:blipFill>
          <a:blip r:embed="rId3"/>
          <a:stretch>
            <a:fillRect/>
          </a:stretch>
        </p:blipFill>
        <p:spPr bwMode="auto">
          <a:xfrm>
            <a:off x="1543467" y="2000250"/>
            <a:ext cx="3152708" cy="3152708"/>
          </a:xfrm>
          <a:prstGeom prst="rect">
            <a:avLst/>
          </a:prstGeom>
          <a:noFill/>
        </p:spPr>
      </p:pic>
      <p:sp>
        <p:nvSpPr>
          <p:cNvPr id="5" name="TextBox 4">
            <a:extLst>
              <a:ext uri="{FF2B5EF4-FFF2-40B4-BE49-F238E27FC236}">
                <a16:creationId xmlns:a16="http://schemas.microsoft.com/office/drawing/2014/main" id="{DA616C11-9C02-4B34-AB24-9EE771AFBB57}"/>
              </a:ext>
            </a:extLst>
          </p:cNvPr>
          <p:cNvSpPr txBox="1"/>
          <p:nvPr/>
        </p:nvSpPr>
        <p:spPr>
          <a:xfrm>
            <a:off x="7162912" y="5636232"/>
            <a:ext cx="3374571" cy="954107"/>
          </a:xfrm>
          <a:prstGeom prst="rect">
            <a:avLst/>
          </a:prstGeom>
          <a:noFill/>
        </p:spPr>
        <p:txBody>
          <a:bodyPr wrap="square" rtlCol="0">
            <a:spAutoFit/>
          </a:bodyPr>
          <a:lstStyle/>
          <a:p>
            <a:pPr algn="ctr"/>
            <a:r>
              <a:rPr lang="en-US" sz="2800" b="1" dirty="0"/>
              <a:t>January 30, 2020</a:t>
            </a:r>
          </a:p>
          <a:p>
            <a:pPr algn="ctr"/>
            <a:r>
              <a:rPr lang="en-US" sz="2800" b="1" dirty="0"/>
              <a:t> 2:30 – 3:30pm (ET)</a:t>
            </a:r>
          </a:p>
        </p:txBody>
      </p:sp>
    </p:spTree>
    <p:extLst>
      <p:ext uri="{BB962C8B-B14F-4D97-AF65-F5344CB8AC3E}">
        <p14:creationId xmlns:p14="http://schemas.microsoft.com/office/powerpoint/2010/main" val="278835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ABA3-E64E-413F-B94C-4F5BB0F637FC}"/>
              </a:ext>
            </a:extLst>
          </p:cNvPr>
          <p:cNvSpPr>
            <a:spLocks noGrp="1"/>
          </p:cNvSpPr>
          <p:nvPr>
            <p:ph type="title"/>
          </p:nvPr>
        </p:nvSpPr>
        <p:spPr>
          <a:xfrm>
            <a:off x="1362074" y="144342"/>
            <a:ext cx="9601200" cy="1485900"/>
          </a:xfrm>
        </p:spPr>
        <p:txBody>
          <a:bodyPr>
            <a:normAutofit/>
          </a:bodyPr>
          <a:lstStyle/>
          <a:p>
            <a:r>
              <a:rPr lang="en-US" b="1" dirty="0"/>
              <a:t>Annual Performance Reports (APR) Requirements:  Complete 524</a:t>
            </a:r>
            <a:r>
              <a:rPr lang="en-US" b="1" dirty="0">
                <a:solidFill>
                  <a:schemeClr val="tx1"/>
                </a:solidFill>
              </a:rPr>
              <a:t>b</a:t>
            </a:r>
            <a:r>
              <a:rPr lang="en-US" b="1" dirty="0"/>
              <a:t> form</a:t>
            </a:r>
          </a:p>
        </p:txBody>
      </p:sp>
      <p:sp>
        <p:nvSpPr>
          <p:cNvPr id="3" name="Content Placeholder 2">
            <a:extLst>
              <a:ext uri="{FF2B5EF4-FFF2-40B4-BE49-F238E27FC236}">
                <a16:creationId xmlns:a16="http://schemas.microsoft.com/office/drawing/2014/main" id="{0E897716-93C4-40D4-9C4F-91FD8F255396}"/>
              </a:ext>
            </a:extLst>
          </p:cNvPr>
          <p:cNvSpPr>
            <a:spLocks noGrp="1"/>
          </p:cNvSpPr>
          <p:nvPr>
            <p:ph idx="1"/>
          </p:nvPr>
        </p:nvSpPr>
        <p:spPr>
          <a:xfrm>
            <a:off x="1371599" y="2074206"/>
            <a:ext cx="9950521" cy="4464817"/>
          </a:xfrm>
        </p:spPr>
        <p:txBody>
          <a:bodyPr>
            <a:normAutofit/>
          </a:bodyPr>
          <a:lstStyle/>
          <a:p>
            <a:pPr>
              <a:lnSpc>
                <a:spcPct val="100000"/>
              </a:lnSpc>
              <a:spcBef>
                <a:spcPts val="0"/>
              </a:spcBef>
              <a:spcAft>
                <a:spcPts val="0"/>
              </a:spcAft>
            </a:pPr>
            <a:r>
              <a:rPr lang="en-US" sz="2400" b="1" dirty="0"/>
              <a:t>Part I:   Grant Performance Report Cover Sheet</a:t>
            </a:r>
          </a:p>
          <a:p>
            <a:pPr>
              <a:lnSpc>
                <a:spcPct val="100000"/>
              </a:lnSpc>
              <a:spcBef>
                <a:spcPts val="0"/>
              </a:spcBef>
              <a:spcAft>
                <a:spcPts val="0"/>
              </a:spcAft>
            </a:pPr>
            <a:r>
              <a:rPr lang="en-US" sz="2400" b="1" dirty="0"/>
              <a:t>Part II:  Project Status Chart Form (Actual – Targets)</a:t>
            </a:r>
          </a:p>
          <a:p>
            <a:pPr lvl="1">
              <a:lnSpc>
                <a:spcPct val="100000"/>
              </a:lnSpc>
              <a:spcBef>
                <a:spcPts val="0"/>
              </a:spcBef>
              <a:spcAft>
                <a:spcPts val="0"/>
              </a:spcAft>
            </a:pPr>
            <a:r>
              <a:rPr lang="en-US" sz="2400" b="1" dirty="0"/>
              <a:t>Section A -- Performance Objectives Information and Related Performance Measures Data </a:t>
            </a:r>
          </a:p>
          <a:p>
            <a:pPr lvl="1">
              <a:lnSpc>
                <a:spcPct val="100000"/>
              </a:lnSpc>
              <a:spcBef>
                <a:spcPts val="0"/>
              </a:spcBef>
              <a:spcAft>
                <a:spcPts val="0"/>
              </a:spcAft>
            </a:pPr>
            <a:r>
              <a:rPr lang="en-US" sz="2400" b="1" dirty="0"/>
              <a:t>Section B – Budget Information</a:t>
            </a:r>
          </a:p>
          <a:p>
            <a:pPr lvl="2">
              <a:lnSpc>
                <a:spcPct val="100000"/>
              </a:lnSpc>
              <a:spcBef>
                <a:spcPts val="0"/>
              </a:spcBef>
              <a:spcAft>
                <a:spcPts val="0"/>
              </a:spcAft>
            </a:pPr>
            <a:r>
              <a:rPr lang="en-US" sz="2200" b="1" dirty="0"/>
              <a:t>Include actual carryover amounts based on funds in G5 </a:t>
            </a:r>
          </a:p>
          <a:p>
            <a:pPr lvl="1">
              <a:lnSpc>
                <a:spcPct val="100000"/>
              </a:lnSpc>
              <a:spcBef>
                <a:spcPts val="0"/>
              </a:spcBef>
              <a:spcAft>
                <a:spcPts val="0"/>
              </a:spcAft>
            </a:pPr>
            <a:r>
              <a:rPr lang="en-US" sz="2400" b="1" dirty="0"/>
              <a:t>Section C - Additional Information</a:t>
            </a:r>
          </a:p>
          <a:p>
            <a:pPr lvl="1">
              <a:lnSpc>
                <a:spcPct val="100000"/>
              </a:lnSpc>
              <a:spcBef>
                <a:spcPts val="0"/>
              </a:spcBef>
              <a:spcAft>
                <a:spcPts val="0"/>
              </a:spcAft>
            </a:pPr>
            <a:endParaRPr lang="en-US" sz="2400" b="1" dirty="0"/>
          </a:p>
          <a:p>
            <a:pPr>
              <a:lnSpc>
                <a:spcPct val="100000"/>
              </a:lnSpc>
              <a:spcBef>
                <a:spcPts val="0"/>
              </a:spcBef>
              <a:spcAft>
                <a:spcPts val="0"/>
              </a:spcAft>
            </a:pPr>
            <a:r>
              <a:rPr lang="en-US" sz="2400" b="1" dirty="0"/>
              <a:t>Instructions will be provided for completing Project Status Chart</a:t>
            </a:r>
          </a:p>
        </p:txBody>
      </p:sp>
    </p:spTree>
    <p:extLst>
      <p:ext uri="{BB962C8B-B14F-4D97-AF65-F5344CB8AC3E}">
        <p14:creationId xmlns:p14="http://schemas.microsoft.com/office/powerpoint/2010/main" val="342109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AF8C-0A9E-4F3D-8D3B-F65FFA2EF503}"/>
              </a:ext>
            </a:extLst>
          </p:cNvPr>
          <p:cNvSpPr>
            <a:spLocks noGrp="1"/>
          </p:cNvSpPr>
          <p:nvPr>
            <p:ph type="title"/>
          </p:nvPr>
        </p:nvSpPr>
        <p:spPr>
          <a:xfrm>
            <a:off x="1371600" y="238125"/>
            <a:ext cx="9601200" cy="1485900"/>
          </a:xfrm>
        </p:spPr>
        <p:txBody>
          <a:bodyPr>
            <a:normAutofit fontScale="90000"/>
          </a:bodyPr>
          <a:lstStyle/>
          <a:p>
            <a:r>
              <a:rPr lang="en-US" b="1" dirty="0"/>
              <a:t>FY 19 Grantees</a:t>
            </a:r>
            <a:r>
              <a:rPr lang="en-US" dirty="0"/>
              <a:t>: </a:t>
            </a:r>
            <a:r>
              <a:rPr lang="en-US" b="1" dirty="0"/>
              <a:t>Government Performance and Results Act (GPRA) Measures</a:t>
            </a:r>
            <a:endParaRPr lang="en-US" dirty="0"/>
          </a:p>
        </p:txBody>
      </p:sp>
      <p:sp>
        <p:nvSpPr>
          <p:cNvPr id="3" name="Content Placeholder 2">
            <a:extLst>
              <a:ext uri="{FF2B5EF4-FFF2-40B4-BE49-F238E27FC236}">
                <a16:creationId xmlns:a16="http://schemas.microsoft.com/office/drawing/2014/main" id="{1C850311-333C-45F4-9FA8-87EA7E4FF02A}"/>
              </a:ext>
            </a:extLst>
          </p:cNvPr>
          <p:cNvSpPr>
            <a:spLocks noGrp="1"/>
          </p:cNvSpPr>
          <p:nvPr>
            <p:ph idx="1"/>
          </p:nvPr>
        </p:nvSpPr>
        <p:spPr>
          <a:xfrm>
            <a:off x="1295400" y="1724025"/>
            <a:ext cx="9601200" cy="4705349"/>
          </a:xfrm>
        </p:spPr>
        <p:txBody>
          <a:bodyPr>
            <a:normAutofit fontScale="85000" lnSpcReduction="20000"/>
          </a:bodyPr>
          <a:lstStyle/>
          <a:p>
            <a:r>
              <a:rPr lang="en-US" sz="2400" b="1" i="1" dirty="0"/>
              <a:t>Performance</a:t>
            </a:r>
            <a:r>
              <a:rPr lang="en-US" sz="2400" b="1" dirty="0"/>
              <a:t> measures pursuant to the Government Performance and Results Act (GPRA) of 1993, for assessing progress toward achieving the purposes of the program:</a:t>
            </a:r>
          </a:p>
          <a:p>
            <a:pPr marL="987552" lvl="1" indent="-457200">
              <a:buFont typeface="+mj-lt"/>
              <a:buAutoNum type="arabicPeriod"/>
            </a:pPr>
            <a:r>
              <a:rPr lang="en-US" sz="2400" i="0" dirty="0"/>
              <a:t>The number of students newly identified as gifted and talented under the program;</a:t>
            </a:r>
          </a:p>
          <a:p>
            <a:pPr marL="987552" lvl="1" indent="-457200">
              <a:buFont typeface="+mj-lt"/>
              <a:buAutoNum type="arabicPeriod"/>
            </a:pPr>
            <a:r>
              <a:rPr lang="en-US" sz="2400" i="0" dirty="0"/>
              <a:t>The percentage of students newly identified as gifted and talented under the program who were served under the program;</a:t>
            </a:r>
          </a:p>
          <a:p>
            <a:pPr marL="987552" lvl="1" indent="-457200">
              <a:buFont typeface="+mj-lt"/>
              <a:buAutoNum type="arabicPeriod"/>
            </a:pPr>
            <a:r>
              <a:rPr lang="en-US" sz="2400" i="0" dirty="0"/>
              <a:t>Of the students served under the program who were in tested grades, the percentage who made gains on State assessments in mathematics;</a:t>
            </a:r>
          </a:p>
          <a:p>
            <a:pPr marL="987552" lvl="1" indent="-457200">
              <a:buFont typeface="+mj-lt"/>
              <a:buAutoNum type="arabicPeriod"/>
            </a:pPr>
            <a:r>
              <a:rPr lang="en-US" sz="2400" i="0" dirty="0"/>
              <a:t>Of the students served under the program who were in tested grades, the percentage who made gains on State assessments in science; and</a:t>
            </a:r>
          </a:p>
          <a:p>
            <a:pPr marL="987552" lvl="1" indent="-457200">
              <a:buFont typeface="+mj-lt"/>
              <a:buAutoNum type="arabicPeriod"/>
            </a:pPr>
            <a:r>
              <a:rPr lang="en-US" sz="2400" i="0" dirty="0"/>
              <a:t>The number of teachers and other educators who received services that enable them to better identify and improve instruction for gifted and talented students.</a:t>
            </a:r>
          </a:p>
          <a:p>
            <a:r>
              <a:rPr lang="en-US" sz="2400" i="0" dirty="0"/>
              <a:t>FY 19 grantees must respond to GPRA measures in Section A of Project Status Chart. </a:t>
            </a:r>
          </a:p>
          <a:p>
            <a:endParaRPr lang="en-US" sz="2400" i="0" dirty="0"/>
          </a:p>
        </p:txBody>
      </p:sp>
    </p:spTree>
    <p:extLst>
      <p:ext uri="{BB962C8B-B14F-4D97-AF65-F5344CB8AC3E}">
        <p14:creationId xmlns:p14="http://schemas.microsoft.com/office/powerpoint/2010/main" val="235530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BC8D4-A109-422A-9992-3EA209207F6C}"/>
              </a:ext>
            </a:extLst>
          </p:cNvPr>
          <p:cNvSpPr>
            <a:spLocks noGrp="1"/>
          </p:cNvSpPr>
          <p:nvPr>
            <p:ph type="title"/>
          </p:nvPr>
        </p:nvSpPr>
        <p:spPr>
          <a:xfrm>
            <a:off x="1295400" y="208722"/>
            <a:ext cx="9601200" cy="773055"/>
          </a:xfrm>
        </p:spPr>
        <p:txBody>
          <a:bodyPr/>
          <a:lstStyle/>
          <a:p>
            <a:r>
              <a:rPr lang="en-US" dirty="0"/>
              <a:t>ED 524b Cover Sheet</a:t>
            </a:r>
          </a:p>
        </p:txBody>
      </p:sp>
      <p:pic>
        <p:nvPicPr>
          <p:cNvPr id="3" name="Picture 98" descr="ED 524 Cover Sheet">
            <a:extLst>
              <a:ext uri="{FF2B5EF4-FFF2-40B4-BE49-F238E27FC236}">
                <a16:creationId xmlns:a16="http://schemas.microsoft.com/office/drawing/2014/main" id="{BBA2789E-B2F6-403E-BB3D-C4A377073362}"/>
              </a:ext>
            </a:extLst>
          </p:cNvPr>
          <p:cNvPicPr>
            <a:picLocks noChangeAspect="1" noChangeArrowheads="1"/>
          </p:cNvPicPr>
          <p:nvPr/>
        </p:nvPicPr>
        <p:blipFill>
          <a:blip r:embed="rId3"/>
          <a:srcRect/>
          <a:stretch>
            <a:fillRect/>
          </a:stretch>
        </p:blipFill>
        <p:spPr bwMode="auto">
          <a:xfrm>
            <a:off x="967407" y="1099930"/>
            <a:ext cx="9287209" cy="5758070"/>
          </a:xfrm>
          <a:prstGeom prst="rect">
            <a:avLst/>
          </a:prstGeom>
          <a:noFill/>
          <a:ln w="9525">
            <a:noFill/>
            <a:miter lim="800000"/>
            <a:headEnd/>
            <a:tailEnd/>
          </a:ln>
        </p:spPr>
      </p:pic>
    </p:spTree>
    <p:extLst>
      <p:ext uri="{BB962C8B-B14F-4D97-AF65-F5344CB8AC3E}">
        <p14:creationId xmlns:p14="http://schemas.microsoft.com/office/powerpoint/2010/main" val="72758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C6D5-4EB9-48A1-959A-41ECB17A5924}"/>
              </a:ext>
            </a:extLst>
          </p:cNvPr>
          <p:cNvSpPr>
            <a:spLocks noGrp="1"/>
          </p:cNvSpPr>
          <p:nvPr>
            <p:ph type="title"/>
          </p:nvPr>
        </p:nvSpPr>
        <p:spPr>
          <a:xfrm>
            <a:off x="719191" y="100259"/>
            <a:ext cx="11472809" cy="862890"/>
          </a:xfrm>
        </p:spPr>
        <p:txBody>
          <a:bodyPr>
            <a:noAutofit/>
          </a:bodyPr>
          <a:lstStyle/>
          <a:p>
            <a:r>
              <a:rPr lang="en-US" sz="3800" b="1" dirty="0"/>
              <a:t>Progress Status Chart (Sec A):  </a:t>
            </a:r>
            <a:r>
              <a:rPr lang="en-US" sz="3000" b="1" dirty="0"/>
              <a:t>Project Objectives and Performance Measures  (Example)</a:t>
            </a:r>
          </a:p>
        </p:txBody>
      </p:sp>
      <p:pic>
        <p:nvPicPr>
          <p:cNvPr id="3" name="Picture 2">
            <a:extLst>
              <a:ext uri="{FF2B5EF4-FFF2-40B4-BE49-F238E27FC236}">
                <a16:creationId xmlns:a16="http://schemas.microsoft.com/office/drawing/2014/main" id="{0C2E7739-6821-4972-BF2B-8064840ED405}"/>
              </a:ext>
            </a:extLst>
          </p:cNvPr>
          <p:cNvPicPr>
            <a:picLocks noChangeAspect="1"/>
          </p:cNvPicPr>
          <p:nvPr/>
        </p:nvPicPr>
        <p:blipFill rotWithShape="1">
          <a:blip r:embed="rId3"/>
          <a:srcRect l="16954" t="22222" r="17733" b="9444"/>
          <a:stretch/>
        </p:blipFill>
        <p:spPr>
          <a:xfrm>
            <a:off x="1581382" y="1104900"/>
            <a:ext cx="9549005" cy="5619749"/>
          </a:xfrm>
          <a:prstGeom prst="rect">
            <a:avLst/>
          </a:prstGeom>
        </p:spPr>
      </p:pic>
    </p:spTree>
    <p:extLst>
      <p:ext uri="{BB962C8B-B14F-4D97-AF65-F5344CB8AC3E}">
        <p14:creationId xmlns:p14="http://schemas.microsoft.com/office/powerpoint/2010/main" val="139676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8C7B-36F0-45E9-808D-092350FAE2D4}"/>
              </a:ext>
            </a:extLst>
          </p:cNvPr>
          <p:cNvSpPr>
            <a:spLocks noGrp="1"/>
          </p:cNvSpPr>
          <p:nvPr>
            <p:ph type="title"/>
          </p:nvPr>
        </p:nvSpPr>
        <p:spPr>
          <a:xfrm>
            <a:off x="1295400" y="106132"/>
            <a:ext cx="9601200" cy="1149635"/>
          </a:xfrm>
        </p:spPr>
        <p:txBody>
          <a:bodyPr>
            <a:normAutofit fontScale="90000"/>
          </a:bodyPr>
          <a:lstStyle/>
          <a:p>
            <a:r>
              <a:rPr lang="en-US" b="1" dirty="0"/>
              <a:t>Program Status Chart (Sec B):  Budget Revisions</a:t>
            </a:r>
            <a:endParaRPr lang="en-US" dirty="0"/>
          </a:p>
        </p:txBody>
      </p:sp>
      <p:sp>
        <p:nvSpPr>
          <p:cNvPr id="3" name="Content Placeholder 2">
            <a:extLst>
              <a:ext uri="{FF2B5EF4-FFF2-40B4-BE49-F238E27FC236}">
                <a16:creationId xmlns:a16="http://schemas.microsoft.com/office/drawing/2014/main" id="{C1B41513-5AD1-420E-86AE-35E4E0211A7B}"/>
              </a:ext>
            </a:extLst>
          </p:cNvPr>
          <p:cNvSpPr>
            <a:spLocks noGrp="1"/>
          </p:cNvSpPr>
          <p:nvPr>
            <p:ph idx="1"/>
          </p:nvPr>
        </p:nvSpPr>
        <p:spPr>
          <a:xfrm>
            <a:off x="627330" y="1480838"/>
            <a:ext cx="11303410" cy="5378523"/>
          </a:xfrm>
        </p:spPr>
        <p:txBody>
          <a:bodyPr>
            <a:normAutofit fontScale="77500" lnSpcReduction="20000"/>
          </a:bodyPr>
          <a:lstStyle/>
          <a:p>
            <a:pPr lvl="1">
              <a:buFont typeface="Arial" panose="020B0604020202020204" pitchFamily="34" charset="0"/>
              <a:buChar char="•"/>
            </a:pPr>
            <a:r>
              <a:rPr lang="en-US" altLang="en-US" sz="2800" dirty="0">
                <a:solidFill>
                  <a:srgbClr val="444D26"/>
                </a:solidFill>
              </a:rPr>
              <a:t>Grantees are required to submit budget revisions as part of annual reporting</a:t>
            </a:r>
          </a:p>
          <a:p>
            <a:pPr lvl="1">
              <a:buFont typeface="Arial" panose="020B0604020202020204" pitchFamily="34" charset="0"/>
              <a:buChar char="•"/>
            </a:pPr>
            <a:r>
              <a:rPr lang="en-US" altLang="en-US" sz="2800" i="0" dirty="0">
                <a:solidFill>
                  <a:schemeClr val="tx1"/>
                </a:solidFill>
              </a:rPr>
              <a:t>Reasons to make budget revisions:</a:t>
            </a:r>
            <a:endParaRPr lang="en-US" altLang="en-US" sz="2800" i="0" dirty="0">
              <a:solidFill>
                <a:schemeClr val="tx1"/>
              </a:solidFill>
              <a:highlight>
                <a:srgbClr val="FFFF00"/>
              </a:highlight>
            </a:endParaRPr>
          </a:p>
          <a:p>
            <a:pPr lvl="2">
              <a:buFont typeface="Arial" panose="020B0604020202020204" pitchFamily="34" charset="0"/>
              <a:buChar char="•"/>
            </a:pPr>
            <a:r>
              <a:rPr lang="en-US" altLang="en-US" sz="2600" dirty="0">
                <a:solidFill>
                  <a:schemeClr val="tx1"/>
                </a:solidFill>
              </a:rPr>
              <a:t>To reallocate funds within line items that won’t impact the scope of the project</a:t>
            </a:r>
          </a:p>
          <a:p>
            <a:pPr lvl="2">
              <a:buFont typeface="Arial" panose="020B0604020202020204" pitchFamily="34" charset="0"/>
              <a:buChar char="•"/>
            </a:pPr>
            <a:r>
              <a:rPr lang="en-US" altLang="en-US" sz="2600" dirty="0">
                <a:solidFill>
                  <a:schemeClr val="tx1"/>
                </a:solidFill>
              </a:rPr>
              <a:t>To maintain reasonable, allowable, allocable costs across the project</a:t>
            </a:r>
          </a:p>
          <a:p>
            <a:pPr lvl="2">
              <a:buFont typeface="Arial" panose="020B0604020202020204" pitchFamily="34" charset="0"/>
              <a:buChar char="•"/>
            </a:pPr>
            <a:r>
              <a:rPr lang="en-US" altLang="en-US" sz="2600" dirty="0">
                <a:solidFill>
                  <a:schemeClr val="tx1"/>
                </a:solidFill>
              </a:rPr>
              <a:t>When the Program Officer identifies a lack of spending </a:t>
            </a:r>
            <a:r>
              <a:rPr lang="en-US" altLang="en-US" sz="2600" dirty="0">
                <a:solidFill>
                  <a:srgbClr val="444D26"/>
                </a:solidFill>
              </a:rPr>
              <a:t>funds in G5 i.e. large amount of funds remaining after mid-point of budget period</a:t>
            </a:r>
          </a:p>
          <a:p>
            <a:pPr lvl="1">
              <a:buFont typeface="Arial" panose="020B0604020202020204" pitchFamily="34" charset="0"/>
              <a:buChar char="•"/>
            </a:pPr>
            <a:r>
              <a:rPr lang="en-US" altLang="en-US" sz="2800" dirty="0">
                <a:solidFill>
                  <a:srgbClr val="444D26"/>
                </a:solidFill>
              </a:rPr>
              <a:t>Provide detailed information on the funds expended and obligated for the budget period  </a:t>
            </a:r>
          </a:p>
          <a:p>
            <a:pPr lvl="1">
              <a:buFont typeface="Arial" panose="020B0604020202020204" pitchFamily="34" charset="0"/>
              <a:buChar char="•"/>
            </a:pPr>
            <a:r>
              <a:rPr lang="en-US" altLang="en-US" sz="2800" dirty="0">
                <a:solidFill>
                  <a:srgbClr val="444D26"/>
                </a:solidFill>
              </a:rPr>
              <a:t>Explain if you did/will not expend funds at the expected rate during the reporting period.</a:t>
            </a:r>
          </a:p>
          <a:p>
            <a:pPr lvl="1">
              <a:buFont typeface="Arial" panose="020B0604020202020204" pitchFamily="34" charset="0"/>
              <a:buChar char="•"/>
            </a:pPr>
            <a:r>
              <a:rPr lang="en-US" altLang="en-US" sz="2800" dirty="0">
                <a:solidFill>
                  <a:srgbClr val="444D26"/>
                </a:solidFill>
              </a:rPr>
              <a:t>Explain the planned use of funds carried over into the next budget period</a:t>
            </a:r>
          </a:p>
          <a:p>
            <a:pPr lvl="2">
              <a:buFont typeface="Arial" panose="020B0604020202020204" pitchFamily="34" charset="0"/>
              <a:buChar char="•"/>
            </a:pPr>
            <a:r>
              <a:rPr lang="en-US" altLang="en-US" sz="2600" dirty="0">
                <a:solidFill>
                  <a:srgbClr val="444D26"/>
                </a:solidFill>
              </a:rPr>
              <a:t>Ex. FY 19 grantees: Year 2</a:t>
            </a:r>
          </a:p>
          <a:p>
            <a:pPr lvl="1">
              <a:buFont typeface="Arial" panose="020B0604020202020204" pitchFamily="34" charset="0"/>
              <a:buChar char="•"/>
            </a:pPr>
            <a:r>
              <a:rPr lang="en-US" altLang="en-US" sz="2800" b="1" dirty="0">
                <a:solidFill>
                  <a:srgbClr val="444D26"/>
                </a:solidFill>
                <a:highlight>
                  <a:srgbClr val="FFFF00"/>
                </a:highlight>
              </a:rPr>
              <a:t>Note: FY 19 grantees in Year 1 – required to submit interim budget revisions to determine substantial progress for making continuation awards. </a:t>
            </a:r>
          </a:p>
          <a:p>
            <a:pPr lvl="2">
              <a:buFont typeface="Arial" panose="020B0604020202020204" pitchFamily="34" charset="0"/>
              <a:buChar char="•"/>
            </a:pPr>
            <a:r>
              <a:rPr lang="en-US" altLang="en-US" sz="2600" b="1" dirty="0">
                <a:solidFill>
                  <a:srgbClr val="444D26"/>
                </a:solidFill>
                <a:highlight>
                  <a:srgbClr val="FFFF00"/>
                </a:highlight>
              </a:rPr>
              <a:t>Interim budget revisions </a:t>
            </a:r>
            <a:r>
              <a:rPr lang="en-US" altLang="en-US" sz="2600" dirty="0">
                <a:solidFill>
                  <a:srgbClr val="444D26"/>
                </a:solidFill>
                <a:highlight>
                  <a:srgbClr val="FFFF00"/>
                </a:highlight>
              </a:rPr>
              <a:t>are due March 16, 2020 (October 1, 2019 – February 28, 2020)</a:t>
            </a:r>
          </a:p>
          <a:p>
            <a:pPr lvl="1">
              <a:buFont typeface="Arial" panose="020B0604020202020204" pitchFamily="34" charset="0"/>
              <a:buChar char="•"/>
            </a:pPr>
            <a:r>
              <a:rPr lang="en-US" altLang="en-US" sz="2800" dirty="0">
                <a:solidFill>
                  <a:srgbClr val="444D26"/>
                </a:solidFill>
              </a:rPr>
              <a:t>All other grantees will not be required to submit interim budget revisions.</a:t>
            </a:r>
          </a:p>
          <a:p>
            <a:endParaRPr lang="en-US" dirty="0"/>
          </a:p>
        </p:txBody>
      </p:sp>
    </p:spTree>
    <p:extLst>
      <p:ext uri="{BB962C8B-B14F-4D97-AF65-F5344CB8AC3E}">
        <p14:creationId xmlns:p14="http://schemas.microsoft.com/office/powerpoint/2010/main" val="200021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9668"/>
            <a:ext cx="9601200" cy="1485900"/>
          </a:xfrm>
        </p:spPr>
        <p:txBody>
          <a:bodyPr/>
          <a:lstStyle/>
          <a:p>
            <a:r>
              <a:rPr lang="en-US" b="1" dirty="0"/>
              <a:t>Budget Revisions Requirements</a:t>
            </a:r>
          </a:p>
        </p:txBody>
      </p:sp>
      <p:sp>
        <p:nvSpPr>
          <p:cNvPr id="3" name="Content Placeholder 2"/>
          <p:cNvSpPr>
            <a:spLocks noGrp="1"/>
          </p:cNvSpPr>
          <p:nvPr>
            <p:ph idx="1"/>
          </p:nvPr>
        </p:nvSpPr>
        <p:spPr>
          <a:xfrm>
            <a:off x="1352350" y="1392002"/>
            <a:ext cx="9967922" cy="5255378"/>
          </a:xfrm>
        </p:spPr>
        <p:txBody>
          <a:bodyPr>
            <a:normAutofit fontScale="40000" lnSpcReduction="20000"/>
          </a:bodyPr>
          <a:lstStyle/>
          <a:p>
            <a:r>
              <a:rPr lang="en-US" sz="6000" dirty="0"/>
              <a:t>CFR </a:t>
            </a:r>
            <a:r>
              <a:rPr lang="en-US" sz="6000" dirty="0">
                <a:solidFill>
                  <a:schemeClr val="tx1"/>
                </a:solidFill>
              </a:rPr>
              <a:t>Part </a:t>
            </a:r>
            <a:r>
              <a:rPr lang="en-US" sz="6000" dirty="0"/>
              <a:t>200—Uniform Administrative Requirements, Cost </a:t>
            </a:r>
            <a:r>
              <a:rPr lang="en-US" sz="6000" dirty="0">
                <a:solidFill>
                  <a:schemeClr val="tx1"/>
                </a:solidFill>
              </a:rPr>
              <a:t>Principles, and Audit Requirements for Federal Awards (Uniform Guidance)</a:t>
            </a:r>
          </a:p>
          <a:p>
            <a:r>
              <a:rPr lang="en-US" sz="6000" dirty="0"/>
              <a:t>Refer to original budgets submitted and approved in grant applications.</a:t>
            </a:r>
          </a:p>
          <a:p>
            <a:r>
              <a:rPr lang="en-US" sz="6000" dirty="0"/>
              <a:t>Budgets are revised yearly to account for cost changes, reductions, and carryover</a:t>
            </a:r>
          </a:p>
          <a:p>
            <a:r>
              <a:rPr lang="en-US" sz="6000" dirty="0"/>
              <a:t>Complete Budget sheet in 524b form for making revisions</a:t>
            </a:r>
          </a:p>
          <a:p>
            <a:r>
              <a:rPr lang="en-US" sz="6000" dirty="0"/>
              <a:t>Provide detailed narratives for changes to budget and carryover amounts per line item</a:t>
            </a:r>
          </a:p>
          <a:p>
            <a:r>
              <a:rPr lang="en-US" sz="6000" dirty="0"/>
              <a:t>Approval by the </a:t>
            </a:r>
            <a:r>
              <a:rPr lang="en-US" sz="6000" dirty="0">
                <a:solidFill>
                  <a:schemeClr val="tx1"/>
                </a:solidFill>
              </a:rPr>
              <a:t>D</a:t>
            </a:r>
            <a:r>
              <a:rPr lang="en-US" sz="6000" dirty="0"/>
              <a:t>epartment is required for major budget changes (Must be reasonable, allowable, and allocable)</a:t>
            </a:r>
          </a:p>
          <a:p>
            <a:pPr lvl="1"/>
            <a:r>
              <a:rPr lang="en-US" sz="6000" dirty="0"/>
              <a:t>Refer to </a:t>
            </a:r>
            <a:r>
              <a:rPr lang="en-US" sz="6000" dirty="0">
                <a:solidFill>
                  <a:schemeClr val="tx1"/>
                </a:solidFill>
              </a:rPr>
              <a:t>Uniform Guidance </a:t>
            </a:r>
            <a:r>
              <a:rPr lang="en-US" sz="6000" dirty="0"/>
              <a:t>for determining </a:t>
            </a:r>
            <a:r>
              <a:rPr lang="en-US" sz="6000" dirty="0">
                <a:solidFill>
                  <a:schemeClr val="tx1"/>
                </a:solidFill>
              </a:rPr>
              <a:t>allowable costs</a:t>
            </a:r>
            <a:r>
              <a:rPr lang="en-US" sz="6000" dirty="0"/>
              <a:t>.</a:t>
            </a:r>
          </a:p>
          <a:p>
            <a:r>
              <a:rPr lang="en-US" sz="6000" dirty="0"/>
              <a:t>Budgets could impact continuations awards</a:t>
            </a:r>
          </a:p>
          <a:p>
            <a:r>
              <a:rPr lang="en-US" sz="6000" b="1" dirty="0"/>
              <a:t>Budget revisions are due prior to APR submission</a:t>
            </a:r>
            <a:r>
              <a:rPr lang="en-US" sz="2400" b="1" dirty="0"/>
              <a:t>..</a:t>
            </a:r>
            <a:r>
              <a:rPr lang="en-US" b="1" dirty="0"/>
              <a:t> </a:t>
            </a:r>
          </a:p>
        </p:txBody>
      </p:sp>
    </p:spTree>
    <p:extLst>
      <p:ext uri="{BB962C8B-B14F-4D97-AF65-F5344CB8AC3E}">
        <p14:creationId xmlns:p14="http://schemas.microsoft.com/office/powerpoint/2010/main" val="1053452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4EB9-6CE5-466E-9F27-4D6706967811}"/>
              </a:ext>
            </a:extLst>
          </p:cNvPr>
          <p:cNvSpPr>
            <a:spLocks noGrp="1"/>
          </p:cNvSpPr>
          <p:nvPr>
            <p:ph type="title"/>
          </p:nvPr>
        </p:nvSpPr>
        <p:spPr>
          <a:xfrm>
            <a:off x="660400" y="400050"/>
            <a:ext cx="2489200" cy="1026346"/>
          </a:xfrm>
        </p:spPr>
        <p:txBody>
          <a:bodyPr>
            <a:noAutofit/>
          </a:bodyPr>
          <a:lstStyle/>
          <a:p>
            <a:r>
              <a:rPr lang="en-US" sz="3600" b="1" dirty="0"/>
              <a:t>Budget Revisions Form</a:t>
            </a:r>
            <a:br>
              <a:rPr lang="en-US" sz="3600" b="1" dirty="0"/>
            </a:br>
            <a:r>
              <a:rPr lang="en-US" sz="3600" b="1" dirty="0"/>
              <a:t>ED 524b</a:t>
            </a:r>
          </a:p>
        </p:txBody>
      </p:sp>
      <p:pic>
        <p:nvPicPr>
          <p:cNvPr id="11" name="Picture 10">
            <a:extLst>
              <a:ext uri="{FF2B5EF4-FFF2-40B4-BE49-F238E27FC236}">
                <a16:creationId xmlns:a16="http://schemas.microsoft.com/office/drawing/2014/main" id="{DAF3E15C-1BE7-4D51-97C2-7E84910DE052}"/>
              </a:ext>
            </a:extLst>
          </p:cNvPr>
          <p:cNvPicPr>
            <a:picLocks noChangeAspect="1"/>
          </p:cNvPicPr>
          <p:nvPr/>
        </p:nvPicPr>
        <p:blipFill rotWithShape="1">
          <a:blip r:embed="rId3"/>
          <a:srcRect l="19688" t="14352" r="22032" b="10834"/>
          <a:stretch/>
        </p:blipFill>
        <p:spPr>
          <a:xfrm>
            <a:off x="2899230" y="133350"/>
            <a:ext cx="9005181" cy="6502400"/>
          </a:xfrm>
          <a:prstGeom prst="rect">
            <a:avLst/>
          </a:prstGeom>
        </p:spPr>
      </p:pic>
      <p:pic>
        <p:nvPicPr>
          <p:cNvPr id="1026" name="Picture 2">
            <a:extLst>
              <a:ext uri="{FF2B5EF4-FFF2-40B4-BE49-F238E27FC236}">
                <a16:creationId xmlns:a16="http://schemas.microsoft.com/office/drawing/2014/main" id="{034BBF26-40C0-4294-9B85-F48E9B7AA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3100" cy="584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98B8221A-33E5-43DB-B6A7-C4420C69A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31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11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4FF5-3E16-4A4C-B39C-760BEC69D530}"/>
              </a:ext>
            </a:extLst>
          </p:cNvPr>
          <p:cNvSpPr>
            <a:spLocks noGrp="1"/>
          </p:cNvSpPr>
          <p:nvPr>
            <p:ph type="title"/>
          </p:nvPr>
        </p:nvSpPr>
        <p:spPr>
          <a:xfrm>
            <a:off x="1196938" y="247650"/>
            <a:ext cx="10669713" cy="1252377"/>
          </a:xfrm>
        </p:spPr>
        <p:txBody>
          <a:bodyPr>
            <a:normAutofit/>
          </a:bodyPr>
          <a:lstStyle/>
          <a:p>
            <a:r>
              <a:rPr lang="en-US" sz="4000" b="1" dirty="0"/>
              <a:t>Program Status Chart (Sec C):  Other</a:t>
            </a:r>
          </a:p>
        </p:txBody>
      </p:sp>
      <p:sp>
        <p:nvSpPr>
          <p:cNvPr id="3" name="Content Placeholder 2">
            <a:extLst>
              <a:ext uri="{FF2B5EF4-FFF2-40B4-BE49-F238E27FC236}">
                <a16:creationId xmlns:a16="http://schemas.microsoft.com/office/drawing/2014/main" id="{33E766D8-1E3D-46A4-B9E6-BC6D8EDCBC9E}"/>
              </a:ext>
            </a:extLst>
          </p:cNvPr>
          <p:cNvSpPr>
            <a:spLocks noGrp="1"/>
          </p:cNvSpPr>
          <p:nvPr>
            <p:ph idx="1"/>
          </p:nvPr>
        </p:nvSpPr>
        <p:spPr>
          <a:xfrm>
            <a:off x="1295400" y="1061876"/>
            <a:ext cx="9869424" cy="5548474"/>
          </a:xfrm>
        </p:spPr>
        <p:txBody>
          <a:bodyPr>
            <a:normAutofit/>
          </a:bodyPr>
          <a:lstStyle/>
          <a:p>
            <a:r>
              <a:rPr lang="en-US" sz="2400" b="1" dirty="0"/>
              <a:t>Key Personnel Changes:</a:t>
            </a:r>
          </a:p>
          <a:p>
            <a:pPr lvl="1"/>
            <a:r>
              <a:rPr lang="en-US" sz="2400" i="0" dirty="0"/>
              <a:t>If any key personnel changed during the reporting period, please describe whether this impacted your ability to achieve your approved project goals and objectives. </a:t>
            </a:r>
          </a:p>
          <a:p>
            <a:pPr lvl="1"/>
            <a:r>
              <a:rPr lang="en-US" sz="2400" i="0" dirty="0"/>
              <a:t>Provide updates to your Program Officer and obtain guidance.</a:t>
            </a:r>
          </a:p>
        </p:txBody>
      </p:sp>
    </p:spTree>
    <p:extLst>
      <p:ext uri="{BB962C8B-B14F-4D97-AF65-F5344CB8AC3E}">
        <p14:creationId xmlns:p14="http://schemas.microsoft.com/office/powerpoint/2010/main" val="356178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10413"/>
            <a:ext cx="9601200" cy="1485900"/>
          </a:xfrm>
        </p:spPr>
        <p:txBody>
          <a:bodyPr/>
          <a:lstStyle/>
          <a:p>
            <a:r>
              <a:rPr lang="en-US" b="1" dirty="0"/>
              <a:t>Final Performance Reports (FPRs)</a:t>
            </a:r>
          </a:p>
        </p:txBody>
      </p:sp>
      <p:sp>
        <p:nvSpPr>
          <p:cNvPr id="3" name="Content Placeholder 2"/>
          <p:cNvSpPr>
            <a:spLocks noGrp="1"/>
          </p:cNvSpPr>
          <p:nvPr>
            <p:ph idx="1"/>
          </p:nvPr>
        </p:nvSpPr>
        <p:spPr>
          <a:xfrm>
            <a:off x="1371599" y="1366302"/>
            <a:ext cx="10145487" cy="5098989"/>
          </a:xfrm>
        </p:spPr>
        <p:txBody>
          <a:bodyPr>
            <a:normAutofit/>
          </a:bodyPr>
          <a:lstStyle/>
          <a:p>
            <a:r>
              <a:rPr lang="en-US" sz="2400" dirty="0"/>
              <a:t>Final performance reports consist of overall performance measures and completion of </a:t>
            </a:r>
            <a:r>
              <a:rPr lang="en-US" sz="2400" dirty="0">
                <a:solidFill>
                  <a:schemeClr val="tx1"/>
                </a:solidFill>
              </a:rPr>
              <a:t>the </a:t>
            </a:r>
            <a:r>
              <a:rPr lang="en-US" sz="2400" dirty="0"/>
              <a:t>project.</a:t>
            </a:r>
          </a:p>
          <a:p>
            <a:r>
              <a:rPr lang="en-US" sz="2400" dirty="0"/>
              <a:t>Complete ED 524b Form</a:t>
            </a:r>
          </a:p>
          <a:p>
            <a:r>
              <a:rPr lang="en-US" sz="2400" dirty="0"/>
              <a:t>Information in Section A of the Project Status Chart must cover the final budget period of the grant.  Additional questions for final performance reports covering the entire project period are found in the instructions for Section C of the Project Status Chart.</a:t>
            </a:r>
          </a:p>
          <a:p>
            <a:r>
              <a:rPr lang="en-US" sz="2400" dirty="0"/>
              <a:t>Manage budget to obtain </a:t>
            </a:r>
            <a:r>
              <a:rPr lang="en-US" sz="2400" dirty="0">
                <a:solidFill>
                  <a:schemeClr val="tx1"/>
                </a:solidFill>
              </a:rPr>
              <a:t>zero</a:t>
            </a:r>
            <a:r>
              <a:rPr lang="en-US" sz="2400" dirty="0"/>
              <a:t> balance of funds at end of grant period.</a:t>
            </a:r>
          </a:p>
          <a:p>
            <a:pPr lvl="1"/>
            <a:r>
              <a:rPr lang="en-US" sz="2400" dirty="0"/>
              <a:t>Discuss balances with program officer before final year for receiving assistance.</a:t>
            </a:r>
          </a:p>
          <a:p>
            <a:r>
              <a:rPr lang="en-US" sz="2400" dirty="0"/>
              <a:t>FPRs are due no later than 90 days after grant period ends</a:t>
            </a:r>
          </a:p>
          <a:p>
            <a:r>
              <a:rPr lang="en-US" sz="2400" dirty="0"/>
              <a:t>Submitted through G5 – Upload documents using the ED 524b form</a:t>
            </a:r>
          </a:p>
          <a:p>
            <a:endParaRPr lang="en-US" dirty="0"/>
          </a:p>
        </p:txBody>
      </p:sp>
    </p:spTree>
    <p:extLst>
      <p:ext uri="{BB962C8B-B14F-4D97-AF65-F5344CB8AC3E}">
        <p14:creationId xmlns:p14="http://schemas.microsoft.com/office/powerpoint/2010/main" val="1336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6375"/>
            <a:ext cx="9601200" cy="1485900"/>
          </a:xfrm>
        </p:spPr>
        <p:txBody>
          <a:bodyPr/>
          <a:lstStyle/>
          <a:p>
            <a:r>
              <a:rPr lang="en-US" b="1" dirty="0"/>
              <a:t>No Cost Extensions (NCEs)</a:t>
            </a:r>
          </a:p>
        </p:txBody>
      </p:sp>
      <p:sp>
        <p:nvSpPr>
          <p:cNvPr id="3" name="Content Placeholder 2"/>
          <p:cNvSpPr>
            <a:spLocks noGrp="1"/>
          </p:cNvSpPr>
          <p:nvPr>
            <p:ph idx="1"/>
          </p:nvPr>
        </p:nvSpPr>
        <p:spPr>
          <a:xfrm>
            <a:off x="979714" y="1223946"/>
            <a:ext cx="10907486" cy="5579624"/>
          </a:xfrm>
        </p:spPr>
        <p:txBody>
          <a:bodyPr>
            <a:normAutofit lnSpcReduction="10000"/>
          </a:bodyPr>
          <a:lstStyle/>
          <a:p>
            <a:r>
              <a:rPr lang="en-US" dirty="0">
                <a:solidFill>
                  <a:schemeClr val="tx1"/>
                </a:solidFill>
              </a:rPr>
              <a:t>At the end of a grant period a grantee may have large carryover amounts in which the funds may already be obligated, therefore NCEs are allowable.</a:t>
            </a:r>
          </a:p>
          <a:p>
            <a:pPr lvl="1"/>
            <a:r>
              <a:rPr lang="en-US" i="0" dirty="0">
                <a:solidFill>
                  <a:schemeClr val="tx1"/>
                </a:solidFill>
              </a:rPr>
              <a:t>Grantees need more time to complete project goals and objectives with the obligated funds</a:t>
            </a:r>
          </a:p>
          <a:p>
            <a:pPr lvl="1"/>
            <a:r>
              <a:rPr lang="en-US" i="0" dirty="0">
                <a:solidFill>
                  <a:schemeClr val="tx1"/>
                </a:solidFill>
              </a:rPr>
              <a:t>Payments to contractors are obligated but not yet received. </a:t>
            </a:r>
          </a:p>
          <a:p>
            <a:r>
              <a:rPr lang="en-US" b="1" dirty="0">
                <a:solidFill>
                  <a:schemeClr val="tx1"/>
                </a:solidFill>
              </a:rPr>
              <a:t>Requirements include the following: </a:t>
            </a:r>
          </a:p>
          <a:p>
            <a:pPr lvl="1"/>
            <a:r>
              <a:rPr lang="en-US" dirty="0">
                <a:solidFill>
                  <a:schemeClr val="tx1"/>
                </a:solidFill>
              </a:rPr>
              <a:t>Why an NCE is being requested, specifically outlining the challenges that led to implementation delays and how they will be addressed in the extension period; </a:t>
            </a:r>
          </a:p>
          <a:p>
            <a:pPr lvl="1"/>
            <a:r>
              <a:rPr lang="en-US" dirty="0">
                <a:solidFill>
                  <a:schemeClr val="tx1"/>
                </a:solidFill>
              </a:rPr>
              <a:t>What strategies/programs you will be implementing during the extension period (these cannot be new strategies/programs, but can only be activities in your approved application); and</a:t>
            </a:r>
          </a:p>
          <a:p>
            <a:pPr lvl="1"/>
            <a:r>
              <a:rPr lang="en-US" dirty="0">
                <a:solidFill>
                  <a:schemeClr val="tx1"/>
                </a:solidFill>
              </a:rPr>
              <a:t>Length of NCE.  While grantees are allowed up to one year of additional time to complete a project, provided there are no conditions or issues with the administration of the grant or implementation of grant activities, you must provide a rationale for the time period that you need to complete the grant activities. </a:t>
            </a:r>
          </a:p>
          <a:p>
            <a:pPr lvl="1"/>
            <a:r>
              <a:rPr lang="en-US" dirty="0">
                <a:solidFill>
                  <a:schemeClr val="tx1"/>
                </a:solidFill>
              </a:rPr>
              <a:t>Submit a revised budget that display how funds will be reallocated and spent during the NCE timeframe.</a:t>
            </a:r>
          </a:p>
          <a:p>
            <a:pPr lvl="1"/>
            <a:r>
              <a:rPr lang="en-US" b="1" dirty="0">
                <a:solidFill>
                  <a:schemeClr val="tx1"/>
                </a:solidFill>
              </a:rPr>
              <a:t>Submit a Performance Progress Report – APR requirements for the performance and budget period; the date for the final APR will be adjusted to the timeframe of the NCE. </a:t>
            </a:r>
          </a:p>
        </p:txBody>
      </p:sp>
    </p:spTree>
    <p:extLst>
      <p:ext uri="{BB962C8B-B14F-4D97-AF65-F5344CB8AC3E}">
        <p14:creationId xmlns:p14="http://schemas.microsoft.com/office/powerpoint/2010/main" val="36457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ED61-76EB-4055-A031-580923C57159}"/>
              </a:ext>
            </a:extLst>
          </p:cNvPr>
          <p:cNvSpPr>
            <a:spLocks noGrp="1"/>
          </p:cNvSpPr>
          <p:nvPr>
            <p:ph type="title"/>
          </p:nvPr>
        </p:nvSpPr>
        <p:spPr>
          <a:xfrm>
            <a:off x="1371600" y="429126"/>
            <a:ext cx="9601200" cy="1485900"/>
          </a:xfrm>
        </p:spPr>
        <p:txBody>
          <a:bodyPr/>
          <a:lstStyle/>
          <a:p>
            <a:r>
              <a:rPr lang="en-US" b="1" dirty="0"/>
              <a:t>House Keeping Rules</a:t>
            </a:r>
          </a:p>
        </p:txBody>
      </p:sp>
      <p:sp>
        <p:nvSpPr>
          <p:cNvPr id="3" name="Content Placeholder 2">
            <a:extLst>
              <a:ext uri="{FF2B5EF4-FFF2-40B4-BE49-F238E27FC236}">
                <a16:creationId xmlns:a16="http://schemas.microsoft.com/office/drawing/2014/main" id="{35FFA397-46A8-492D-83A7-63A0724865BF}"/>
              </a:ext>
            </a:extLst>
          </p:cNvPr>
          <p:cNvSpPr>
            <a:spLocks noGrp="1"/>
          </p:cNvSpPr>
          <p:nvPr>
            <p:ph idx="1"/>
          </p:nvPr>
        </p:nvSpPr>
        <p:spPr>
          <a:xfrm>
            <a:off x="1371599" y="1636295"/>
            <a:ext cx="10371221" cy="5037221"/>
          </a:xfrm>
        </p:spPr>
        <p:txBody>
          <a:bodyPr>
            <a:normAutofit fontScale="70000" lnSpcReduction="20000"/>
          </a:bodyPr>
          <a:lstStyle/>
          <a:p>
            <a:pPr marL="109728" indent="0">
              <a:buNone/>
            </a:pPr>
            <a:r>
              <a:rPr lang="en-US" sz="5100" dirty="0"/>
              <a:t>Please remember the following:</a:t>
            </a:r>
          </a:p>
          <a:p>
            <a:pPr marL="109728" indent="0">
              <a:buNone/>
            </a:pPr>
            <a:endParaRPr lang="en-US" sz="1400" dirty="0"/>
          </a:p>
          <a:p>
            <a:pPr>
              <a:buFont typeface="Wingdings" panose="05000000000000000000" pitchFamily="2" charset="2"/>
              <a:buChar char="Ø"/>
            </a:pPr>
            <a:r>
              <a:rPr lang="en-US" sz="5100" dirty="0"/>
              <a:t>MUTE your phones (use the “mute” on your device or press *6)</a:t>
            </a:r>
          </a:p>
          <a:p>
            <a:pPr>
              <a:buFont typeface="Wingdings" panose="05000000000000000000" pitchFamily="2" charset="2"/>
              <a:buChar char="Ø"/>
            </a:pPr>
            <a:r>
              <a:rPr lang="en-US" sz="5100" dirty="0"/>
              <a:t>Do NOT utilize the HOLD function—this will place the entire call on hold. Simply hang up and dial back in when you’re able.</a:t>
            </a:r>
          </a:p>
          <a:p>
            <a:pPr>
              <a:buFont typeface="Wingdings" panose="05000000000000000000" pitchFamily="2" charset="2"/>
              <a:buChar char="Ø"/>
            </a:pPr>
            <a:r>
              <a:rPr lang="en-US" sz="5100" dirty="0"/>
              <a:t>Use the </a:t>
            </a:r>
            <a:r>
              <a:rPr lang="en-US" sz="5100" dirty="0" err="1"/>
              <a:t>chatbox</a:t>
            </a:r>
            <a:r>
              <a:rPr lang="en-US" sz="5100" dirty="0"/>
              <a:t> to ask questions. Direct them to the HOST or ALL PARTICIPANTS.</a:t>
            </a:r>
          </a:p>
          <a:p>
            <a:pPr>
              <a:buFont typeface="Wingdings" panose="05000000000000000000" pitchFamily="2" charset="2"/>
              <a:buChar char="Ø"/>
            </a:pPr>
            <a:r>
              <a:rPr lang="en-US" sz="5100" dirty="0"/>
              <a:t>Let’s begin!</a:t>
            </a:r>
          </a:p>
          <a:p>
            <a:endParaRPr lang="en-US" dirty="0"/>
          </a:p>
        </p:txBody>
      </p:sp>
    </p:spTree>
    <p:extLst>
      <p:ext uri="{BB962C8B-B14F-4D97-AF65-F5344CB8AC3E}">
        <p14:creationId xmlns:p14="http://schemas.microsoft.com/office/powerpoint/2010/main" val="406019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b="1"/>
              <a:t>Reporting Dates and Deadlines</a:t>
            </a:r>
          </a:p>
        </p:txBody>
      </p:sp>
      <p:graphicFrame>
        <p:nvGraphicFramePr>
          <p:cNvPr id="9" name="Content Placeholder 2">
            <a:extLst>
              <a:ext uri="{FF2B5EF4-FFF2-40B4-BE49-F238E27FC236}">
                <a16:creationId xmlns:a16="http://schemas.microsoft.com/office/drawing/2014/main" id="{25D27A79-714F-4FEC-BB8E-D07322E57D15}"/>
              </a:ext>
            </a:extLst>
          </p:cNvPr>
          <p:cNvGraphicFramePr>
            <a:graphicFrameLocks noGrp="1"/>
          </p:cNvGraphicFramePr>
          <p:nvPr>
            <p:ph idx="1"/>
            <p:extLst>
              <p:ext uri="{D42A27DB-BD31-4B8C-83A1-F6EECF244321}">
                <p14:modId xmlns:p14="http://schemas.microsoft.com/office/powerpoint/2010/main" val="3637896150"/>
              </p:ext>
            </p:extLst>
          </p:nvPr>
        </p:nvGraphicFramePr>
        <p:xfrm>
          <a:off x="3834672" y="639704"/>
          <a:ext cx="7930608" cy="6046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124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4436-EF72-4CC5-96D3-2605A352ED32}"/>
              </a:ext>
            </a:extLst>
          </p:cNvPr>
          <p:cNvSpPr>
            <a:spLocks noGrp="1"/>
          </p:cNvSpPr>
          <p:nvPr>
            <p:ph type="title"/>
          </p:nvPr>
        </p:nvSpPr>
        <p:spPr>
          <a:xfrm>
            <a:off x="1295400" y="186225"/>
            <a:ext cx="9601200" cy="1485900"/>
          </a:xfrm>
        </p:spPr>
        <p:txBody>
          <a:bodyPr>
            <a:noAutofit/>
          </a:bodyPr>
          <a:lstStyle/>
          <a:p>
            <a:pPr algn="ctr"/>
            <a:r>
              <a:rPr lang="en-US" b="1" dirty="0"/>
              <a:t>Thank you for your joining us today!</a:t>
            </a:r>
            <a:br>
              <a:rPr lang="en-US" sz="2400" b="1" dirty="0"/>
            </a:br>
            <a:br>
              <a:rPr lang="en-US" b="1" dirty="0"/>
            </a:br>
            <a:r>
              <a:rPr lang="en-US" b="1" dirty="0"/>
              <a:t>Questions?</a:t>
            </a:r>
          </a:p>
        </p:txBody>
      </p:sp>
      <p:sp>
        <p:nvSpPr>
          <p:cNvPr id="3" name="Content Placeholder 2">
            <a:extLst>
              <a:ext uri="{FF2B5EF4-FFF2-40B4-BE49-F238E27FC236}">
                <a16:creationId xmlns:a16="http://schemas.microsoft.com/office/drawing/2014/main" id="{7B5C759F-1F7C-4CAC-9E02-0B434430FE41}"/>
              </a:ext>
            </a:extLst>
          </p:cNvPr>
          <p:cNvSpPr>
            <a:spLocks noGrp="1"/>
          </p:cNvSpPr>
          <p:nvPr>
            <p:ph idx="1"/>
          </p:nvPr>
        </p:nvSpPr>
        <p:spPr>
          <a:xfrm>
            <a:off x="818319" y="5560813"/>
            <a:ext cx="11188151" cy="1063375"/>
          </a:xfrm>
        </p:spPr>
        <p:txBody>
          <a:bodyPr>
            <a:noAutofit/>
          </a:bodyPr>
          <a:lstStyle/>
          <a:p>
            <a:pPr marL="0" indent="0" algn="ctr">
              <a:buNone/>
            </a:pPr>
            <a:r>
              <a:rPr lang="en-US" sz="2400" dirty="0"/>
              <a:t>This presentation will be posted on the Javits Program Webpage under </a:t>
            </a:r>
            <a:r>
              <a:rPr lang="en-US" sz="2400" dirty="0">
                <a:solidFill>
                  <a:schemeClr val="tx1"/>
                </a:solidFill>
              </a:rPr>
              <a:t>Resources</a:t>
            </a:r>
            <a:r>
              <a:rPr lang="en-US" sz="2400" dirty="0"/>
              <a:t>.</a:t>
            </a:r>
          </a:p>
          <a:p>
            <a:pPr marL="0" indent="0" algn="ctr">
              <a:buNone/>
            </a:pPr>
            <a:r>
              <a:rPr lang="en-US" sz="2400" dirty="0"/>
              <a:t>Submit further questions to your </a:t>
            </a:r>
            <a:r>
              <a:rPr lang="en-US" sz="2400" dirty="0">
                <a:solidFill>
                  <a:schemeClr val="tx1"/>
                </a:solidFill>
              </a:rPr>
              <a:t>Javits Program Officer</a:t>
            </a:r>
            <a:r>
              <a:rPr lang="en-US" sz="2400" dirty="0"/>
              <a:t>.</a:t>
            </a:r>
          </a:p>
        </p:txBody>
      </p:sp>
      <p:pic>
        <p:nvPicPr>
          <p:cNvPr id="5" name="Picture 4">
            <a:extLst>
              <a:ext uri="{FF2B5EF4-FFF2-40B4-BE49-F238E27FC236}">
                <a16:creationId xmlns:a16="http://schemas.microsoft.com/office/drawing/2014/main" id="{B493F15C-6106-476B-AFE0-5F5002E8D0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79073" y="2210541"/>
            <a:ext cx="4191890" cy="3144205"/>
          </a:xfrm>
          <a:prstGeom prst="rect">
            <a:avLst/>
          </a:prstGeom>
        </p:spPr>
      </p:pic>
    </p:spTree>
    <p:extLst>
      <p:ext uri="{BB962C8B-B14F-4D97-AF65-F5344CB8AC3E}">
        <p14:creationId xmlns:p14="http://schemas.microsoft.com/office/powerpoint/2010/main" val="2557498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55CD-1A36-412C-9898-F08ADABFF0FD}"/>
              </a:ext>
            </a:extLst>
          </p:cNvPr>
          <p:cNvSpPr>
            <a:spLocks noGrp="1"/>
          </p:cNvSpPr>
          <p:nvPr>
            <p:ph type="title"/>
          </p:nvPr>
        </p:nvSpPr>
        <p:spPr>
          <a:xfrm>
            <a:off x="1023562" y="207333"/>
            <a:ext cx="10493524" cy="1485900"/>
          </a:xfrm>
        </p:spPr>
        <p:txBody>
          <a:bodyPr>
            <a:normAutofit/>
          </a:bodyPr>
          <a:lstStyle/>
          <a:p>
            <a:r>
              <a:rPr lang="en-US" b="1" dirty="0"/>
              <a:t>Javits Team Contact Information</a:t>
            </a:r>
          </a:p>
        </p:txBody>
      </p:sp>
      <p:sp>
        <p:nvSpPr>
          <p:cNvPr id="10" name="Rectangle 9">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1">
            <a:extLst>
              <a:ext uri="{FF2B5EF4-FFF2-40B4-BE49-F238E27FC236}">
                <a16:creationId xmlns:a16="http://schemas.microsoft.com/office/drawing/2014/main" id="{CEA46B15-45BB-48D5-B92E-3FDB2F69D804}"/>
              </a:ext>
            </a:extLst>
          </p:cNvPr>
          <p:cNvSpPr>
            <a:spLocks noGrp="1"/>
          </p:cNvSpPr>
          <p:nvPr>
            <p:ph idx="1"/>
          </p:nvPr>
        </p:nvSpPr>
        <p:spPr>
          <a:xfrm>
            <a:off x="1023561" y="1326758"/>
            <a:ext cx="8313655" cy="5120639"/>
          </a:xfrm>
        </p:spPr>
        <p:txBody>
          <a:bodyPr>
            <a:noAutofit/>
          </a:bodyPr>
          <a:lstStyle/>
          <a:p>
            <a:r>
              <a:rPr lang="en-US" sz="2400" b="1" dirty="0"/>
              <a:t>Michelle Georgia — Group Leader</a:t>
            </a:r>
          </a:p>
          <a:p>
            <a:pPr lvl="1"/>
            <a:r>
              <a:rPr lang="en-US" sz="2400" b="1" dirty="0">
                <a:hlinkClick r:id="rId2">
                  <a:extLst>
                    <a:ext uri="{A12FA001-AC4F-418D-AE19-62706E023703}">
                      <ahyp:hlinkClr xmlns:ahyp="http://schemas.microsoft.com/office/drawing/2018/hyperlinkcolor" val="tx"/>
                    </a:ext>
                  </a:extLst>
                </a:hlinkClick>
              </a:rPr>
              <a:t>Michelle.Georgia@ed.gov</a:t>
            </a:r>
            <a:r>
              <a:rPr lang="en-US" sz="2400" b="1" dirty="0"/>
              <a:t> / 202-453-5501</a:t>
            </a:r>
          </a:p>
          <a:p>
            <a:pPr marL="530352" lvl="1" indent="0">
              <a:buNone/>
            </a:pPr>
            <a:endParaRPr lang="en-US" sz="2400" b="1" dirty="0"/>
          </a:p>
          <a:p>
            <a:r>
              <a:rPr lang="en-US" sz="2400" b="1" dirty="0"/>
              <a:t>M. Jeanette Horner-Smith, Ph.D. — Team Leader</a:t>
            </a:r>
          </a:p>
          <a:p>
            <a:pPr lvl="1"/>
            <a:r>
              <a:rPr lang="en-US" sz="2400" b="1" dirty="0">
                <a:hlinkClick r:id="rId3">
                  <a:extLst>
                    <a:ext uri="{A12FA001-AC4F-418D-AE19-62706E023703}">
                      <ahyp:hlinkClr xmlns:ahyp="http://schemas.microsoft.com/office/drawing/2018/hyperlinkcolor" val="tx"/>
                    </a:ext>
                  </a:extLst>
                </a:hlinkClick>
              </a:rPr>
              <a:t>Mildred.Horner-Smith@ed.gov</a:t>
            </a:r>
            <a:r>
              <a:rPr lang="en-US" sz="2400" b="1" dirty="0"/>
              <a:t> / 202-453-6661</a:t>
            </a:r>
          </a:p>
          <a:p>
            <a:pPr marL="530352" lvl="1" indent="0">
              <a:buNone/>
            </a:pPr>
            <a:endParaRPr lang="en-US" sz="2400" b="1" dirty="0"/>
          </a:p>
          <a:p>
            <a:r>
              <a:rPr lang="en-US" sz="2400" b="1" dirty="0"/>
              <a:t>Gay Ojugbana — Program Officer</a:t>
            </a:r>
          </a:p>
          <a:p>
            <a:pPr lvl="1"/>
            <a:r>
              <a:rPr lang="en-US" sz="2400" b="1" dirty="0">
                <a:hlinkClick r:id="rId4">
                  <a:extLst>
                    <a:ext uri="{A12FA001-AC4F-418D-AE19-62706E023703}">
                      <ahyp:hlinkClr xmlns:ahyp="http://schemas.microsoft.com/office/drawing/2018/hyperlinkcolor" val="tx"/>
                    </a:ext>
                  </a:extLst>
                </a:hlinkClick>
              </a:rPr>
              <a:t>Gay.Ojugbana@ed.gov</a:t>
            </a:r>
            <a:r>
              <a:rPr lang="en-US" sz="2400" b="1" dirty="0"/>
              <a:t> / 202-260-1461</a:t>
            </a:r>
          </a:p>
          <a:p>
            <a:pPr marL="530352" lvl="1" indent="0">
              <a:buNone/>
            </a:pPr>
            <a:endParaRPr lang="en-US" sz="2400" b="1" dirty="0"/>
          </a:p>
          <a:p>
            <a:r>
              <a:rPr lang="en-US" sz="2400" b="1" dirty="0"/>
              <a:t>Charm Smith — Program Officer</a:t>
            </a:r>
          </a:p>
          <a:p>
            <a:pPr lvl="1"/>
            <a:r>
              <a:rPr lang="en-US" sz="2400" b="1" dirty="0">
                <a:hlinkClick r:id="rId5">
                  <a:extLst>
                    <a:ext uri="{A12FA001-AC4F-418D-AE19-62706E023703}">
                      <ahyp:hlinkClr xmlns:ahyp="http://schemas.microsoft.com/office/drawing/2018/hyperlinkcolor" val="tx"/>
                    </a:ext>
                  </a:extLst>
                </a:hlinkClick>
              </a:rPr>
              <a:t>Charm.Smith@ed.gov</a:t>
            </a:r>
            <a:r>
              <a:rPr lang="en-US" sz="2400" b="1" dirty="0"/>
              <a:t> / 202-205-5724</a:t>
            </a:r>
          </a:p>
        </p:txBody>
      </p:sp>
      <p:pic>
        <p:nvPicPr>
          <p:cNvPr id="5" name="Picture 2">
            <a:extLst>
              <a:ext uri="{FF2B5EF4-FFF2-40B4-BE49-F238E27FC236}">
                <a16:creationId xmlns:a16="http://schemas.microsoft.com/office/drawing/2014/main" id="{9E74BBB4-EFA2-4E2E-9052-8A674048149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337217" y="322326"/>
            <a:ext cx="2509914" cy="24283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57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E9AA-0612-4480-AED9-F08855EE8684}"/>
              </a:ext>
            </a:extLst>
          </p:cNvPr>
          <p:cNvSpPr>
            <a:spLocks noGrp="1"/>
          </p:cNvSpPr>
          <p:nvPr>
            <p:ph type="title"/>
          </p:nvPr>
        </p:nvSpPr>
        <p:spPr>
          <a:xfrm>
            <a:off x="1371600" y="284750"/>
            <a:ext cx="9601200" cy="1485900"/>
          </a:xfrm>
        </p:spPr>
        <p:txBody>
          <a:bodyPr/>
          <a:lstStyle/>
          <a:p>
            <a:r>
              <a:rPr lang="en-US" dirty="0"/>
              <a:t>A</a:t>
            </a:r>
            <a:r>
              <a:rPr lang="en-US" b="1" dirty="0"/>
              <a:t>genda</a:t>
            </a:r>
          </a:p>
        </p:txBody>
      </p:sp>
      <p:sp>
        <p:nvSpPr>
          <p:cNvPr id="3" name="Content Placeholder 2">
            <a:extLst>
              <a:ext uri="{FF2B5EF4-FFF2-40B4-BE49-F238E27FC236}">
                <a16:creationId xmlns:a16="http://schemas.microsoft.com/office/drawing/2014/main" id="{CEBB9C67-7246-4395-A340-A32A7FB787C4}"/>
              </a:ext>
            </a:extLst>
          </p:cNvPr>
          <p:cNvSpPr>
            <a:spLocks noGrp="1"/>
          </p:cNvSpPr>
          <p:nvPr>
            <p:ph idx="1"/>
          </p:nvPr>
        </p:nvSpPr>
        <p:spPr>
          <a:xfrm>
            <a:off x="1295400" y="1118934"/>
            <a:ext cx="9601200" cy="5454316"/>
          </a:xfrm>
        </p:spPr>
        <p:txBody>
          <a:bodyPr>
            <a:normAutofit/>
          </a:bodyPr>
          <a:lstStyle/>
          <a:p>
            <a:pPr>
              <a:spcAft>
                <a:spcPts val="1200"/>
              </a:spcAft>
            </a:pPr>
            <a:r>
              <a:rPr lang="en-US" sz="2400" b="1" dirty="0"/>
              <a:t>Performance Period vs Budget Period</a:t>
            </a:r>
          </a:p>
          <a:p>
            <a:pPr>
              <a:spcAft>
                <a:spcPts val="1200"/>
              </a:spcAft>
            </a:pPr>
            <a:r>
              <a:rPr lang="en-US" sz="2400" b="1" dirty="0"/>
              <a:t>Reporting Requirements Changes</a:t>
            </a:r>
          </a:p>
          <a:p>
            <a:pPr>
              <a:spcAft>
                <a:spcPts val="1200"/>
              </a:spcAft>
            </a:pPr>
            <a:r>
              <a:rPr lang="en-US" sz="2400" b="1" dirty="0"/>
              <a:t>Maintaining Performance</a:t>
            </a:r>
          </a:p>
          <a:p>
            <a:pPr>
              <a:spcAft>
                <a:spcPts val="1200"/>
              </a:spcAft>
            </a:pPr>
            <a:r>
              <a:rPr lang="en-US" sz="2400" b="1" dirty="0"/>
              <a:t>Annual Performance Reporting (APR)</a:t>
            </a:r>
          </a:p>
          <a:p>
            <a:pPr>
              <a:spcAft>
                <a:spcPts val="1200"/>
              </a:spcAft>
            </a:pPr>
            <a:r>
              <a:rPr lang="en-US" sz="2400" b="1" dirty="0"/>
              <a:t>Budget Revisions </a:t>
            </a:r>
          </a:p>
          <a:p>
            <a:pPr>
              <a:spcAft>
                <a:spcPts val="1200"/>
              </a:spcAft>
            </a:pPr>
            <a:r>
              <a:rPr lang="en-US" sz="2400" b="1" dirty="0"/>
              <a:t>Final Performance Reports (FPR)</a:t>
            </a:r>
          </a:p>
          <a:p>
            <a:pPr>
              <a:spcAft>
                <a:spcPts val="1200"/>
              </a:spcAft>
            </a:pPr>
            <a:r>
              <a:rPr lang="en-US" sz="2400" b="1" dirty="0"/>
              <a:t>No Cost Extensions</a:t>
            </a:r>
          </a:p>
          <a:p>
            <a:pPr>
              <a:spcAft>
                <a:spcPts val="1200"/>
              </a:spcAft>
            </a:pPr>
            <a:r>
              <a:rPr lang="en-US" sz="2400" b="1" dirty="0"/>
              <a:t>Reporting Dates and Deadlines</a:t>
            </a:r>
          </a:p>
          <a:p>
            <a:pPr marL="0" indent="0">
              <a:spcAft>
                <a:spcPts val="1200"/>
              </a:spcAft>
              <a:buNone/>
            </a:pPr>
            <a:endParaRPr lang="en-US" sz="2800" b="1" dirty="0"/>
          </a:p>
          <a:p>
            <a:endParaRPr lang="en-US" sz="2800" dirty="0"/>
          </a:p>
          <a:p>
            <a:endParaRPr lang="en-US" sz="2800" dirty="0"/>
          </a:p>
        </p:txBody>
      </p:sp>
    </p:spTree>
    <p:extLst>
      <p:ext uri="{BB962C8B-B14F-4D97-AF65-F5344CB8AC3E}">
        <p14:creationId xmlns:p14="http://schemas.microsoft.com/office/powerpoint/2010/main" val="134610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AEF7-526E-4490-8660-F66DB861A2AC}"/>
              </a:ext>
            </a:extLst>
          </p:cNvPr>
          <p:cNvSpPr>
            <a:spLocks noGrp="1"/>
          </p:cNvSpPr>
          <p:nvPr>
            <p:ph type="title"/>
          </p:nvPr>
        </p:nvSpPr>
        <p:spPr>
          <a:xfrm>
            <a:off x="948088" y="110694"/>
            <a:ext cx="10342346" cy="661738"/>
          </a:xfrm>
        </p:spPr>
        <p:txBody>
          <a:bodyPr>
            <a:normAutofit fontScale="90000"/>
          </a:bodyPr>
          <a:lstStyle/>
          <a:p>
            <a:r>
              <a:rPr lang="en-US" b="1" dirty="0"/>
              <a:t>Performance Period vs Budget Period Overview</a:t>
            </a:r>
          </a:p>
        </p:txBody>
      </p:sp>
      <p:sp>
        <p:nvSpPr>
          <p:cNvPr id="3" name="Content Placeholder 2">
            <a:extLst>
              <a:ext uri="{FF2B5EF4-FFF2-40B4-BE49-F238E27FC236}">
                <a16:creationId xmlns:a16="http://schemas.microsoft.com/office/drawing/2014/main" id="{ED1FD730-6794-45E9-A353-151543EB7A72}"/>
              </a:ext>
            </a:extLst>
          </p:cNvPr>
          <p:cNvSpPr>
            <a:spLocks noGrp="1"/>
          </p:cNvSpPr>
          <p:nvPr>
            <p:ph idx="1"/>
          </p:nvPr>
        </p:nvSpPr>
        <p:spPr>
          <a:xfrm>
            <a:off x="1098541" y="1118365"/>
            <a:ext cx="10656428" cy="5521921"/>
          </a:xfrm>
        </p:spPr>
        <p:txBody>
          <a:bodyPr>
            <a:noAutofit/>
          </a:bodyPr>
          <a:lstStyle/>
          <a:p>
            <a:r>
              <a:rPr lang="en-US" sz="2400" dirty="0"/>
              <a:t>Refer to information listed on the Grant Award Notification (GAN)</a:t>
            </a:r>
          </a:p>
          <a:p>
            <a:r>
              <a:rPr lang="en-US" sz="2400" b="1" dirty="0"/>
              <a:t>Project Period </a:t>
            </a:r>
            <a:r>
              <a:rPr lang="en-US" sz="2400" dirty="0"/>
              <a:t>-  period during which funds can be obligated</a:t>
            </a:r>
          </a:p>
          <a:p>
            <a:pPr lvl="1"/>
            <a:r>
              <a:rPr lang="en-US" sz="2400" dirty="0"/>
              <a:t>Report progress on project goals and objectives as defined in approved Grant Application</a:t>
            </a:r>
          </a:p>
          <a:p>
            <a:r>
              <a:rPr lang="en-US" sz="2400" b="1" dirty="0"/>
              <a:t>Budget Period - </a:t>
            </a:r>
            <a:r>
              <a:rPr lang="en-US" sz="2400" dirty="0"/>
              <a:t>An interval of time into which a project period is divided for budgetary purposes. </a:t>
            </a:r>
          </a:p>
          <a:p>
            <a:pPr lvl="1"/>
            <a:r>
              <a:rPr lang="en-US" sz="2400" dirty="0"/>
              <a:t>Financial plan for carrying out the project or program (yearly)</a:t>
            </a:r>
          </a:p>
          <a:p>
            <a:pPr lvl="1"/>
            <a:r>
              <a:rPr lang="en-US" sz="2400" dirty="0"/>
              <a:t>Report on obligations, draw downs, and carryover </a:t>
            </a:r>
          </a:p>
          <a:p>
            <a:r>
              <a:rPr lang="en-US" sz="2400" dirty="0"/>
              <a:t>Project period for Javits Program awards is 5 years, however each budget period is for one year.</a:t>
            </a:r>
          </a:p>
          <a:p>
            <a:pPr lvl="1"/>
            <a:r>
              <a:rPr lang="en-US" sz="2400" dirty="0"/>
              <a:t>Congressional appropriations for budgets are conducted annually in which the availability of funds are determined</a:t>
            </a:r>
            <a:r>
              <a:rPr lang="en-US" dirty="0"/>
              <a:t>. </a:t>
            </a:r>
          </a:p>
        </p:txBody>
      </p:sp>
    </p:spTree>
    <p:extLst>
      <p:ext uri="{BB962C8B-B14F-4D97-AF65-F5344CB8AC3E}">
        <p14:creationId xmlns:p14="http://schemas.microsoft.com/office/powerpoint/2010/main" val="313030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6B7E-189A-4D88-8F25-24F5B263C3B0}"/>
              </a:ext>
            </a:extLst>
          </p:cNvPr>
          <p:cNvSpPr>
            <a:spLocks noGrp="1"/>
          </p:cNvSpPr>
          <p:nvPr>
            <p:ph type="title"/>
          </p:nvPr>
        </p:nvSpPr>
        <p:spPr>
          <a:xfrm>
            <a:off x="884876" y="287269"/>
            <a:ext cx="11003280" cy="1485900"/>
          </a:xfrm>
        </p:spPr>
        <p:txBody>
          <a:bodyPr>
            <a:normAutofit/>
          </a:bodyPr>
          <a:lstStyle/>
          <a:p>
            <a:r>
              <a:rPr lang="en-US" b="1" dirty="0"/>
              <a:t>Performance and Budget Reporting </a:t>
            </a:r>
            <a:br>
              <a:rPr lang="en-US" b="1" dirty="0"/>
            </a:br>
            <a:r>
              <a:rPr lang="en-US" b="1" dirty="0"/>
              <a:t>Requirements</a:t>
            </a:r>
          </a:p>
        </p:txBody>
      </p:sp>
      <p:sp>
        <p:nvSpPr>
          <p:cNvPr id="3" name="Content Placeholder 2">
            <a:extLst>
              <a:ext uri="{FF2B5EF4-FFF2-40B4-BE49-F238E27FC236}">
                <a16:creationId xmlns:a16="http://schemas.microsoft.com/office/drawing/2014/main" id="{007A0F82-DCBB-4409-A144-94E08D68C6A1}"/>
              </a:ext>
            </a:extLst>
          </p:cNvPr>
          <p:cNvSpPr>
            <a:spLocks noGrp="1"/>
          </p:cNvSpPr>
          <p:nvPr>
            <p:ph idx="1"/>
          </p:nvPr>
        </p:nvSpPr>
        <p:spPr>
          <a:xfrm>
            <a:off x="1295400" y="2180122"/>
            <a:ext cx="9601200" cy="4114800"/>
          </a:xfrm>
        </p:spPr>
        <p:txBody>
          <a:bodyPr>
            <a:normAutofit/>
          </a:bodyPr>
          <a:lstStyle/>
          <a:p>
            <a:r>
              <a:rPr lang="en-US" sz="3200" dirty="0"/>
              <a:t>Annual Performance Report (APR)</a:t>
            </a:r>
          </a:p>
          <a:p>
            <a:r>
              <a:rPr lang="en-US" sz="3200" dirty="0"/>
              <a:t>Budget Revisions</a:t>
            </a:r>
          </a:p>
          <a:p>
            <a:r>
              <a:rPr lang="en-US" sz="3200" dirty="0"/>
              <a:t>Requirements issued in Grant Condition</a:t>
            </a:r>
          </a:p>
          <a:p>
            <a:r>
              <a:rPr lang="en-US" sz="3200" dirty="0"/>
              <a:t>Check-In Calls with Program Officer</a:t>
            </a:r>
          </a:p>
          <a:p>
            <a:r>
              <a:rPr lang="en-US" sz="3200" dirty="0"/>
              <a:t>Information as requested by Program Officer</a:t>
            </a:r>
          </a:p>
          <a:p>
            <a:pPr marL="0" indent="0">
              <a:buNone/>
            </a:pPr>
            <a:endParaRPr lang="en-US" dirty="0"/>
          </a:p>
          <a:p>
            <a:endParaRPr lang="en-US" dirty="0"/>
          </a:p>
        </p:txBody>
      </p:sp>
    </p:spTree>
    <p:extLst>
      <p:ext uri="{BB962C8B-B14F-4D97-AF65-F5344CB8AC3E}">
        <p14:creationId xmlns:p14="http://schemas.microsoft.com/office/powerpoint/2010/main" val="486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C03B-E766-49B0-8D93-041BFB52DF39}"/>
              </a:ext>
            </a:extLst>
          </p:cNvPr>
          <p:cNvSpPr>
            <a:spLocks noGrp="1"/>
          </p:cNvSpPr>
          <p:nvPr>
            <p:ph type="title"/>
          </p:nvPr>
        </p:nvSpPr>
        <p:spPr>
          <a:xfrm>
            <a:off x="1217596" y="200794"/>
            <a:ext cx="9601200" cy="1485900"/>
          </a:xfrm>
        </p:spPr>
        <p:txBody>
          <a:bodyPr>
            <a:normAutofit/>
          </a:bodyPr>
          <a:lstStyle/>
          <a:p>
            <a:r>
              <a:rPr lang="en-US" b="1" dirty="0"/>
              <a:t>Reporting Changes</a:t>
            </a:r>
          </a:p>
        </p:txBody>
      </p:sp>
      <p:sp>
        <p:nvSpPr>
          <p:cNvPr id="3" name="Content Placeholder 2">
            <a:extLst>
              <a:ext uri="{FF2B5EF4-FFF2-40B4-BE49-F238E27FC236}">
                <a16:creationId xmlns:a16="http://schemas.microsoft.com/office/drawing/2014/main" id="{70D9BA78-50B6-4DEA-BE1E-2D8A6F3047F1}"/>
              </a:ext>
            </a:extLst>
          </p:cNvPr>
          <p:cNvSpPr>
            <a:spLocks noGrp="1"/>
          </p:cNvSpPr>
          <p:nvPr>
            <p:ph idx="1"/>
          </p:nvPr>
        </p:nvSpPr>
        <p:spPr>
          <a:xfrm>
            <a:off x="1371599" y="1304818"/>
            <a:ext cx="10071463" cy="5201860"/>
          </a:xfrm>
        </p:spPr>
        <p:txBody>
          <a:bodyPr>
            <a:normAutofit lnSpcReduction="10000"/>
          </a:bodyPr>
          <a:lstStyle/>
          <a:p>
            <a:r>
              <a:rPr lang="en-US" sz="2400" dirty="0"/>
              <a:t>Under EDGAR, 34 CFR 75.253(a)(3) grantees are required to submit their grant performance and financial data to the Department using Grant Performance Report form ED 524b for determining continuation awards  </a:t>
            </a:r>
          </a:p>
          <a:p>
            <a:pPr lvl="1"/>
            <a:r>
              <a:rPr lang="en-US" sz="2400" dirty="0"/>
              <a:t>ED 524B is required for Annual and Final Reporting</a:t>
            </a:r>
          </a:p>
          <a:p>
            <a:pPr lvl="1"/>
            <a:r>
              <a:rPr lang="en-US" sz="2400" dirty="0"/>
              <a:t>Required to report on progress of project, budget, and indirect cost</a:t>
            </a:r>
          </a:p>
          <a:p>
            <a:r>
              <a:rPr lang="en-US" sz="2400" dirty="0"/>
              <a:t>Grantees </a:t>
            </a:r>
            <a:r>
              <a:rPr lang="en-US" sz="2400" b="1" dirty="0"/>
              <a:t>are no longer requested to submit Interim Performance Reports (IPRs); there is sufficient data to determine substantial progress from the available Annual Performance Reports (APRs).</a:t>
            </a:r>
          </a:p>
          <a:p>
            <a:pPr lvl="1"/>
            <a:r>
              <a:rPr lang="en-US" sz="2400" dirty="0"/>
              <a:t>I</a:t>
            </a:r>
            <a:r>
              <a:rPr lang="en-US" sz="2400" dirty="0">
                <a:solidFill>
                  <a:schemeClr val="tx1"/>
                </a:solidFill>
              </a:rPr>
              <a:t>n </a:t>
            </a:r>
            <a:r>
              <a:rPr lang="en-US" sz="2400" dirty="0"/>
              <a:t>lieu of IPRs, program officers will conduct mid-year calls and emails</a:t>
            </a:r>
          </a:p>
          <a:p>
            <a:r>
              <a:rPr lang="en-US" sz="2400" dirty="0"/>
              <a:t>Information collected for determining substantial progress by other means.</a:t>
            </a:r>
          </a:p>
          <a:p>
            <a:pPr lvl="1"/>
            <a:r>
              <a:rPr lang="en-US" sz="2400" dirty="0"/>
              <a:t>Scheduled Check-In Calls</a:t>
            </a:r>
          </a:p>
          <a:p>
            <a:pPr lvl="1"/>
            <a:r>
              <a:rPr lang="en-US" sz="2400" dirty="0"/>
              <a:t>Other communications (emails, phone calls)</a:t>
            </a:r>
          </a:p>
          <a:p>
            <a:pPr lvl="1"/>
            <a:endParaRPr lang="en-US" sz="2200" dirty="0"/>
          </a:p>
        </p:txBody>
      </p:sp>
    </p:spTree>
    <p:extLst>
      <p:ext uri="{BB962C8B-B14F-4D97-AF65-F5344CB8AC3E}">
        <p14:creationId xmlns:p14="http://schemas.microsoft.com/office/powerpoint/2010/main" val="1180692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A60A-A94B-4194-9579-E06BBDE99F73}"/>
              </a:ext>
            </a:extLst>
          </p:cNvPr>
          <p:cNvSpPr>
            <a:spLocks noGrp="1"/>
          </p:cNvSpPr>
          <p:nvPr>
            <p:ph type="title"/>
          </p:nvPr>
        </p:nvSpPr>
        <p:spPr>
          <a:xfrm>
            <a:off x="1295400" y="118153"/>
            <a:ext cx="10334946" cy="734602"/>
          </a:xfrm>
        </p:spPr>
        <p:txBody>
          <a:bodyPr>
            <a:normAutofit fontScale="90000"/>
          </a:bodyPr>
          <a:lstStyle/>
          <a:p>
            <a:r>
              <a:rPr lang="en-US" b="1" dirty="0"/>
              <a:t>Maintaining Performance and Check-in Calls</a:t>
            </a:r>
          </a:p>
        </p:txBody>
      </p:sp>
      <p:sp>
        <p:nvSpPr>
          <p:cNvPr id="3" name="Content Placeholder 2">
            <a:extLst>
              <a:ext uri="{FF2B5EF4-FFF2-40B4-BE49-F238E27FC236}">
                <a16:creationId xmlns:a16="http://schemas.microsoft.com/office/drawing/2014/main" id="{28D30EB7-04A3-4665-BC98-A72669543435}"/>
              </a:ext>
            </a:extLst>
          </p:cNvPr>
          <p:cNvSpPr>
            <a:spLocks noGrp="1"/>
          </p:cNvSpPr>
          <p:nvPr>
            <p:ph idx="1"/>
          </p:nvPr>
        </p:nvSpPr>
        <p:spPr>
          <a:xfrm>
            <a:off x="1066787" y="1102710"/>
            <a:ext cx="10687667" cy="5650786"/>
          </a:xfrm>
        </p:spPr>
        <p:txBody>
          <a:bodyPr>
            <a:normAutofit/>
          </a:bodyPr>
          <a:lstStyle/>
          <a:p>
            <a:r>
              <a:rPr lang="en-US" dirty="0"/>
              <a:t>It all begins with an approved grant application and the grant award notification (GAN). </a:t>
            </a:r>
          </a:p>
          <a:p>
            <a:pPr lvl="1"/>
            <a:r>
              <a:rPr lang="en-US" dirty="0"/>
              <a:t>Review, revisit, and remember to include approved project information to maintain federal grants and complete projects. </a:t>
            </a:r>
          </a:p>
          <a:p>
            <a:r>
              <a:rPr lang="en-US" dirty="0"/>
              <a:t>All Grantees are required to keep program officer informed of changes in completing project performance measures and managing budgetary items. </a:t>
            </a:r>
          </a:p>
          <a:p>
            <a:r>
              <a:rPr lang="en-US" dirty="0"/>
              <a:t>Scheduled Check-In calls will begin in March 2020 to keep the Department updated on:</a:t>
            </a:r>
          </a:p>
          <a:p>
            <a:pPr lvl="1"/>
            <a:r>
              <a:rPr lang="en-US" dirty="0"/>
              <a:t>Progress</a:t>
            </a:r>
          </a:p>
          <a:p>
            <a:pPr lvl="1"/>
            <a:r>
              <a:rPr lang="en-US" dirty="0"/>
              <a:t>Challenges</a:t>
            </a:r>
          </a:p>
          <a:p>
            <a:pPr lvl="1"/>
            <a:r>
              <a:rPr lang="en-US" dirty="0"/>
              <a:t>Identifying when assistance is needed</a:t>
            </a:r>
          </a:p>
          <a:p>
            <a:pPr lvl="1"/>
            <a:r>
              <a:rPr lang="en-US" dirty="0"/>
              <a:t>Grant Conditions IF required in GAN</a:t>
            </a:r>
          </a:p>
          <a:p>
            <a:r>
              <a:rPr lang="en-US" dirty="0"/>
              <a:t>Check-In Calls will occur yearly at mid-point of budget period and whenever deem necessary by the program officer.</a:t>
            </a:r>
          </a:p>
          <a:p>
            <a:r>
              <a:rPr lang="en-US" dirty="0"/>
              <a:t>2020 Check-in Call Schedule: </a:t>
            </a:r>
          </a:p>
          <a:p>
            <a:pPr lvl="1"/>
            <a:r>
              <a:rPr lang="en-US" dirty="0"/>
              <a:t>FY 19 and 17 Grantees:  March / April 2020</a:t>
            </a:r>
          </a:p>
          <a:p>
            <a:pPr lvl="1"/>
            <a:r>
              <a:rPr lang="en-US" dirty="0"/>
              <a:t>FY 18 Grantee:  April / May 2020</a:t>
            </a:r>
          </a:p>
        </p:txBody>
      </p:sp>
    </p:spTree>
    <p:extLst>
      <p:ext uri="{BB962C8B-B14F-4D97-AF65-F5344CB8AC3E}">
        <p14:creationId xmlns:p14="http://schemas.microsoft.com/office/powerpoint/2010/main" val="70737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57D6-5823-4A83-8181-FF908A24DA24}"/>
              </a:ext>
            </a:extLst>
          </p:cNvPr>
          <p:cNvSpPr>
            <a:spLocks noGrp="1"/>
          </p:cNvSpPr>
          <p:nvPr>
            <p:ph type="title"/>
          </p:nvPr>
        </p:nvSpPr>
        <p:spPr>
          <a:xfrm>
            <a:off x="1042974" y="12517"/>
            <a:ext cx="9601200" cy="1485900"/>
          </a:xfrm>
        </p:spPr>
        <p:txBody>
          <a:bodyPr/>
          <a:lstStyle/>
          <a:p>
            <a:r>
              <a:rPr lang="en-US" b="1" dirty="0"/>
              <a:t>Check-In Calls Requirements</a:t>
            </a:r>
          </a:p>
        </p:txBody>
      </p:sp>
      <p:sp>
        <p:nvSpPr>
          <p:cNvPr id="3" name="Content Placeholder 2">
            <a:extLst>
              <a:ext uri="{FF2B5EF4-FFF2-40B4-BE49-F238E27FC236}">
                <a16:creationId xmlns:a16="http://schemas.microsoft.com/office/drawing/2014/main" id="{5349B86D-AC4F-42D8-9F43-3C83365399E2}"/>
              </a:ext>
            </a:extLst>
          </p:cNvPr>
          <p:cNvSpPr>
            <a:spLocks noGrp="1"/>
          </p:cNvSpPr>
          <p:nvPr>
            <p:ph idx="1"/>
          </p:nvPr>
        </p:nvSpPr>
        <p:spPr>
          <a:xfrm>
            <a:off x="966651" y="920420"/>
            <a:ext cx="10946675" cy="5937579"/>
          </a:xfrm>
        </p:spPr>
        <p:txBody>
          <a:bodyPr>
            <a:noAutofit/>
          </a:bodyPr>
          <a:lstStyle/>
          <a:p>
            <a:r>
              <a:rPr lang="en-US" sz="2400" dirty="0"/>
              <a:t>Scheduled by program officer and could last up to 1 hour</a:t>
            </a:r>
          </a:p>
          <a:p>
            <a:r>
              <a:rPr lang="en-US" sz="2400" dirty="0"/>
              <a:t>Discussions for check-in calls will include:</a:t>
            </a:r>
          </a:p>
          <a:p>
            <a:pPr lvl="1"/>
            <a:r>
              <a:rPr lang="en-US" sz="2400" dirty="0"/>
              <a:t>Progress on performance measures</a:t>
            </a:r>
          </a:p>
          <a:p>
            <a:pPr lvl="1"/>
            <a:r>
              <a:rPr lang="en-US" sz="2400" dirty="0"/>
              <a:t>Budget Information: anticipated carryover amounts since receiving continuation awards</a:t>
            </a:r>
          </a:p>
          <a:p>
            <a:pPr lvl="1"/>
            <a:r>
              <a:rPr lang="en-US" sz="2400" dirty="0"/>
              <a:t>Changes to Budget Line Items (personnel, contracts, indirect cost rates, supplies, etc.)</a:t>
            </a:r>
          </a:p>
          <a:p>
            <a:pPr lvl="1"/>
            <a:r>
              <a:rPr lang="en-US" sz="2400" dirty="0"/>
              <a:t>Need for guidance to manage awards and reallocations</a:t>
            </a:r>
          </a:p>
          <a:p>
            <a:pPr lvl="1"/>
            <a:r>
              <a:rPr lang="en-US" sz="2400" dirty="0"/>
              <a:t>Any other information that could impact the completion of the project and maintaining grant requirements </a:t>
            </a:r>
          </a:p>
          <a:p>
            <a:r>
              <a:rPr lang="en-US" sz="2400" dirty="0"/>
              <a:t>Check-in call information form will be standardized for all grantees however discussions will be streamlined to fit each grantee’s performance and financial obligations.</a:t>
            </a:r>
          </a:p>
          <a:p>
            <a:r>
              <a:rPr lang="en-US" sz="2400" dirty="0"/>
              <a:t>Calls will be scheduled during mid-year and as needed.</a:t>
            </a:r>
          </a:p>
          <a:p>
            <a:pPr lvl="1"/>
            <a:endParaRPr lang="en-US" sz="2400" dirty="0"/>
          </a:p>
          <a:p>
            <a:pPr lvl="1"/>
            <a:endParaRPr lang="en-US" sz="2400" dirty="0"/>
          </a:p>
        </p:txBody>
      </p:sp>
    </p:spTree>
    <p:extLst>
      <p:ext uri="{BB962C8B-B14F-4D97-AF65-F5344CB8AC3E}">
        <p14:creationId xmlns:p14="http://schemas.microsoft.com/office/powerpoint/2010/main" val="267175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6764"/>
            <a:ext cx="9601200" cy="1485900"/>
          </a:xfrm>
        </p:spPr>
        <p:txBody>
          <a:bodyPr/>
          <a:lstStyle/>
          <a:p>
            <a:r>
              <a:rPr lang="en-US" b="1" dirty="0"/>
              <a:t>Annual Performance Reports (APRs)</a:t>
            </a:r>
            <a:br>
              <a:rPr lang="en-US" b="1" dirty="0"/>
            </a:br>
            <a:r>
              <a:rPr lang="en-US" b="1" dirty="0"/>
              <a:t>Requirements</a:t>
            </a:r>
          </a:p>
        </p:txBody>
      </p:sp>
      <p:sp>
        <p:nvSpPr>
          <p:cNvPr id="3" name="Content Placeholder 2"/>
          <p:cNvSpPr>
            <a:spLocks noGrp="1"/>
          </p:cNvSpPr>
          <p:nvPr>
            <p:ph idx="1"/>
          </p:nvPr>
        </p:nvSpPr>
        <p:spPr>
          <a:xfrm>
            <a:off x="1295400" y="1615039"/>
            <a:ext cx="9887712" cy="5131328"/>
          </a:xfrm>
        </p:spPr>
        <p:txBody>
          <a:bodyPr>
            <a:normAutofit fontScale="85000" lnSpcReduction="10000"/>
          </a:bodyPr>
          <a:lstStyle/>
          <a:p>
            <a:pPr>
              <a:lnSpc>
                <a:spcPct val="100000"/>
              </a:lnSpc>
              <a:spcBef>
                <a:spcPts val="0"/>
              </a:spcBef>
              <a:spcAft>
                <a:spcPts val="0"/>
              </a:spcAft>
            </a:pPr>
            <a:r>
              <a:rPr lang="en-US" sz="2800" dirty="0"/>
              <a:t>Report progress on meeting goals and objectives at the end of performance year.</a:t>
            </a:r>
          </a:p>
          <a:p>
            <a:pPr lvl="1">
              <a:lnSpc>
                <a:spcPct val="100000"/>
              </a:lnSpc>
              <a:spcBef>
                <a:spcPts val="0"/>
              </a:spcBef>
              <a:spcAft>
                <a:spcPts val="0"/>
              </a:spcAft>
            </a:pPr>
            <a:r>
              <a:rPr lang="en-US" sz="2800" dirty="0"/>
              <a:t>This consis</a:t>
            </a:r>
            <a:r>
              <a:rPr lang="en-US" sz="2800" dirty="0">
                <a:solidFill>
                  <a:schemeClr val="tx1"/>
                </a:solidFill>
              </a:rPr>
              <a:t>ts</a:t>
            </a:r>
            <a:r>
              <a:rPr lang="en-US" sz="2800" dirty="0"/>
              <a:t> of progress for the complete year of performance</a:t>
            </a:r>
          </a:p>
          <a:p>
            <a:pPr>
              <a:lnSpc>
                <a:spcPct val="100000"/>
              </a:lnSpc>
              <a:spcBef>
                <a:spcPts val="0"/>
              </a:spcBef>
              <a:spcAft>
                <a:spcPts val="0"/>
              </a:spcAft>
            </a:pPr>
            <a:r>
              <a:rPr lang="en-US" sz="2800" dirty="0"/>
              <a:t>Reported </a:t>
            </a:r>
            <a:r>
              <a:rPr lang="en-US" sz="2800" dirty="0">
                <a:solidFill>
                  <a:schemeClr val="tx1"/>
                </a:solidFill>
              </a:rPr>
              <a:t>p</a:t>
            </a:r>
            <a:r>
              <a:rPr lang="en-US" sz="2800" dirty="0"/>
              <a:t>rogress in APRs will cover the following timeframes:</a:t>
            </a:r>
          </a:p>
          <a:p>
            <a:pPr lvl="1">
              <a:lnSpc>
                <a:spcPct val="100000"/>
              </a:lnSpc>
              <a:spcBef>
                <a:spcPts val="0"/>
              </a:spcBef>
              <a:spcAft>
                <a:spcPts val="0"/>
              </a:spcAft>
            </a:pPr>
            <a:r>
              <a:rPr lang="en-US" sz="2800" dirty="0"/>
              <a:t>October 1, 2019 – September 30, 2020 for FY 17 and FY 19 grantees </a:t>
            </a:r>
          </a:p>
          <a:p>
            <a:pPr lvl="1">
              <a:lnSpc>
                <a:spcPct val="100000"/>
              </a:lnSpc>
              <a:spcBef>
                <a:spcPts val="0"/>
              </a:spcBef>
              <a:spcAft>
                <a:spcPts val="0"/>
              </a:spcAft>
            </a:pPr>
            <a:r>
              <a:rPr lang="en-US" sz="2800" dirty="0"/>
              <a:t>December 7, 2019 – December 6, 2020 for FY 18 grantee</a:t>
            </a:r>
          </a:p>
          <a:p>
            <a:pPr>
              <a:lnSpc>
                <a:spcPct val="100000"/>
              </a:lnSpc>
              <a:spcBef>
                <a:spcPts val="0"/>
              </a:spcBef>
              <a:spcAft>
                <a:spcPts val="0"/>
              </a:spcAft>
            </a:pPr>
            <a:r>
              <a:rPr lang="en-US" sz="2800" dirty="0"/>
              <a:t>APRs will demonstrate a complete year of progress in performance and spending.  </a:t>
            </a:r>
          </a:p>
          <a:p>
            <a:pPr>
              <a:lnSpc>
                <a:spcPct val="100000"/>
              </a:lnSpc>
              <a:spcBef>
                <a:spcPts val="0"/>
              </a:spcBef>
              <a:spcAft>
                <a:spcPts val="0"/>
              </a:spcAft>
            </a:pPr>
            <a:r>
              <a:rPr lang="en-US" sz="2800" dirty="0"/>
              <a:t>APRs for FY 17 and FY 19 grantees are due no later than December 30, 2020. </a:t>
            </a:r>
          </a:p>
          <a:p>
            <a:pPr>
              <a:lnSpc>
                <a:spcPct val="100000"/>
              </a:lnSpc>
              <a:spcBef>
                <a:spcPts val="0"/>
              </a:spcBef>
              <a:spcAft>
                <a:spcPts val="0"/>
              </a:spcAft>
            </a:pPr>
            <a:r>
              <a:rPr lang="en-US" sz="2800" dirty="0"/>
              <a:t>APR for FY 18 grantee is due no later than January 30, 2021.</a:t>
            </a:r>
          </a:p>
          <a:p>
            <a:pPr>
              <a:lnSpc>
                <a:spcPct val="100000"/>
              </a:lnSpc>
              <a:spcBef>
                <a:spcPts val="0"/>
              </a:spcBef>
              <a:spcAft>
                <a:spcPts val="0"/>
              </a:spcAft>
            </a:pPr>
            <a:r>
              <a:rPr lang="en-US" sz="2800" dirty="0"/>
              <a:t>Due dates for submitting APRs were selected to allow time for program officers to review documents and determine substantial progress.</a:t>
            </a:r>
          </a:p>
          <a:p>
            <a:pPr>
              <a:lnSpc>
                <a:spcPct val="100000"/>
              </a:lnSpc>
              <a:spcBef>
                <a:spcPts val="0"/>
              </a:spcBef>
              <a:spcAft>
                <a:spcPts val="0"/>
              </a:spcAft>
            </a:pPr>
            <a:r>
              <a:rPr lang="en-US" sz="2800" dirty="0"/>
              <a:t>APRs will be submitted through G5.</a:t>
            </a:r>
          </a:p>
        </p:txBody>
      </p:sp>
    </p:spTree>
    <p:extLst>
      <p:ext uri="{BB962C8B-B14F-4D97-AF65-F5344CB8AC3E}">
        <p14:creationId xmlns:p14="http://schemas.microsoft.com/office/powerpoint/2010/main" val="111603937"/>
      </p:ext>
    </p:extLst>
  </p:cSld>
  <p:clrMapOvr>
    <a:masterClrMapping/>
  </p:clrMapOvr>
</p:sld>
</file>

<file path=ppt/theme/theme1.xml><?xml version="1.0" encoding="utf-8"?>
<a:theme xmlns:a="http://schemas.openxmlformats.org/drawingml/2006/main" name="Crop">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8" ma:contentTypeDescription="Create a new document." ma:contentTypeScope="" ma:versionID="443ed2e4e530905d0e5d97890388d65e">
  <xsd:schema xmlns:xsd="http://www.w3.org/2001/XMLSchema" xmlns:xs="http://www.w3.org/2001/XMLSchema" xmlns:p="http://schemas.microsoft.com/office/2006/metadata/properties" xmlns:ns3="02e41e38-1731-4866-b09a-6257d8bc047f" targetNamespace="http://schemas.microsoft.com/office/2006/metadata/properties" ma:root="true" ma:fieldsID="0d46c53b1c2050e436ab7ce36fc30dd2" ns3:_="">
    <xsd:import namespace="02e41e38-1731-4866-b09a-6257d8bc047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D67E53-E208-4F21-AFD6-16A2A8AC1F5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A380F2-9E4F-4565-94EC-F4BA8FDA9585}">
  <ds:schemaRefs>
    <ds:schemaRef ds:uri="http://schemas.microsoft.com/sharepoint/v3/contenttype/forms"/>
  </ds:schemaRefs>
</ds:datastoreItem>
</file>

<file path=customXml/itemProps3.xml><?xml version="1.0" encoding="utf-8"?>
<ds:datastoreItem xmlns:ds="http://schemas.openxmlformats.org/officeDocument/2006/customXml" ds:itemID="{E474FD1C-2E85-493E-8209-B235C6153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466</TotalTime>
  <Words>3294</Words>
  <Application>Microsoft Office PowerPoint</Application>
  <PresentationFormat>Widescreen</PresentationFormat>
  <Paragraphs>275</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Franklin Gothic Book</vt:lpstr>
      <vt:lpstr>Wingdings</vt:lpstr>
      <vt:lpstr>Crop</vt:lpstr>
      <vt:lpstr>Discretionary Grants Performance reporting</vt:lpstr>
      <vt:lpstr>House Keeping Rules</vt:lpstr>
      <vt:lpstr>Agenda</vt:lpstr>
      <vt:lpstr>Performance Period vs Budget Period Overview</vt:lpstr>
      <vt:lpstr>Performance and Budget Reporting  Requirements</vt:lpstr>
      <vt:lpstr>Reporting Changes</vt:lpstr>
      <vt:lpstr>Maintaining Performance and Check-in Calls</vt:lpstr>
      <vt:lpstr>Check-In Calls Requirements</vt:lpstr>
      <vt:lpstr>Annual Performance Reports (APRs) Requirements</vt:lpstr>
      <vt:lpstr>Annual Performance Reports (APR) Requirements:  Complete 524b form</vt:lpstr>
      <vt:lpstr>FY 19 Grantees: Government Performance and Results Act (GPRA) Measures</vt:lpstr>
      <vt:lpstr>ED 524b Cover Sheet</vt:lpstr>
      <vt:lpstr>Progress Status Chart (Sec A):  Project Objectives and Performance Measures  (Example)</vt:lpstr>
      <vt:lpstr>Program Status Chart (Sec B):  Budget Revisions</vt:lpstr>
      <vt:lpstr>Budget Revisions Requirements</vt:lpstr>
      <vt:lpstr>Budget Revisions Form ED 524b</vt:lpstr>
      <vt:lpstr>Program Status Chart (Sec C):  Other</vt:lpstr>
      <vt:lpstr>Final Performance Reports (FPRs)</vt:lpstr>
      <vt:lpstr>No Cost Extensions (NCEs)</vt:lpstr>
      <vt:lpstr>Reporting Dates and Deadlines</vt:lpstr>
      <vt:lpstr>Thank you for your joining us today!  Questions?</vt:lpstr>
      <vt:lpstr>Javits Team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Discretionary Grants Performance reporting</dc:title>
  <dc:creator>Horner-Smith, Mildred</dc:creator>
  <cp:lastModifiedBy>Mildred</cp:lastModifiedBy>
  <cp:revision>7</cp:revision>
  <cp:lastPrinted>2020-01-29T18:54:55Z</cp:lastPrinted>
  <dcterms:created xsi:type="dcterms:W3CDTF">2020-01-29T13:13:23Z</dcterms:created>
  <dcterms:modified xsi:type="dcterms:W3CDTF">2020-01-30T17:12:42Z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