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45"/>
  </p:notesMasterIdLst>
  <p:handoutMasterIdLst>
    <p:handoutMasterId r:id="rId46"/>
  </p:handoutMasterIdLst>
  <p:sldIdLst>
    <p:sldId id="256" r:id="rId6"/>
    <p:sldId id="532" r:id="rId7"/>
    <p:sldId id="384" r:id="rId8"/>
    <p:sldId id="527" r:id="rId9"/>
    <p:sldId id="528" r:id="rId10"/>
    <p:sldId id="531" r:id="rId11"/>
    <p:sldId id="530" r:id="rId12"/>
    <p:sldId id="407" r:id="rId13"/>
    <p:sldId id="385" r:id="rId14"/>
    <p:sldId id="410" r:id="rId15"/>
    <p:sldId id="399" r:id="rId16"/>
    <p:sldId id="533" r:id="rId17"/>
    <p:sldId id="542" r:id="rId18"/>
    <p:sldId id="543" r:id="rId19"/>
    <p:sldId id="544" r:id="rId20"/>
    <p:sldId id="545" r:id="rId21"/>
    <p:sldId id="546" r:id="rId22"/>
    <p:sldId id="547" r:id="rId23"/>
    <p:sldId id="537" r:id="rId24"/>
    <p:sldId id="538" r:id="rId25"/>
    <p:sldId id="539" r:id="rId26"/>
    <p:sldId id="328" r:id="rId27"/>
    <p:sldId id="299" r:id="rId28"/>
    <p:sldId id="331" r:id="rId29"/>
    <p:sldId id="335" r:id="rId30"/>
    <p:sldId id="332" r:id="rId31"/>
    <p:sldId id="333" r:id="rId32"/>
    <p:sldId id="298" r:id="rId33"/>
    <p:sldId id="541" r:id="rId34"/>
    <p:sldId id="380" r:id="rId35"/>
    <p:sldId id="375" r:id="rId36"/>
    <p:sldId id="377" r:id="rId37"/>
    <p:sldId id="378" r:id="rId38"/>
    <p:sldId id="370" r:id="rId39"/>
    <p:sldId id="534" r:id="rId40"/>
    <p:sldId id="536" r:id="rId41"/>
    <p:sldId id="548" r:id="rId42"/>
    <p:sldId id="550" r:id="rId43"/>
    <p:sldId id="549"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Georgia" initials="MG" lastIdx="8" clrIdx="0">
    <p:extLst>
      <p:ext uri="{19B8F6BF-5375-455C-9EA6-DF929625EA0E}">
        <p15:presenceInfo xmlns:p15="http://schemas.microsoft.com/office/powerpoint/2012/main" userId="S::Michelle.Georgia@ed.gov::0816121b-a3c2-48d7-a6f2-8f1752f410f3" providerId="AD"/>
      </p:ext>
    </p:extLst>
  </p:cmAuthor>
  <p:cmAuthor id="2" name="Horner-Smith, Mildred" initials="HM" lastIdx="8" clrIdx="1">
    <p:extLst>
      <p:ext uri="{19B8F6BF-5375-455C-9EA6-DF929625EA0E}">
        <p15:presenceInfo xmlns:p15="http://schemas.microsoft.com/office/powerpoint/2012/main" userId="S::Mildred.Horner-Smith@ed.gov::34887085-7e25-4031-99cf-10ec6665f85d" providerId="AD"/>
      </p:ext>
    </p:extLst>
  </p:cmAuthor>
  <p:cmAuthor id="3" name="Lyles, Sylvia" initials="LS" lastIdx="1" clrIdx="2">
    <p:extLst>
      <p:ext uri="{19B8F6BF-5375-455C-9EA6-DF929625EA0E}">
        <p15:presenceInfo xmlns:p15="http://schemas.microsoft.com/office/powerpoint/2012/main" userId="S::Sylvia.Lyles@ed.gov::0c839add-7815-4ecf-b994-bad4040123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6431" autoAdjust="0"/>
  </p:normalViewPr>
  <p:slideViewPr>
    <p:cSldViewPr>
      <p:cViewPr varScale="1">
        <p:scale>
          <a:sx n="57" d="100"/>
          <a:sy n="57" d="100"/>
        </p:scale>
        <p:origin x="836" y="44"/>
      </p:cViewPr>
      <p:guideLst>
        <p:guide orient="horz" pos="2160"/>
        <p:guide pos="2880"/>
      </p:guideLst>
    </p:cSldViewPr>
  </p:slideViewPr>
  <p:outlineViewPr>
    <p:cViewPr>
      <p:scale>
        <a:sx n="33" d="100"/>
        <a:sy n="33" d="100"/>
      </p:scale>
      <p:origin x="0" y="-52952"/>
    </p:cViewPr>
  </p:outlineViewPr>
  <p:notesTextViewPr>
    <p:cViewPr>
      <p:scale>
        <a:sx n="1" d="1"/>
        <a:sy n="1" d="1"/>
      </p:scale>
      <p:origin x="0" y="0"/>
    </p:cViewPr>
  </p:notesTextViewPr>
  <p:sorterViewPr>
    <p:cViewPr>
      <p:scale>
        <a:sx n="100" d="100"/>
        <a:sy n="100" d="100"/>
      </p:scale>
      <p:origin x="0" y="-8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ner-Smith, Mildred" userId="34887085-7e25-4031-99cf-10ec6665f85d" providerId="ADAL" clId="{226A1DFA-9AA4-40EB-AB4F-D931EFFCBE53}"/>
    <pc:docChg chg="custSel modSld">
      <pc:chgData name="Horner-Smith, Mildred" userId="34887085-7e25-4031-99cf-10ec6665f85d" providerId="ADAL" clId="{226A1DFA-9AA4-40EB-AB4F-D931EFFCBE53}" dt="2019-12-11T14:38:58.035" v="1322" actId="20577"/>
      <pc:docMkLst>
        <pc:docMk/>
      </pc:docMkLst>
      <pc:sldChg chg="modNotesTx">
        <pc:chgData name="Horner-Smith, Mildred" userId="34887085-7e25-4031-99cf-10ec6665f85d" providerId="ADAL" clId="{226A1DFA-9AA4-40EB-AB4F-D931EFFCBE53}" dt="2019-12-11T14:26:12.540" v="784" actId="20577"/>
        <pc:sldMkLst>
          <pc:docMk/>
          <pc:sldMk cId="0" sldId="298"/>
        </pc:sldMkLst>
      </pc:sldChg>
      <pc:sldChg chg="modNotesTx">
        <pc:chgData name="Horner-Smith, Mildred" userId="34887085-7e25-4031-99cf-10ec6665f85d" providerId="ADAL" clId="{226A1DFA-9AA4-40EB-AB4F-D931EFFCBE53}" dt="2019-12-11T14:11:44.731" v="701" actId="20577"/>
        <pc:sldMkLst>
          <pc:docMk/>
          <pc:sldMk cId="0" sldId="299"/>
        </pc:sldMkLst>
      </pc:sldChg>
      <pc:sldChg chg="modNotesTx">
        <pc:chgData name="Horner-Smith, Mildred" userId="34887085-7e25-4031-99cf-10ec6665f85d" providerId="ADAL" clId="{226A1DFA-9AA4-40EB-AB4F-D931EFFCBE53}" dt="2019-12-11T14:10:06.791" v="610" actId="20577"/>
        <pc:sldMkLst>
          <pc:docMk/>
          <pc:sldMk cId="0" sldId="328"/>
        </pc:sldMkLst>
      </pc:sldChg>
      <pc:sldChg chg="modNotesTx">
        <pc:chgData name="Horner-Smith, Mildred" userId="34887085-7e25-4031-99cf-10ec6665f85d" providerId="ADAL" clId="{226A1DFA-9AA4-40EB-AB4F-D931EFFCBE53}" dt="2019-12-11T14:12:58.570" v="737" actId="6549"/>
        <pc:sldMkLst>
          <pc:docMk/>
          <pc:sldMk cId="0" sldId="331"/>
        </pc:sldMkLst>
      </pc:sldChg>
      <pc:sldChg chg="modSp modNotesTx">
        <pc:chgData name="Horner-Smith, Mildred" userId="34887085-7e25-4031-99cf-10ec6665f85d" providerId="ADAL" clId="{226A1DFA-9AA4-40EB-AB4F-D931EFFCBE53}" dt="2019-12-11T14:25:28.563" v="770" actId="20577"/>
        <pc:sldMkLst>
          <pc:docMk/>
          <pc:sldMk cId="0" sldId="332"/>
        </pc:sldMkLst>
        <pc:spChg chg="mod">
          <ac:chgData name="Horner-Smith, Mildred" userId="34887085-7e25-4031-99cf-10ec6665f85d" providerId="ADAL" clId="{226A1DFA-9AA4-40EB-AB4F-D931EFFCBE53}" dt="2019-12-11T14:24:52.672" v="752" actId="20577"/>
          <ac:spMkLst>
            <pc:docMk/>
            <pc:sldMk cId="0" sldId="332"/>
            <ac:spMk id="29698" creationId="{00000000-0000-0000-0000-000000000000}"/>
          </ac:spMkLst>
        </pc:spChg>
      </pc:sldChg>
      <pc:sldChg chg="modNotesTx">
        <pc:chgData name="Horner-Smith, Mildred" userId="34887085-7e25-4031-99cf-10ec6665f85d" providerId="ADAL" clId="{226A1DFA-9AA4-40EB-AB4F-D931EFFCBE53}" dt="2019-12-11T14:32:16.586" v="878" actId="20577"/>
        <pc:sldMkLst>
          <pc:docMk/>
          <pc:sldMk cId="2601105869" sldId="370"/>
        </pc:sldMkLst>
      </pc:sldChg>
      <pc:sldChg chg="modNotesTx">
        <pc:chgData name="Horner-Smith, Mildred" userId="34887085-7e25-4031-99cf-10ec6665f85d" providerId="ADAL" clId="{226A1DFA-9AA4-40EB-AB4F-D931EFFCBE53}" dt="2019-12-11T14:27:56.355" v="798" actId="6549"/>
        <pc:sldMkLst>
          <pc:docMk/>
          <pc:sldMk cId="1104635971" sldId="375"/>
        </pc:sldMkLst>
      </pc:sldChg>
      <pc:sldChg chg="modNotesTx">
        <pc:chgData name="Horner-Smith, Mildred" userId="34887085-7e25-4031-99cf-10ec6665f85d" providerId="ADAL" clId="{226A1DFA-9AA4-40EB-AB4F-D931EFFCBE53}" dt="2019-12-11T14:28:34.465" v="800" actId="20577"/>
        <pc:sldMkLst>
          <pc:docMk/>
          <pc:sldMk cId="586254228" sldId="377"/>
        </pc:sldMkLst>
      </pc:sldChg>
      <pc:sldChg chg="modNotesTx">
        <pc:chgData name="Horner-Smith, Mildred" userId="34887085-7e25-4031-99cf-10ec6665f85d" providerId="ADAL" clId="{226A1DFA-9AA4-40EB-AB4F-D931EFFCBE53}" dt="2019-12-11T14:30:30.221" v="833" actId="20577"/>
        <pc:sldMkLst>
          <pc:docMk/>
          <pc:sldMk cId="2875476195" sldId="378"/>
        </pc:sldMkLst>
      </pc:sldChg>
      <pc:sldChg chg="modNotesTx">
        <pc:chgData name="Horner-Smith, Mildred" userId="34887085-7e25-4031-99cf-10ec6665f85d" providerId="ADAL" clId="{226A1DFA-9AA4-40EB-AB4F-D931EFFCBE53}" dt="2019-12-11T14:27:31.027" v="797" actId="20577"/>
        <pc:sldMkLst>
          <pc:docMk/>
          <pc:sldMk cId="1586960051" sldId="380"/>
        </pc:sldMkLst>
      </pc:sldChg>
      <pc:sldChg chg="modNotesTx">
        <pc:chgData name="Horner-Smith, Mildred" userId="34887085-7e25-4031-99cf-10ec6665f85d" providerId="ADAL" clId="{226A1DFA-9AA4-40EB-AB4F-D931EFFCBE53}" dt="2019-12-11T13:52:42.358" v="52" actId="20577"/>
        <pc:sldMkLst>
          <pc:docMk/>
          <pc:sldMk cId="1042520518" sldId="384"/>
        </pc:sldMkLst>
      </pc:sldChg>
      <pc:sldChg chg="modNotesTx">
        <pc:chgData name="Horner-Smith, Mildred" userId="34887085-7e25-4031-99cf-10ec6665f85d" providerId="ADAL" clId="{226A1DFA-9AA4-40EB-AB4F-D931EFFCBE53}" dt="2019-12-11T13:57:22.133" v="294" actId="20577"/>
        <pc:sldMkLst>
          <pc:docMk/>
          <pc:sldMk cId="441563022" sldId="385"/>
        </pc:sldMkLst>
      </pc:sldChg>
      <pc:sldChg chg="modNotesTx">
        <pc:chgData name="Horner-Smith, Mildred" userId="34887085-7e25-4031-99cf-10ec6665f85d" providerId="ADAL" clId="{226A1DFA-9AA4-40EB-AB4F-D931EFFCBE53}" dt="2019-12-11T13:54:58.784" v="147" actId="20577"/>
        <pc:sldMkLst>
          <pc:docMk/>
          <pc:sldMk cId="2942801747" sldId="407"/>
        </pc:sldMkLst>
      </pc:sldChg>
      <pc:sldChg chg="modNotesTx">
        <pc:chgData name="Horner-Smith, Mildred" userId="34887085-7e25-4031-99cf-10ec6665f85d" providerId="ADAL" clId="{226A1DFA-9AA4-40EB-AB4F-D931EFFCBE53}" dt="2019-12-11T13:53:10.189" v="112" actId="20577"/>
        <pc:sldMkLst>
          <pc:docMk/>
          <pc:sldMk cId="220262727" sldId="527"/>
        </pc:sldMkLst>
      </pc:sldChg>
      <pc:sldChg chg="modNotesTx">
        <pc:chgData name="Horner-Smith, Mildred" userId="34887085-7e25-4031-99cf-10ec6665f85d" providerId="ADAL" clId="{226A1DFA-9AA4-40EB-AB4F-D931EFFCBE53}" dt="2019-12-11T13:54:24.644" v="118" actId="20577"/>
        <pc:sldMkLst>
          <pc:docMk/>
          <pc:sldMk cId="989062051" sldId="531"/>
        </pc:sldMkLst>
      </pc:sldChg>
      <pc:sldChg chg="modNotesTx">
        <pc:chgData name="Horner-Smith, Mildred" userId="34887085-7e25-4031-99cf-10ec6665f85d" providerId="ADAL" clId="{226A1DFA-9AA4-40EB-AB4F-D931EFFCBE53}" dt="2019-12-11T13:52:00.363" v="1" actId="20577"/>
        <pc:sldMkLst>
          <pc:docMk/>
          <pc:sldMk cId="1085236832" sldId="532"/>
        </pc:sldMkLst>
      </pc:sldChg>
      <pc:sldChg chg="modNotesTx">
        <pc:chgData name="Horner-Smith, Mildred" userId="34887085-7e25-4031-99cf-10ec6665f85d" providerId="ADAL" clId="{226A1DFA-9AA4-40EB-AB4F-D931EFFCBE53}" dt="2019-12-11T13:58:31.997" v="329" actId="20577"/>
        <pc:sldMkLst>
          <pc:docMk/>
          <pc:sldMk cId="512471491" sldId="533"/>
        </pc:sldMkLst>
      </pc:sldChg>
      <pc:sldChg chg="modNotesTx">
        <pc:chgData name="Horner-Smith, Mildred" userId="34887085-7e25-4031-99cf-10ec6665f85d" providerId="ADAL" clId="{226A1DFA-9AA4-40EB-AB4F-D931EFFCBE53}" dt="2019-12-11T14:37:33.414" v="1273" actId="20577"/>
        <pc:sldMkLst>
          <pc:docMk/>
          <pc:sldMk cId="2987606919" sldId="534"/>
        </pc:sldMkLst>
      </pc:sldChg>
      <pc:sldChg chg="modNotesTx">
        <pc:chgData name="Horner-Smith, Mildred" userId="34887085-7e25-4031-99cf-10ec6665f85d" providerId="ADAL" clId="{226A1DFA-9AA4-40EB-AB4F-D931EFFCBE53}" dt="2019-12-11T14:38:58.035" v="1322" actId="20577"/>
        <pc:sldMkLst>
          <pc:docMk/>
          <pc:sldMk cId="1283571120" sldId="536"/>
        </pc:sldMkLst>
      </pc:sldChg>
      <pc:sldChg chg="modNotesTx">
        <pc:chgData name="Horner-Smith, Mildred" userId="34887085-7e25-4031-99cf-10ec6665f85d" providerId="ADAL" clId="{226A1DFA-9AA4-40EB-AB4F-D931EFFCBE53}" dt="2019-12-11T14:06:06.093" v="498" actId="20577"/>
        <pc:sldMkLst>
          <pc:docMk/>
          <pc:sldMk cId="2576797164" sldId="537"/>
        </pc:sldMkLst>
      </pc:sldChg>
      <pc:sldChg chg="modNotesTx">
        <pc:chgData name="Horner-Smith, Mildred" userId="34887085-7e25-4031-99cf-10ec6665f85d" providerId="ADAL" clId="{226A1DFA-9AA4-40EB-AB4F-D931EFFCBE53}" dt="2019-12-11T14:06:20.068" v="499" actId="6549"/>
        <pc:sldMkLst>
          <pc:docMk/>
          <pc:sldMk cId="2915836226" sldId="538"/>
        </pc:sldMkLst>
      </pc:sldChg>
      <pc:sldChg chg="modNotesTx">
        <pc:chgData name="Horner-Smith, Mildred" userId="34887085-7e25-4031-99cf-10ec6665f85d" providerId="ADAL" clId="{226A1DFA-9AA4-40EB-AB4F-D931EFFCBE53}" dt="2019-12-11T14:07:30.390" v="534" actId="20577"/>
        <pc:sldMkLst>
          <pc:docMk/>
          <pc:sldMk cId="3448655432" sldId="539"/>
        </pc:sldMkLst>
      </pc:sldChg>
      <pc:sldChg chg="modNotesTx">
        <pc:chgData name="Horner-Smith, Mildred" userId="34887085-7e25-4031-99cf-10ec6665f85d" providerId="ADAL" clId="{226A1DFA-9AA4-40EB-AB4F-D931EFFCBE53}" dt="2019-12-11T14:26:57.827" v="787" actId="6549"/>
        <pc:sldMkLst>
          <pc:docMk/>
          <pc:sldMk cId="2983527833" sldId="541"/>
        </pc:sldMkLst>
      </pc:sldChg>
      <pc:sldChg chg="modNotesTx">
        <pc:chgData name="Horner-Smith, Mildred" userId="34887085-7e25-4031-99cf-10ec6665f85d" providerId="ADAL" clId="{226A1DFA-9AA4-40EB-AB4F-D931EFFCBE53}" dt="2019-12-11T13:59:26.223" v="354" actId="20577"/>
        <pc:sldMkLst>
          <pc:docMk/>
          <pc:sldMk cId="1291148271" sldId="542"/>
        </pc:sldMkLst>
      </pc:sldChg>
      <pc:sldChg chg="modNotesTx">
        <pc:chgData name="Horner-Smith, Mildred" userId="34887085-7e25-4031-99cf-10ec6665f85d" providerId="ADAL" clId="{226A1DFA-9AA4-40EB-AB4F-D931EFFCBE53}" dt="2019-12-11T14:01:39.788" v="409" actId="20577"/>
        <pc:sldMkLst>
          <pc:docMk/>
          <pc:sldMk cId="2517651268" sldId="543"/>
        </pc:sldMkLst>
      </pc:sldChg>
      <pc:sldChg chg="modNotesTx">
        <pc:chgData name="Horner-Smith, Mildred" userId="34887085-7e25-4031-99cf-10ec6665f85d" providerId="ADAL" clId="{226A1DFA-9AA4-40EB-AB4F-D931EFFCBE53}" dt="2019-12-11T14:03:52.813" v="456" actId="20577"/>
        <pc:sldMkLst>
          <pc:docMk/>
          <pc:sldMk cId="2021637660" sldId="546"/>
        </pc:sldMkLst>
      </pc:sldChg>
      <pc:sldChg chg="modNotesTx">
        <pc:chgData name="Horner-Smith, Mildred" userId="34887085-7e25-4031-99cf-10ec6665f85d" providerId="ADAL" clId="{226A1DFA-9AA4-40EB-AB4F-D931EFFCBE53}" dt="2019-12-11T14:04:49.186" v="486" actId="20577"/>
        <pc:sldMkLst>
          <pc:docMk/>
          <pc:sldMk cId="1166294263" sldId="54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9407813-0F17-4DB9-A19C-CC230D47660D}" type="datetimeFigureOut">
              <a:rPr lang="en-US" smtClean="0"/>
              <a:pPr/>
              <a:t>12/11/2019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0FA7858-D564-4A46-A1D5-6A1F9FDAFFAF}" type="slidenum">
              <a:rPr lang="en-US" smtClean="0"/>
              <a:pPr/>
              <a:t>‹#›</a:t>
            </a:fld>
            <a:endParaRPr lang="en-US" dirty="0"/>
          </a:p>
        </p:txBody>
      </p:sp>
    </p:spTree>
    <p:extLst>
      <p:ext uri="{BB962C8B-B14F-4D97-AF65-F5344CB8AC3E}">
        <p14:creationId xmlns:p14="http://schemas.microsoft.com/office/powerpoint/2010/main" val="259528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098FEBC-C51C-44B8-8CF7-4CB4DCE01C10}" type="datetimeFigureOut">
              <a:rPr lang="en-US" smtClean="0"/>
              <a:pPr/>
              <a:t>12/11/2019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C7B4DCC-11BC-4319-9E80-4336FD77A4F0}" type="slidenum">
              <a:rPr lang="en-US" smtClean="0"/>
              <a:pPr/>
              <a:t>‹#›</a:t>
            </a:fld>
            <a:endParaRPr lang="en-US" dirty="0"/>
          </a:p>
        </p:txBody>
      </p:sp>
    </p:spTree>
    <p:extLst>
      <p:ext uri="{BB962C8B-B14F-4D97-AF65-F5344CB8AC3E}">
        <p14:creationId xmlns:p14="http://schemas.microsoft.com/office/powerpoint/2010/main" val="2857528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Javits Program Project Director’s Meeting!</a:t>
            </a:r>
          </a:p>
          <a:p>
            <a:r>
              <a:rPr lang="en-US" dirty="0"/>
              <a:t>Thank you so much for taking the time to attend this meeting and we hope that the information that you receive will be helpful to you succeeding with completing your Javits Projects and managing your grant.</a:t>
            </a:r>
          </a:p>
        </p:txBody>
      </p:sp>
      <p:sp>
        <p:nvSpPr>
          <p:cNvPr id="4" name="Slide Number Placeholder 3"/>
          <p:cNvSpPr>
            <a:spLocks noGrp="1"/>
          </p:cNvSpPr>
          <p:nvPr>
            <p:ph type="sldNum" sz="quarter" idx="10"/>
          </p:nvPr>
        </p:nvSpPr>
        <p:spPr/>
        <p:txBody>
          <a:bodyPr/>
          <a:lstStyle/>
          <a:p>
            <a:fld id="{1C7B4DCC-11BC-4319-9E80-4336FD77A4F0}" type="slidenum">
              <a:rPr lang="en-US" smtClean="0"/>
              <a:pPr/>
              <a:t>1</a:t>
            </a:fld>
            <a:endParaRPr lang="en-US" dirty="0"/>
          </a:p>
        </p:txBody>
      </p:sp>
    </p:spTree>
    <p:extLst>
      <p:ext uri="{BB962C8B-B14F-4D97-AF65-F5344CB8AC3E}">
        <p14:creationId xmlns:p14="http://schemas.microsoft.com/office/powerpoint/2010/main" val="2994733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Parts of the Education Department General Administrative Regulations (EDGAR) are listed here.</a:t>
            </a:r>
          </a:p>
          <a:p>
            <a:r>
              <a:rPr lang="en-US" dirty="0"/>
              <a:t>The parts provide details and guidance that we use when providing responses and reviewing grant awards and performance.</a:t>
            </a:r>
          </a:p>
        </p:txBody>
      </p:sp>
      <p:sp>
        <p:nvSpPr>
          <p:cNvPr id="4" name="Slide Number Placeholder 3"/>
          <p:cNvSpPr>
            <a:spLocks noGrp="1"/>
          </p:cNvSpPr>
          <p:nvPr>
            <p:ph type="sldNum" sz="quarter" idx="10"/>
          </p:nvPr>
        </p:nvSpPr>
        <p:spPr/>
        <p:txBody>
          <a:bodyPr/>
          <a:lstStyle/>
          <a:p>
            <a:fld id="{1C7B4DCC-11BC-4319-9E80-4336FD77A4F0}"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42847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critical guidance for your grant is the Uniform Guidance. Each of the Subparts are important to adhering to federal grant requirements. I encourage you to become familiar with the Uniform Guidance in order to meet compliance.</a:t>
            </a:r>
          </a:p>
          <a:p>
            <a:r>
              <a:rPr lang="en-US" dirty="0"/>
              <a:t>When necessary, refer to the appropriate section for guidance.</a:t>
            </a:r>
          </a:p>
        </p:txBody>
      </p:sp>
      <p:sp>
        <p:nvSpPr>
          <p:cNvPr id="4" name="Slide Number Placeholder 3"/>
          <p:cNvSpPr>
            <a:spLocks noGrp="1"/>
          </p:cNvSpPr>
          <p:nvPr>
            <p:ph type="sldNum" sz="quarter" idx="5"/>
          </p:nvPr>
        </p:nvSpPr>
        <p:spPr/>
        <p:txBody>
          <a:bodyPr/>
          <a:lstStyle/>
          <a:p>
            <a:fld id="{1C7B4DCC-11BC-4319-9E80-4336FD77A4F0}" type="slidenum">
              <a:rPr lang="en-US" smtClean="0"/>
              <a:pPr/>
              <a:t>11</a:t>
            </a:fld>
            <a:endParaRPr lang="en-US" dirty="0"/>
          </a:p>
        </p:txBody>
      </p:sp>
    </p:spTree>
    <p:extLst>
      <p:ext uri="{BB962C8B-B14F-4D97-AF65-F5344CB8AC3E}">
        <p14:creationId xmlns:p14="http://schemas.microsoft.com/office/powerpoint/2010/main" val="506615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Budgets! Your Project Budget displays the financial picture of your project that we review and expect projects to adhere to as you complete your program.</a:t>
            </a:r>
          </a:p>
          <a:p>
            <a:r>
              <a:rPr lang="en-US" dirty="0"/>
              <a:t>It’s important remain familiar with your budgets (annually) so here are a few tip for maintaining it that can make you successful in managing your grant awards.</a:t>
            </a:r>
          </a:p>
        </p:txBody>
      </p:sp>
      <p:sp>
        <p:nvSpPr>
          <p:cNvPr id="4" name="Slide Number Placeholder 3"/>
          <p:cNvSpPr>
            <a:spLocks noGrp="1"/>
          </p:cNvSpPr>
          <p:nvPr>
            <p:ph type="sldNum" sz="quarter" idx="5"/>
          </p:nvPr>
        </p:nvSpPr>
        <p:spPr/>
        <p:txBody>
          <a:bodyPr/>
          <a:lstStyle/>
          <a:p>
            <a:fld id="{1C7B4DCC-11BC-4319-9E80-4336FD77A4F0}" type="slidenum">
              <a:rPr lang="en-US" smtClean="0"/>
              <a:pPr/>
              <a:t>12</a:t>
            </a:fld>
            <a:endParaRPr lang="en-US" dirty="0"/>
          </a:p>
        </p:txBody>
      </p:sp>
    </p:spTree>
    <p:extLst>
      <p:ext uri="{BB962C8B-B14F-4D97-AF65-F5344CB8AC3E}">
        <p14:creationId xmlns:p14="http://schemas.microsoft.com/office/powerpoint/2010/main" val="1613955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revisions are oftentimes necessary whether it’s annually or during other times within a grant period.</a:t>
            </a:r>
          </a:p>
          <a:p>
            <a:r>
              <a:rPr lang="en-US" dirty="0"/>
              <a:t>For instance, did you know that you can transfer funds within your budget?</a:t>
            </a:r>
          </a:p>
          <a:p>
            <a:r>
              <a:rPr lang="en-US" dirty="0"/>
              <a:t>Communicate with your Program Officer to ensure transfers are allowable if you are unsure.</a:t>
            </a:r>
          </a:p>
          <a:p>
            <a:r>
              <a:rPr lang="en-US" dirty="0"/>
              <a:t>It is important to remember that your budget revisions must not change the scope or objectives of your Javits project. If necessary, review your project scope and objectives again that you include in your application.</a:t>
            </a:r>
          </a:p>
          <a:p>
            <a:r>
              <a:rPr lang="en-US" dirty="0"/>
              <a:t>Then complete the budget revisions form (ED 524B) and provide a detailed narrative of the changes.</a:t>
            </a:r>
          </a:p>
        </p:txBody>
      </p:sp>
      <p:sp>
        <p:nvSpPr>
          <p:cNvPr id="4" name="Slide Number Placeholder 3"/>
          <p:cNvSpPr>
            <a:spLocks noGrp="1"/>
          </p:cNvSpPr>
          <p:nvPr>
            <p:ph type="sldNum" sz="quarter" idx="5"/>
          </p:nvPr>
        </p:nvSpPr>
        <p:spPr/>
        <p:txBody>
          <a:bodyPr/>
          <a:lstStyle/>
          <a:p>
            <a:fld id="{1C7B4DCC-11BC-4319-9E80-4336FD77A4F0}" type="slidenum">
              <a:rPr lang="en-US" smtClean="0"/>
              <a:pPr/>
              <a:t>13</a:t>
            </a:fld>
            <a:endParaRPr lang="en-US" dirty="0"/>
          </a:p>
        </p:txBody>
      </p:sp>
    </p:spTree>
    <p:extLst>
      <p:ext uri="{BB962C8B-B14F-4D97-AF65-F5344CB8AC3E}">
        <p14:creationId xmlns:p14="http://schemas.microsoft.com/office/powerpoint/2010/main" val="3469029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your review, here’s a Budget Revision Checklist that is helpful.</a:t>
            </a:r>
          </a:p>
          <a:p>
            <a:r>
              <a:rPr lang="en-US" dirty="0"/>
              <a:t>Provide as many details as possible to ensure we understand what you are intending to do with the funds. </a:t>
            </a:r>
          </a:p>
          <a:p>
            <a:r>
              <a:rPr lang="en-US" dirty="0"/>
              <a:t>You may check off each of the items while completing the form. </a:t>
            </a:r>
          </a:p>
          <a:p>
            <a:r>
              <a:rPr lang="en-US" dirty="0"/>
              <a:t>Why, because when we conduct our review of your submitted budget, this is the information that we will be looking for in your submission.</a:t>
            </a:r>
          </a:p>
          <a:p>
            <a:endParaRPr lang="en-US" dirty="0"/>
          </a:p>
        </p:txBody>
      </p:sp>
      <p:sp>
        <p:nvSpPr>
          <p:cNvPr id="4" name="Slide Number Placeholder 3"/>
          <p:cNvSpPr>
            <a:spLocks noGrp="1"/>
          </p:cNvSpPr>
          <p:nvPr>
            <p:ph type="sldNum" sz="quarter" idx="5"/>
          </p:nvPr>
        </p:nvSpPr>
        <p:spPr/>
        <p:txBody>
          <a:bodyPr/>
          <a:lstStyle/>
          <a:p>
            <a:fld id="{1C7B4DCC-11BC-4319-9E80-4336FD77A4F0}" type="slidenum">
              <a:rPr lang="en-US" smtClean="0"/>
              <a:pPr/>
              <a:t>14</a:t>
            </a:fld>
            <a:endParaRPr lang="en-US" dirty="0"/>
          </a:p>
        </p:txBody>
      </p:sp>
    </p:spTree>
    <p:extLst>
      <p:ext uri="{BB962C8B-B14F-4D97-AF65-F5344CB8AC3E}">
        <p14:creationId xmlns:p14="http://schemas.microsoft.com/office/powerpoint/2010/main" val="557107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you are completing budget revisions within the same ED budget category, you want to contact your program officer.</a:t>
            </a:r>
          </a:p>
          <a:p>
            <a:r>
              <a:rPr lang="en-US" dirty="0"/>
              <a:t>Include the line item that you want to make changes to.</a:t>
            </a:r>
          </a:p>
          <a:p>
            <a:r>
              <a:rPr lang="en-US" dirty="0"/>
              <a:t>Be clear to identify what funds are being redirected (on the line item);</a:t>
            </a:r>
          </a:p>
          <a:p>
            <a:r>
              <a:rPr lang="en-US" dirty="0"/>
              <a:t>Provide the reason for redirecting the funds; and </a:t>
            </a:r>
          </a:p>
          <a:p>
            <a:r>
              <a:rPr lang="en-US" dirty="0"/>
              <a:t>State how the change is consistent with your original goals and objectives.</a:t>
            </a:r>
          </a:p>
          <a:p>
            <a:r>
              <a:rPr lang="en-US" dirty="0"/>
              <a:t>Once again, this will require you to revisit your identified goals and objectives that you stated in your application.</a:t>
            </a:r>
          </a:p>
        </p:txBody>
      </p:sp>
      <p:sp>
        <p:nvSpPr>
          <p:cNvPr id="4" name="Slide Number Placeholder 3"/>
          <p:cNvSpPr>
            <a:spLocks noGrp="1"/>
          </p:cNvSpPr>
          <p:nvPr>
            <p:ph type="sldNum" sz="quarter" idx="5"/>
          </p:nvPr>
        </p:nvSpPr>
        <p:spPr/>
        <p:txBody>
          <a:bodyPr/>
          <a:lstStyle/>
          <a:p>
            <a:fld id="{1C7B4DCC-11BC-4319-9E80-4336FD77A4F0}" type="slidenum">
              <a:rPr lang="en-US" smtClean="0"/>
              <a:pPr/>
              <a:t>15</a:t>
            </a:fld>
            <a:endParaRPr lang="en-US" dirty="0"/>
          </a:p>
        </p:txBody>
      </p:sp>
    </p:spTree>
    <p:extLst>
      <p:ext uri="{BB962C8B-B14F-4D97-AF65-F5344CB8AC3E}">
        <p14:creationId xmlns:p14="http://schemas.microsoft.com/office/powerpoint/2010/main" val="3354666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when budget revision are not within the same ED budget category the requirements are very similar to when it is within the same ED budget category except you must complete the ED 524B budget revision form..</a:t>
            </a:r>
          </a:p>
          <a:p>
            <a:r>
              <a:rPr lang="en-US" dirty="0"/>
              <a:t>- Contact your program officer for approval.</a:t>
            </a:r>
          </a:p>
        </p:txBody>
      </p:sp>
      <p:sp>
        <p:nvSpPr>
          <p:cNvPr id="4" name="Slide Number Placeholder 3"/>
          <p:cNvSpPr>
            <a:spLocks noGrp="1"/>
          </p:cNvSpPr>
          <p:nvPr>
            <p:ph type="sldNum" sz="quarter" idx="5"/>
          </p:nvPr>
        </p:nvSpPr>
        <p:spPr/>
        <p:txBody>
          <a:bodyPr/>
          <a:lstStyle/>
          <a:p>
            <a:fld id="{1C7B4DCC-11BC-4319-9E80-4336FD77A4F0}" type="slidenum">
              <a:rPr lang="en-US" smtClean="0"/>
              <a:pPr/>
              <a:t>16</a:t>
            </a:fld>
            <a:endParaRPr lang="en-US" dirty="0"/>
          </a:p>
        </p:txBody>
      </p:sp>
    </p:spTree>
    <p:extLst>
      <p:ext uri="{BB962C8B-B14F-4D97-AF65-F5344CB8AC3E}">
        <p14:creationId xmlns:p14="http://schemas.microsoft.com/office/powerpoint/2010/main" val="1711239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t>Program Officers review of budget revisions:</a:t>
            </a:r>
          </a:p>
          <a:p>
            <a:pPr>
              <a:spcAft>
                <a:spcPts val="1200"/>
              </a:spcAft>
            </a:pPr>
            <a:r>
              <a:rPr lang="en-US" dirty="0"/>
              <a:t>We look to ensure that Budget revisions are consistent with the project goals and objectives.</a:t>
            </a:r>
          </a:p>
          <a:p>
            <a:pPr>
              <a:spcAft>
                <a:spcPts val="1200"/>
              </a:spcAft>
            </a:pPr>
            <a:r>
              <a:rPr lang="en-US" dirty="0"/>
              <a:t>Activities for which funds were originally intended are not negatively impacted or result in a change of project scope.</a:t>
            </a:r>
          </a:p>
          <a:p>
            <a:pPr>
              <a:spcAft>
                <a:spcPts val="1200"/>
              </a:spcAft>
            </a:pPr>
            <a:r>
              <a:rPr lang="en-US" dirty="0"/>
              <a:t>Change is allowable under ED regulations and OMB cost principles.</a:t>
            </a:r>
          </a:p>
          <a:p>
            <a:pPr>
              <a:spcAft>
                <a:spcPts val="1200"/>
              </a:spcAft>
            </a:pPr>
            <a:r>
              <a:rPr lang="en-US" dirty="0"/>
              <a:t>However, changes to the budget must not impact the project’s ability to meet the competitive preference priorities and requirements of the program.</a:t>
            </a:r>
          </a:p>
          <a:p>
            <a:endParaRPr lang="en-US" dirty="0"/>
          </a:p>
        </p:txBody>
      </p:sp>
      <p:sp>
        <p:nvSpPr>
          <p:cNvPr id="4" name="Slide Number Placeholder 3"/>
          <p:cNvSpPr>
            <a:spLocks noGrp="1"/>
          </p:cNvSpPr>
          <p:nvPr>
            <p:ph type="sldNum" sz="quarter" idx="5"/>
          </p:nvPr>
        </p:nvSpPr>
        <p:spPr/>
        <p:txBody>
          <a:bodyPr/>
          <a:lstStyle/>
          <a:p>
            <a:fld id="{1C7B4DCC-11BC-4319-9E80-4336FD77A4F0}" type="slidenum">
              <a:rPr lang="en-US" smtClean="0"/>
              <a:pPr/>
              <a:t>17</a:t>
            </a:fld>
            <a:endParaRPr lang="en-US" dirty="0"/>
          </a:p>
        </p:txBody>
      </p:sp>
    </p:spTree>
    <p:extLst>
      <p:ext uri="{BB962C8B-B14F-4D97-AF65-F5344CB8AC3E}">
        <p14:creationId xmlns:p14="http://schemas.microsoft.com/office/powerpoint/2010/main" val="412317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Change is inevitable!</a:t>
            </a:r>
          </a:p>
          <a:p>
            <a:r>
              <a:rPr lang="en-US" dirty="0"/>
              <a:t>It can be expected or unexpected.</a:t>
            </a:r>
          </a:p>
          <a:p>
            <a:r>
              <a:rPr lang="en-US" dirty="0"/>
              <a:t>For instance, if you know that the project director (PD) is retiring or leaving the position and another PD is taking over the Javits Project: </a:t>
            </a:r>
          </a:p>
          <a:p>
            <a:r>
              <a:rPr lang="en-US" dirty="0"/>
              <a:t>Get in front of the change since it requires a process that is not as simple as removing and adding a name.</a:t>
            </a:r>
          </a:p>
        </p:txBody>
      </p:sp>
      <p:sp>
        <p:nvSpPr>
          <p:cNvPr id="4" name="Slide Number Placeholder 3"/>
          <p:cNvSpPr>
            <a:spLocks noGrp="1"/>
          </p:cNvSpPr>
          <p:nvPr>
            <p:ph type="sldNum" sz="quarter" idx="5"/>
          </p:nvPr>
        </p:nvSpPr>
        <p:spPr/>
        <p:txBody>
          <a:bodyPr/>
          <a:lstStyle/>
          <a:p>
            <a:fld id="{1C7B4DCC-11BC-4319-9E80-4336FD77A4F0}" type="slidenum">
              <a:rPr lang="en-US" smtClean="0"/>
              <a:pPr/>
              <a:t>18</a:t>
            </a:fld>
            <a:endParaRPr lang="en-US" dirty="0"/>
          </a:p>
        </p:txBody>
      </p:sp>
    </p:spTree>
    <p:extLst>
      <p:ext uri="{BB962C8B-B14F-4D97-AF65-F5344CB8AC3E}">
        <p14:creationId xmlns:p14="http://schemas.microsoft.com/office/powerpoint/2010/main" val="134493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Obligating Funds.</a:t>
            </a:r>
          </a:p>
          <a:p>
            <a:r>
              <a:rPr lang="en-US" dirty="0"/>
              <a:t>Your program office will continuously communicate with you about obligating funds during the grant period.</a:t>
            </a:r>
          </a:p>
          <a:p>
            <a:r>
              <a:rPr lang="en-US" dirty="0"/>
              <a:t>It’s important to know that grant funds can only be obligated during the grant period. </a:t>
            </a:r>
          </a:p>
          <a:p>
            <a:r>
              <a:rPr lang="en-US" dirty="0"/>
              <a:t>And that the end date on your grant award is the last day to obligate funds.  </a:t>
            </a:r>
          </a:p>
          <a:p>
            <a:r>
              <a:rPr lang="en-US" dirty="0"/>
              <a:t>If you are unsure, contact your program officer (PO) for guidance. If you are not sure how to read your GAN, contact your PO for guidance.  We are here to help you succeed and to eliminate any Ah Ha moments.</a:t>
            </a:r>
          </a:p>
          <a:p>
            <a:r>
              <a:rPr lang="en-US" dirty="0"/>
              <a:t>See examples: Use of Funds and when it’s obligated.</a:t>
            </a:r>
          </a:p>
        </p:txBody>
      </p:sp>
      <p:sp>
        <p:nvSpPr>
          <p:cNvPr id="4" name="Slide Number Placeholder 3"/>
          <p:cNvSpPr>
            <a:spLocks noGrp="1"/>
          </p:cNvSpPr>
          <p:nvPr>
            <p:ph type="sldNum" sz="quarter" idx="5"/>
          </p:nvPr>
        </p:nvSpPr>
        <p:spPr/>
        <p:txBody>
          <a:bodyPr/>
          <a:lstStyle/>
          <a:p>
            <a:fld id="{1C7B4DCC-11BC-4319-9E80-4336FD77A4F0}" type="slidenum">
              <a:rPr lang="en-US" smtClean="0"/>
              <a:pPr/>
              <a:t>19</a:t>
            </a:fld>
            <a:endParaRPr lang="en-US" dirty="0"/>
          </a:p>
        </p:txBody>
      </p:sp>
    </p:spTree>
    <p:extLst>
      <p:ext uri="{BB962C8B-B14F-4D97-AF65-F5344CB8AC3E}">
        <p14:creationId xmlns:p14="http://schemas.microsoft.com/office/powerpoint/2010/main" val="2258251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let review a few houses keeping rules.</a:t>
            </a:r>
          </a:p>
        </p:txBody>
      </p:sp>
      <p:sp>
        <p:nvSpPr>
          <p:cNvPr id="4" name="Slide Number Placeholder 3"/>
          <p:cNvSpPr>
            <a:spLocks noGrp="1"/>
          </p:cNvSpPr>
          <p:nvPr>
            <p:ph type="sldNum" sz="quarter" idx="5"/>
          </p:nvPr>
        </p:nvSpPr>
        <p:spPr/>
        <p:txBody>
          <a:bodyPr/>
          <a:lstStyle/>
          <a:p>
            <a:fld id="{1C7B4DCC-11BC-4319-9E80-4336FD77A4F0}" type="slidenum">
              <a:rPr lang="en-US" smtClean="0"/>
              <a:pPr/>
              <a:t>2</a:t>
            </a:fld>
            <a:endParaRPr lang="en-US" dirty="0"/>
          </a:p>
        </p:txBody>
      </p:sp>
    </p:spTree>
    <p:extLst>
      <p:ext uri="{BB962C8B-B14F-4D97-AF65-F5344CB8AC3E}">
        <p14:creationId xmlns:p14="http://schemas.microsoft.com/office/powerpoint/2010/main" val="39451110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Carry Over! This is just a quick overview of how carryover works and more information can be provided by your PO.</a:t>
            </a:r>
          </a:p>
          <a:p>
            <a:pPr marL="171450" indent="-171450">
              <a:buFontTx/>
              <a:buChar char="-"/>
            </a:pPr>
            <a:r>
              <a:rPr lang="en-US" dirty="0"/>
              <a:t>Automatic Carry Over </a:t>
            </a:r>
          </a:p>
          <a:p>
            <a:pPr marL="171450" indent="-171450">
              <a:buFontTx/>
              <a:buChar char="-"/>
            </a:pPr>
            <a:r>
              <a:rPr lang="en-US" dirty="0"/>
              <a:t>From one budget period to the next</a:t>
            </a:r>
          </a:p>
          <a:p>
            <a:pPr marL="171450" indent="-171450">
              <a:buFontTx/>
              <a:buChar char="-"/>
            </a:pPr>
            <a:r>
              <a:rPr lang="en-US" dirty="0"/>
              <a:t>Reporting carryover funds using the IPR; Submitting a revised budget and narrative to explain how the funds will be used in other activities and items in your grant.</a:t>
            </a:r>
          </a:p>
          <a:p>
            <a:pPr marL="171450" indent="-171450">
              <a:buFontTx/>
              <a:buChar char="-"/>
            </a:pPr>
            <a:r>
              <a:rPr lang="en-US" dirty="0"/>
              <a:t>Contact your PO for guidance</a:t>
            </a:r>
          </a:p>
        </p:txBody>
      </p:sp>
      <p:sp>
        <p:nvSpPr>
          <p:cNvPr id="4" name="Slide Number Placeholder 3"/>
          <p:cNvSpPr>
            <a:spLocks noGrp="1"/>
          </p:cNvSpPr>
          <p:nvPr>
            <p:ph type="sldNum" sz="quarter" idx="5"/>
          </p:nvPr>
        </p:nvSpPr>
        <p:spPr/>
        <p:txBody>
          <a:bodyPr/>
          <a:lstStyle/>
          <a:p>
            <a:fld id="{1C7B4DCC-11BC-4319-9E80-4336FD77A4F0}" type="slidenum">
              <a:rPr lang="en-US" smtClean="0"/>
              <a:pPr/>
              <a:t>20</a:t>
            </a:fld>
            <a:endParaRPr lang="en-US" dirty="0"/>
          </a:p>
        </p:txBody>
      </p:sp>
    </p:spTree>
    <p:extLst>
      <p:ext uri="{BB962C8B-B14F-4D97-AF65-F5344CB8AC3E}">
        <p14:creationId xmlns:p14="http://schemas.microsoft.com/office/powerpoint/2010/main" val="1770326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Allowable Cost Topic: </a:t>
            </a:r>
          </a:p>
          <a:p>
            <a:r>
              <a:rPr lang="en-US" dirty="0"/>
              <a:t>Beginning with the requirements in order to understand what it means and to adhere for meeting federal requirements.</a:t>
            </a:r>
          </a:p>
          <a:p>
            <a:r>
              <a:rPr lang="en-US" dirty="0"/>
              <a:t>Allowable, Allocable, and reasonable are key ingredients for making decisions regarding cost. See definitions.</a:t>
            </a:r>
          </a:p>
          <a:p>
            <a:endParaRPr lang="en-US" dirty="0"/>
          </a:p>
          <a:p>
            <a:endParaRPr lang="en-US" dirty="0"/>
          </a:p>
          <a:p>
            <a:endParaRPr lang="en-US" dirty="0"/>
          </a:p>
          <a:p>
            <a:r>
              <a:rPr lang="en-US" dirty="0"/>
              <a:t>Example of Allowable Cost:</a:t>
            </a:r>
          </a:p>
          <a:p>
            <a:r>
              <a:rPr lang="en-US" dirty="0"/>
              <a:t>If you were originally approved to purchase a laptop for the project director, but it will be used for Javits grant activities only 50 percent of the time, you may only charge the grant for 50 percent of the costs</a:t>
            </a:r>
          </a:p>
        </p:txBody>
      </p:sp>
      <p:sp>
        <p:nvSpPr>
          <p:cNvPr id="4" name="Slide Number Placeholder 3"/>
          <p:cNvSpPr>
            <a:spLocks noGrp="1"/>
          </p:cNvSpPr>
          <p:nvPr>
            <p:ph type="sldNum" sz="quarter" idx="5"/>
          </p:nvPr>
        </p:nvSpPr>
        <p:spPr/>
        <p:txBody>
          <a:bodyPr/>
          <a:lstStyle/>
          <a:p>
            <a:fld id="{1C7B4DCC-11BC-4319-9E80-4336FD77A4F0}" type="slidenum">
              <a:rPr lang="en-US" smtClean="0"/>
              <a:pPr/>
              <a:t>21</a:t>
            </a:fld>
            <a:endParaRPr lang="en-US" dirty="0"/>
          </a:p>
        </p:txBody>
      </p:sp>
    </p:spTree>
    <p:extLst>
      <p:ext uri="{BB962C8B-B14F-4D97-AF65-F5344CB8AC3E}">
        <p14:creationId xmlns:p14="http://schemas.microsoft.com/office/powerpoint/2010/main" val="3649544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Allowable cost for Meetings is a common concern / question that we receive from grantees</a:t>
            </a:r>
          </a:p>
          <a:p>
            <a:pPr eaLnBrk="1" hangingPunct="1">
              <a:spcBef>
                <a:spcPct val="0"/>
              </a:spcBef>
            </a:pPr>
            <a:r>
              <a:rPr lang="en-US" dirty="0"/>
              <a:t>The next few slides provide a review</a:t>
            </a:r>
            <a:r>
              <a:rPr lang="en-US" baseline="0" dirty="0"/>
              <a:t> our guidance for the use of grant funds for meetings.</a:t>
            </a:r>
          </a:p>
          <a:p>
            <a:pPr eaLnBrk="1" hangingPunct="1">
              <a:spcBef>
                <a:spcPct val="0"/>
              </a:spcBef>
            </a:pPr>
            <a:endParaRPr lang="en-US" baseline="0" dirty="0"/>
          </a:p>
          <a:p>
            <a:pPr marL="169976" indent="-169976" eaLnBrk="1" hangingPunct="1">
              <a:spcBef>
                <a:spcPct val="0"/>
              </a:spcBef>
              <a:buFontTx/>
              <a:buChar char="-"/>
            </a:pPr>
            <a:r>
              <a:rPr lang="en-US" baseline="0" dirty="0"/>
              <a:t>You can use grant funds to attend meetings (ED sponsored/required meeting) that is convened for the primary purpose of sharing “technical information”. </a:t>
            </a:r>
          </a:p>
          <a:p>
            <a:pPr marL="169976" indent="-169976" eaLnBrk="1" hangingPunct="1">
              <a:spcBef>
                <a:spcPct val="0"/>
              </a:spcBef>
              <a:buFontTx/>
              <a:buChar char="-"/>
            </a:pPr>
            <a:endParaRPr lang="en-US" baseline="0" dirty="0"/>
          </a:p>
          <a:p>
            <a:pPr marL="169976" indent="-169976" eaLnBrk="1" hangingPunct="1">
              <a:spcBef>
                <a:spcPct val="0"/>
              </a:spcBef>
              <a:buFontTx/>
              <a:buChar char="-"/>
            </a:pPr>
            <a:r>
              <a:rPr lang="en-US" baseline="0" dirty="0"/>
              <a:t>Follow EDGAR and OMB Cost Principles as laid out elsewhere in this PowerPoint presentation</a:t>
            </a:r>
          </a:p>
          <a:p>
            <a:pPr marL="169976" indent="-169976" eaLnBrk="1" hangingPunct="1">
              <a:spcBef>
                <a:spcPct val="0"/>
              </a:spcBef>
              <a:buFontTx/>
              <a:buChar char="-"/>
            </a:pPr>
            <a:endParaRPr lang="en-US" baseline="0" dirty="0"/>
          </a:p>
          <a:p>
            <a:pPr marL="169976" indent="-169976" eaLnBrk="1" hangingPunct="1">
              <a:spcBef>
                <a:spcPct val="0"/>
              </a:spcBef>
              <a:buFontTx/>
              <a:buChar char="-"/>
            </a:pPr>
            <a:endParaRPr 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01">
              <a:defRPr sz="2400">
                <a:solidFill>
                  <a:schemeClr val="tx1"/>
                </a:solidFill>
                <a:latin typeface="Times New Roman" pitchFamily="18" charset="0"/>
              </a:defRPr>
            </a:lvl1pPr>
            <a:lvl2pPr marL="736561" indent="-283293" defTabSz="920701">
              <a:defRPr sz="2400">
                <a:solidFill>
                  <a:schemeClr val="tx1"/>
                </a:solidFill>
                <a:latin typeface="Times New Roman" pitchFamily="18" charset="0"/>
              </a:defRPr>
            </a:lvl2pPr>
            <a:lvl3pPr marL="1133170" indent="-226634" defTabSz="920701">
              <a:defRPr sz="2400">
                <a:solidFill>
                  <a:schemeClr val="tx1"/>
                </a:solidFill>
                <a:latin typeface="Times New Roman" pitchFamily="18" charset="0"/>
              </a:defRPr>
            </a:lvl3pPr>
            <a:lvl4pPr marL="1586438" indent="-226634" defTabSz="920701">
              <a:defRPr sz="2400">
                <a:solidFill>
                  <a:schemeClr val="tx1"/>
                </a:solidFill>
                <a:latin typeface="Times New Roman" pitchFamily="18" charset="0"/>
              </a:defRPr>
            </a:lvl4pPr>
            <a:lvl5pPr marL="2039706" indent="-226634" defTabSz="920701">
              <a:defRPr sz="2400">
                <a:solidFill>
                  <a:schemeClr val="tx1"/>
                </a:solidFill>
                <a:latin typeface="Times New Roman" pitchFamily="18" charset="0"/>
              </a:defRPr>
            </a:lvl5pPr>
            <a:lvl6pPr marL="2492974" indent="-226634" defTabSz="920701" eaLnBrk="0" fontAlgn="base" hangingPunct="0">
              <a:spcBef>
                <a:spcPct val="0"/>
              </a:spcBef>
              <a:spcAft>
                <a:spcPct val="0"/>
              </a:spcAft>
              <a:defRPr sz="2400">
                <a:solidFill>
                  <a:schemeClr val="tx1"/>
                </a:solidFill>
                <a:latin typeface="Times New Roman" pitchFamily="18" charset="0"/>
              </a:defRPr>
            </a:lvl6pPr>
            <a:lvl7pPr marL="2946243" indent="-226634" defTabSz="920701" eaLnBrk="0" fontAlgn="base" hangingPunct="0">
              <a:spcBef>
                <a:spcPct val="0"/>
              </a:spcBef>
              <a:spcAft>
                <a:spcPct val="0"/>
              </a:spcAft>
              <a:defRPr sz="2400">
                <a:solidFill>
                  <a:schemeClr val="tx1"/>
                </a:solidFill>
                <a:latin typeface="Times New Roman" pitchFamily="18" charset="0"/>
              </a:defRPr>
            </a:lvl7pPr>
            <a:lvl8pPr marL="3399511" indent="-226634" defTabSz="920701" eaLnBrk="0" fontAlgn="base" hangingPunct="0">
              <a:spcBef>
                <a:spcPct val="0"/>
              </a:spcBef>
              <a:spcAft>
                <a:spcPct val="0"/>
              </a:spcAft>
              <a:defRPr sz="2400">
                <a:solidFill>
                  <a:schemeClr val="tx1"/>
                </a:solidFill>
                <a:latin typeface="Times New Roman" pitchFamily="18" charset="0"/>
              </a:defRPr>
            </a:lvl8pPr>
            <a:lvl9pPr marL="3852779" indent="-226634" defTabSz="920701" eaLnBrk="0" fontAlgn="base" hangingPunct="0">
              <a:spcBef>
                <a:spcPct val="0"/>
              </a:spcBef>
              <a:spcAft>
                <a:spcPct val="0"/>
              </a:spcAft>
              <a:defRPr sz="2400">
                <a:solidFill>
                  <a:schemeClr val="tx1"/>
                </a:solidFill>
                <a:latin typeface="Times New Roman" pitchFamily="18" charset="0"/>
              </a:defRPr>
            </a:lvl9pPr>
          </a:lstStyle>
          <a:p>
            <a:fld id="{61D32711-CEBE-4B3D-AD7A-505166C89154}" type="slidenum">
              <a:rPr lang="en-US" sz="1200">
                <a:solidFill>
                  <a:srgbClr val="000000"/>
                </a:solidFill>
                <a:latin typeface="Calibri" pitchFamily="34" charset="0"/>
              </a:rPr>
              <a:pPr/>
              <a:t>22</a:t>
            </a:fld>
            <a:endParaRPr lang="en-US" sz="1200" dirty="0">
              <a:solidFill>
                <a:srgbClr val="000000"/>
              </a:solidFill>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01">
              <a:defRPr sz="2400">
                <a:solidFill>
                  <a:schemeClr val="tx1"/>
                </a:solidFill>
                <a:latin typeface="Times New Roman" pitchFamily="18" charset="0"/>
              </a:defRPr>
            </a:lvl1pPr>
            <a:lvl2pPr marL="736561" indent="-283293" defTabSz="920701">
              <a:defRPr sz="2400">
                <a:solidFill>
                  <a:schemeClr val="tx1"/>
                </a:solidFill>
                <a:latin typeface="Times New Roman" pitchFamily="18" charset="0"/>
              </a:defRPr>
            </a:lvl2pPr>
            <a:lvl3pPr marL="1133170" indent="-226634" defTabSz="920701">
              <a:defRPr sz="2400">
                <a:solidFill>
                  <a:schemeClr val="tx1"/>
                </a:solidFill>
                <a:latin typeface="Times New Roman" pitchFamily="18" charset="0"/>
              </a:defRPr>
            </a:lvl3pPr>
            <a:lvl4pPr marL="1586438" indent="-226634" defTabSz="920701">
              <a:defRPr sz="2400">
                <a:solidFill>
                  <a:schemeClr val="tx1"/>
                </a:solidFill>
                <a:latin typeface="Times New Roman" pitchFamily="18" charset="0"/>
              </a:defRPr>
            </a:lvl4pPr>
            <a:lvl5pPr marL="2039706" indent="-226634" defTabSz="920701">
              <a:defRPr sz="2400">
                <a:solidFill>
                  <a:schemeClr val="tx1"/>
                </a:solidFill>
                <a:latin typeface="Times New Roman" pitchFamily="18" charset="0"/>
              </a:defRPr>
            </a:lvl5pPr>
            <a:lvl6pPr marL="2492974" indent="-226634" defTabSz="920701" eaLnBrk="0" fontAlgn="base" hangingPunct="0">
              <a:spcBef>
                <a:spcPct val="0"/>
              </a:spcBef>
              <a:spcAft>
                <a:spcPct val="0"/>
              </a:spcAft>
              <a:defRPr sz="2400">
                <a:solidFill>
                  <a:schemeClr val="tx1"/>
                </a:solidFill>
                <a:latin typeface="Times New Roman" pitchFamily="18" charset="0"/>
              </a:defRPr>
            </a:lvl6pPr>
            <a:lvl7pPr marL="2946243" indent="-226634" defTabSz="920701" eaLnBrk="0" fontAlgn="base" hangingPunct="0">
              <a:spcBef>
                <a:spcPct val="0"/>
              </a:spcBef>
              <a:spcAft>
                <a:spcPct val="0"/>
              </a:spcAft>
              <a:defRPr sz="2400">
                <a:solidFill>
                  <a:schemeClr val="tx1"/>
                </a:solidFill>
                <a:latin typeface="Times New Roman" pitchFamily="18" charset="0"/>
              </a:defRPr>
            </a:lvl7pPr>
            <a:lvl8pPr marL="3399511" indent="-226634" defTabSz="920701" eaLnBrk="0" fontAlgn="base" hangingPunct="0">
              <a:spcBef>
                <a:spcPct val="0"/>
              </a:spcBef>
              <a:spcAft>
                <a:spcPct val="0"/>
              </a:spcAft>
              <a:defRPr sz="2400">
                <a:solidFill>
                  <a:schemeClr val="tx1"/>
                </a:solidFill>
                <a:latin typeface="Times New Roman" pitchFamily="18" charset="0"/>
              </a:defRPr>
            </a:lvl8pPr>
            <a:lvl9pPr marL="3852779" indent="-226634" defTabSz="920701" eaLnBrk="0" fontAlgn="base" hangingPunct="0">
              <a:spcBef>
                <a:spcPct val="0"/>
              </a:spcBef>
              <a:spcAft>
                <a:spcPct val="0"/>
              </a:spcAft>
              <a:defRPr sz="2400">
                <a:solidFill>
                  <a:schemeClr val="tx1"/>
                </a:solidFill>
                <a:latin typeface="Times New Roman" pitchFamily="18" charset="0"/>
              </a:defRPr>
            </a:lvl9pPr>
          </a:lstStyle>
          <a:p>
            <a:fld id="{E54AD337-469A-4E34-A7D8-51A616EF1B8B}" type="slidenum">
              <a:rPr lang="en-US" sz="1200"/>
              <a:pPr/>
              <a:t>23</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More important guidance to consider for allowable cost of meetings.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In determining allowable cost, you may </a:t>
            </a:r>
            <a:r>
              <a:rPr lang="en-US" b="1" dirty="0"/>
              <a:t>not </a:t>
            </a:r>
            <a:r>
              <a:rPr lang="en-US" dirty="0"/>
              <a:t>use funds to pay for food for attendees</a:t>
            </a:r>
            <a:r>
              <a:rPr lang="en-US" baseline="0" dirty="0"/>
              <a:t> at meetings you host unless doing so is essential to the meeting conference.</a:t>
            </a:r>
            <a:endParaRPr 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01">
              <a:defRPr sz="2400">
                <a:solidFill>
                  <a:schemeClr val="tx1"/>
                </a:solidFill>
                <a:latin typeface="Times New Roman" pitchFamily="18" charset="0"/>
              </a:defRPr>
            </a:lvl1pPr>
            <a:lvl2pPr marL="736561" indent="-283293" defTabSz="920701">
              <a:defRPr sz="2400">
                <a:solidFill>
                  <a:schemeClr val="tx1"/>
                </a:solidFill>
                <a:latin typeface="Times New Roman" pitchFamily="18" charset="0"/>
              </a:defRPr>
            </a:lvl2pPr>
            <a:lvl3pPr marL="1133170" indent="-226634" defTabSz="920701">
              <a:defRPr sz="2400">
                <a:solidFill>
                  <a:schemeClr val="tx1"/>
                </a:solidFill>
                <a:latin typeface="Times New Roman" pitchFamily="18" charset="0"/>
              </a:defRPr>
            </a:lvl3pPr>
            <a:lvl4pPr marL="1586438" indent="-226634" defTabSz="920701">
              <a:defRPr sz="2400">
                <a:solidFill>
                  <a:schemeClr val="tx1"/>
                </a:solidFill>
                <a:latin typeface="Times New Roman" pitchFamily="18" charset="0"/>
              </a:defRPr>
            </a:lvl4pPr>
            <a:lvl5pPr marL="2039706" indent="-226634" defTabSz="920701">
              <a:defRPr sz="2400">
                <a:solidFill>
                  <a:schemeClr val="tx1"/>
                </a:solidFill>
                <a:latin typeface="Times New Roman" pitchFamily="18" charset="0"/>
              </a:defRPr>
            </a:lvl5pPr>
            <a:lvl6pPr marL="2492974" indent="-226634" defTabSz="920701" eaLnBrk="0" fontAlgn="base" hangingPunct="0">
              <a:spcBef>
                <a:spcPct val="0"/>
              </a:spcBef>
              <a:spcAft>
                <a:spcPct val="0"/>
              </a:spcAft>
              <a:defRPr sz="2400">
                <a:solidFill>
                  <a:schemeClr val="tx1"/>
                </a:solidFill>
                <a:latin typeface="Times New Roman" pitchFamily="18" charset="0"/>
              </a:defRPr>
            </a:lvl6pPr>
            <a:lvl7pPr marL="2946243" indent="-226634" defTabSz="920701" eaLnBrk="0" fontAlgn="base" hangingPunct="0">
              <a:spcBef>
                <a:spcPct val="0"/>
              </a:spcBef>
              <a:spcAft>
                <a:spcPct val="0"/>
              </a:spcAft>
              <a:defRPr sz="2400">
                <a:solidFill>
                  <a:schemeClr val="tx1"/>
                </a:solidFill>
                <a:latin typeface="Times New Roman" pitchFamily="18" charset="0"/>
              </a:defRPr>
            </a:lvl7pPr>
            <a:lvl8pPr marL="3399511" indent="-226634" defTabSz="920701" eaLnBrk="0" fontAlgn="base" hangingPunct="0">
              <a:spcBef>
                <a:spcPct val="0"/>
              </a:spcBef>
              <a:spcAft>
                <a:spcPct val="0"/>
              </a:spcAft>
              <a:defRPr sz="2400">
                <a:solidFill>
                  <a:schemeClr val="tx1"/>
                </a:solidFill>
                <a:latin typeface="Times New Roman" pitchFamily="18" charset="0"/>
              </a:defRPr>
            </a:lvl8pPr>
            <a:lvl9pPr marL="3852779" indent="-226634" defTabSz="920701" eaLnBrk="0" fontAlgn="base" hangingPunct="0">
              <a:spcBef>
                <a:spcPct val="0"/>
              </a:spcBef>
              <a:spcAft>
                <a:spcPct val="0"/>
              </a:spcAft>
              <a:defRPr sz="2400">
                <a:solidFill>
                  <a:schemeClr val="tx1"/>
                </a:solidFill>
                <a:latin typeface="Times New Roman" pitchFamily="18" charset="0"/>
              </a:defRPr>
            </a:lvl9pPr>
          </a:lstStyle>
          <a:p>
            <a:fld id="{8BBD5E74-62D3-44E2-9332-9488120E071C}" type="slidenum">
              <a:rPr lang="en-US" sz="1200">
                <a:solidFill>
                  <a:srgbClr val="000000"/>
                </a:solidFill>
                <a:latin typeface="Calibri" pitchFamily="34" charset="0"/>
              </a:rPr>
              <a:pPr/>
              <a:t>24</a:t>
            </a:fld>
            <a:endParaRPr lang="en-US" sz="1200" dirty="0">
              <a:solidFill>
                <a:srgbClr val="000000"/>
              </a:solidFill>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aseline="0" dirty="0"/>
              <a:t>Other clarifying examples:</a:t>
            </a:r>
          </a:p>
          <a:p>
            <a:pPr eaLnBrk="1" hangingPunct="1">
              <a:spcBef>
                <a:spcPct val="0"/>
              </a:spcBef>
            </a:pPr>
            <a:endParaRPr lang="en-US" baseline="0" dirty="0"/>
          </a:p>
          <a:p>
            <a:pPr marL="169976" indent="-169976" eaLnBrk="1" hangingPunct="1">
              <a:spcBef>
                <a:spcPct val="0"/>
              </a:spcBef>
              <a:buFont typeface="Arial" pitchFamily="34" charset="0"/>
              <a:buChar char="•"/>
            </a:pPr>
            <a:r>
              <a:rPr lang="en-US" baseline="0" dirty="0"/>
              <a:t>Teachers may not have a sponsored lunch for a regular school-day lunch time meeting (i.e. they would normally have paid for their own lunch on a regular school day);</a:t>
            </a:r>
          </a:p>
          <a:p>
            <a:pPr marL="169976" indent="-169976" eaLnBrk="1" hangingPunct="1">
              <a:spcBef>
                <a:spcPct val="0"/>
              </a:spcBef>
              <a:buFont typeface="Arial" pitchFamily="34" charset="0"/>
              <a:buChar char="•"/>
            </a:pPr>
            <a:r>
              <a:rPr lang="en-US" baseline="0" dirty="0"/>
              <a:t>Pizza party for the 12</a:t>
            </a:r>
            <a:r>
              <a:rPr lang="en-US" baseline="30000" dirty="0"/>
              <a:t>th</a:t>
            </a:r>
            <a:r>
              <a:rPr lang="en-US" baseline="0" dirty="0"/>
              <a:t> grade for improved attendance is not allowable.</a:t>
            </a:r>
          </a:p>
          <a:p>
            <a:pPr marL="169976" indent="-169976" eaLnBrk="1" hangingPunct="1">
              <a:spcBef>
                <a:spcPct val="0"/>
              </a:spcBef>
              <a:buFont typeface="Arial" pitchFamily="34" charset="0"/>
              <a:buChar char="•"/>
            </a:pPr>
            <a:r>
              <a:rPr lang="en-US" baseline="0" dirty="0"/>
              <a:t>Cost of pizza served to a group of grant school students and parents during a college access visit to a State University. (tie in to the next slide…)</a:t>
            </a:r>
          </a:p>
          <a:p>
            <a:pPr marL="169976" indent="-169976" eaLnBrk="1" hangingPunct="1">
              <a:spcBef>
                <a:spcPct val="0"/>
              </a:spcBef>
              <a:buFont typeface="Arial" pitchFamily="34" charset="0"/>
              <a:buChar char="•"/>
            </a:pPr>
            <a:endParaRPr lang="en-US" baseline="0" dirty="0"/>
          </a:p>
          <a:p>
            <a:pPr marL="0" indent="0" eaLnBrk="1" hangingPunct="1">
              <a:spcBef>
                <a:spcPct val="0"/>
              </a:spcBef>
              <a:buFont typeface="Arial" pitchFamily="34" charset="0"/>
              <a:buNone/>
            </a:pPr>
            <a:r>
              <a:rPr lang="en-US" baseline="0" dirty="0"/>
              <a:t>There is a very high bar that must be met for the use of funds for food which is why we treat requests for food on a case-by-case basis, so it is always important to check with your program officer before considering using any funds for food for any type of event.</a:t>
            </a:r>
          </a:p>
          <a:p>
            <a:pPr marL="169976" indent="-169976" eaLnBrk="1" hangingPunct="1">
              <a:spcBef>
                <a:spcPct val="0"/>
              </a:spcBef>
              <a:buFont typeface="Arial" pitchFamily="34" charset="0"/>
              <a:buChar char="•"/>
            </a:pPr>
            <a:endParaRPr lang="en-US" baseline="0" dirty="0"/>
          </a:p>
          <a:p>
            <a:pPr eaLnBrk="1" hangingPunct="1">
              <a:spcBef>
                <a:spcPct val="0"/>
              </a:spcBef>
            </a:pPr>
            <a:endParaRPr lang="en-US" baseline="0" dirty="0"/>
          </a:p>
          <a:p>
            <a:pPr eaLnBrk="1" hangingPunct="1">
              <a:spcBef>
                <a:spcPct val="0"/>
              </a:spcBef>
            </a:pPr>
            <a:endParaRPr lang="en-US" baseline="0" dirty="0"/>
          </a:p>
          <a:p>
            <a:pPr eaLnBrk="1" hangingPunct="1">
              <a:spcBef>
                <a:spcPct val="0"/>
              </a:spcBef>
            </a:pPr>
            <a:endParaRPr lang="en-US" baseline="0"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01">
              <a:defRPr sz="2400">
                <a:solidFill>
                  <a:schemeClr val="tx1"/>
                </a:solidFill>
                <a:latin typeface="Times New Roman" pitchFamily="18" charset="0"/>
              </a:defRPr>
            </a:lvl1pPr>
            <a:lvl2pPr marL="736561" indent="-283293" defTabSz="920701">
              <a:defRPr sz="2400">
                <a:solidFill>
                  <a:schemeClr val="tx1"/>
                </a:solidFill>
                <a:latin typeface="Times New Roman" pitchFamily="18" charset="0"/>
              </a:defRPr>
            </a:lvl2pPr>
            <a:lvl3pPr marL="1133170" indent="-226634" defTabSz="920701">
              <a:defRPr sz="2400">
                <a:solidFill>
                  <a:schemeClr val="tx1"/>
                </a:solidFill>
                <a:latin typeface="Times New Roman" pitchFamily="18" charset="0"/>
              </a:defRPr>
            </a:lvl3pPr>
            <a:lvl4pPr marL="1586438" indent="-226634" defTabSz="920701">
              <a:defRPr sz="2400">
                <a:solidFill>
                  <a:schemeClr val="tx1"/>
                </a:solidFill>
                <a:latin typeface="Times New Roman" pitchFamily="18" charset="0"/>
              </a:defRPr>
            </a:lvl4pPr>
            <a:lvl5pPr marL="2039706" indent="-226634" defTabSz="920701">
              <a:defRPr sz="2400">
                <a:solidFill>
                  <a:schemeClr val="tx1"/>
                </a:solidFill>
                <a:latin typeface="Times New Roman" pitchFamily="18" charset="0"/>
              </a:defRPr>
            </a:lvl5pPr>
            <a:lvl6pPr marL="2492974" indent="-226634" defTabSz="920701" eaLnBrk="0" fontAlgn="base" hangingPunct="0">
              <a:spcBef>
                <a:spcPct val="0"/>
              </a:spcBef>
              <a:spcAft>
                <a:spcPct val="0"/>
              </a:spcAft>
              <a:defRPr sz="2400">
                <a:solidFill>
                  <a:schemeClr val="tx1"/>
                </a:solidFill>
                <a:latin typeface="Times New Roman" pitchFamily="18" charset="0"/>
              </a:defRPr>
            </a:lvl6pPr>
            <a:lvl7pPr marL="2946243" indent="-226634" defTabSz="920701" eaLnBrk="0" fontAlgn="base" hangingPunct="0">
              <a:spcBef>
                <a:spcPct val="0"/>
              </a:spcBef>
              <a:spcAft>
                <a:spcPct val="0"/>
              </a:spcAft>
              <a:defRPr sz="2400">
                <a:solidFill>
                  <a:schemeClr val="tx1"/>
                </a:solidFill>
                <a:latin typeface="Times New Roman" pitchFamily="18" charset="0"/>
              </a:defRPr>
            </a:lvl7pPr>
            <a:lvl8pPr marL="3399511" indent="-226634" defTabSz="920701" eaLnBrk="0" fontAlgn="base" hangingPunct="0">
              <a:spcBef>
                <a:spcPct val="0"/>
              </a:spcBef>
              <a:spcAft>
                <a:spcPct val="0"/>
              </a:spcAft>
              <a:defRPr sz="2400">
                <a:solidFill>
                  <a:schemeClr val="tx1"/>
                </a:solidFill>
                <a:latin typeface="Times New Roman" pitchFamily="18" charset="0"/>
              </a:defRPr>
            </a:lvl8pPr>
            <a:lvl9pPr marL="3852779" indent="-226634" defTabSz="920701" eaLnBrk="0" fontAlgn="base" hangingPunct="0">
              <a:spcBef>
                <a:spcPct val="0"/>
              </a:spcBef>
              <a:spcAft>
                <a:spcPct val="0"/>
              </a:spcAft>
              <a:defRPr sz="2400">
                <a:solidFill>
                  <a:schemeClr val="tx1"/>
                </a:solidFill>
                <a:latin typeface="Times New Roman" pitchFamily="18" charset="0"/>
              </a:defRPr>
            </a:lvl9pPr>
          </a:lstStyle>
          <a:p>
            <a:fld id="{8BBD5E74-62D3-44E2-9332-9488120E071C}" type="slidenum">
              <a:rPr lang="en-US" sz="1200">
                <a:solidFill>
                  <a:srgbClr val="000000"/>
                </a:solidFill>
                <a:latin typeface="Calibri" pitchFamily="34" charset="0"/>
              </a:rPr>
              <a:pPr/>
              <a:t>25</a:t>
            </a:fld>
            <a:endParaRPr lang="en-US" sz="1200" dirty="0">
              <a:solidFill>
                <a:srgbClr val="000000"/>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Other examples: </a:t>
            </a:r>
          </a:p>
          <a:p>
            <a:pPr eaLnBrk="1" hangingPunct="1">
              <a:spcBef>
                <a:spcPct val="0"/>
              </a:spcBef>
            </a:pPr>
            <a:endParaRPr lang="en-US" dirty="0"/>
          </a:p>
          <a:p>
            <a:pPr eaLnBrk="1" hangingPunct="1">
              <a:spcBef>
                <a:spcPct val="0"/>
              </a:spcBef>
            </a:pPr>
            <a:r>
              <a:rPr lang="en-US" dirty="0"/>
              <a:t>YES - to travel expenses for a consultant who is coming to</a:t>
            </a:r>
            <a:r>
              <a:rPr lang="en-US" baseline="0" dirty="0"/>
              <a:t> present a two-day workshop to Javits Program lead teachers and administrators on block scheduling.</a:t>
            </a:r>
          </a:p>
          <a:p>
            <a:pPr eaLnBrk="1" hangingPunct="1">
              <a:spcBef>
                <a:spcPct val="0"/>
              </a:spcBef>
            </a:pPr>
            <a:endParaRPr lang="en-US" baseline="0" dirty="0"/>
          </a:p>
          <a:p>
            <a:pPr eaLnBrk="1" hangingPunct="1">
              <a:spcBef>
                <a:spcPct val="0"/>
              </a:spcBef>
            </a:pPr>
            <a:r>
              <a:rPr lang="en-US" baseline="0" dirty="0"/>
              <a:t>NO – to Disneyland or hosting “staff meetings” at posh resorts.</a:t>
            </a:r>
          </a:p>
          <a:p>
            <a:pPr eaLnBrk="1" hangingPunct="1">
              <a:spcBef>
                <a:spcPct val="0"/>
              </a:spcBef>
            </a:pPr>
            <a:endParaRPr lang="en-US" baseline="0" dirty="0"/>
          </a:p>
          <a:p>
            <a:pPr eaLnBrk="1" hangingPunct="1">
              <a:spcBef>
                <a:spcPct val="0"/>
              </a:spcBef>
            </a:pPr>
            <a:r>
              <a:rPr lang="en-US" baseline="0" dirty="0"/>
              <a:t>…. The “sniff” test – Would I be proud of a front page news article about the location, cost, of the event?</a:t>
            </a:r>
            <a:endParaRPr lang="en-US" dirty="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01">
              <a:defRPr sz="2400">
                <a:solidFill>
                  <a:schemeClr val="tx1"/>
                </a:solidFill>
                <a:latin typeface="Times New Roman" pitchFamily="18" charset="0"/>
              </a:defRPr>
            </a:lvl1pPr>
            <a:lvl2pPr marL="736561" indent="-283293" defTabSz="920701">
              <a:defRPr sz="2400">
                <a:solidFill>
                  <a:schemeClr val="tx1"/>
                </a:solidFill>
                <a:latin typeface="Times New Roman" pitchFamily="18" charset="0"/>
              </a:defRPr>
            </a:lvl2pPr>
            <a:lvl3pPr marL="1133170" indent="-226634" defTabSz="920701">
              <a:defRPr sz="2400">
                <a:solidFill>
                  <a:schemeClr val="tx1"/>
                </a:solidFill>
                <a:latin typeface="Times New Roman" pitchFamily="18" charset="0"/>
              </a:defRPr>
            </a:lvl3pPr>
            <a:lvl4pPr marL="1586438" indent="-226634" defTabSz="920701">
              <a:defRPr sz="2400">
                <a:solidFill>
                  <a:schemeClr val="tx1"/>
                </a:solidFill>
                <a:latin typeface="Times New Roman" pitchFamily="18" charset="0"/>
              </a:defRPr>
            </a:lvl4pPr>
            <a:lvl5pPr marL="2039706" indent="-226634" defTabSz="920701">
              <a:defRPr sz="2400">
                <a:solidFill>
                  <a:schemeClr val="tx1"/>
                </a:solidFill>
                <a:latin typeface="Times New Roman" pitchFamily="18" charset="0"/>
              </a:defRPr>
            </a:lvl5pPr>
            <a:lvl6pPr marL="2492974" indent="-226634" defTabSz="920701" eaLnBrk="0" fontAlgn="base" hangingPunct="0">
              <a:spcBef>
                <a:spcPct val="0"/>
              </a:spcBef>
              <a:spcAft>
                <a:spcPct val="0"/>
              </a:spcAft>
              <a:defRPr sz="2400">
                <a:solidFill>
                  <a:schemeClr val="tx1"/>
                </a:solidFill>
                <a:latin typeface="Times New Roman" pitchFamily="18" charset="0"/>
              </a:defRPr>
            </a:lvl6pPr>
            <a:lvl7pPr marL="2946243" indent="-226634" defTabSz="920701" eaLnBrk="0" fontAlgn="base" hangingPunct="0">
              <a:spcBef>
                <a:spcPct val="0"/>
              </a:spcBef>
              <a:spcAft>
                <a:spcPct val="0"/>
              </a:spcAft>
              <a:defRPr sz="2400">
                <a:solidFill>
                  <a:schemeClr val="tx1"/>
                </a:solidFill>
                <a:latin typeface="Times New Roman" pitchFamily="18" charset="0"/>
              </a:defRPr>
            </a:lvl7pPr>
            <a:lvl8pPr marL="3399511" indent="-226634" defTabSz="920701" eaLnBrk="0" fontAlgn="base" hangingPunct="0">
              <a:spcBef>
                <a:spcPct val="0"/>
              </a:spcBef>
              <a:spcAft>
                <a:spcPct val="0"/>
              </a:spcAft>
              <a:defRPr sz="2400">
                <a:solidFill>
                  <a:schemeClr val="tx1"/>
                </a:solidFill>
                <a:latin typeface="Times New Roman" pitchFamily="18" charset="0"/>
              </a:defRPr>
            </a:lvl8pPr>
            <a:lvl9pPr marL="3852779" indent="-226634" defTabSz="920701" eaLnBrk="0" fontAlgn="base" hangingPunct="0">
              <a:spcBef>
                <a:spcPct val="0"/>
              </a:spcBef>
              <a:spcAft>
                <a:spcPct val="0"/>
              </a:spcAft>
              <a:defRPr sz="2400">
                <a:solidFill>
                  <a:schemeClr val="tx1"/>
                </a:solidFill>
                <a:latin typeface="Times New Roman" pitchFamily="18" charset="0"/>
              </a:defRPr>
            </a:lvl9pPr>
          </a:lstStyle>
          <a:p>
            <a:fld id="{42CE22DF-333A-43DA-824F-9664E402355E}" type="slidenum">
              <a:rPr lang="en-US" sz="1200">
                <a:solidFill>
                  <a:srgbClr val="000000"/>
                </a:solidFill>
                <a:latin typeface="Calibri" pitchFamily="34" charset="0"/>
              </a:rPr>
              <a:pPr/>
              <a:t>26</a:t>
            </a:fld>
            <a:endParaRPr lang="en-US" sz="1200" dirty="0">
              <a:solidFill>
                <a:srgbClr val="000000"/>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t>Some grantees have asked about using</a:t>
            </a:r>
            <a:r>
              <a:rPr lang="en-US" baseline="0" dirty="0"/>
              <a:t> the USED logo for materials for their own conferences – this is not allowable.</a:t>
            </a:r>
          </a:p>
          <a:p>
            <a:pPr eaLnBrk="1" hangingPunct="1">
              <a:spcBef>
                <a:spcPct val="0"/>
              </a:spcBef>
            </a:pPr>
            <a:endParaRPr lang="en-US" baseline="0" dirty="0"/>
          </a:p>
          <a:p>
            <a:pPr eaLnBrk="1" hangingPunct="1">
              <a:spcBef>
                <a:spcPct val="0"/>
              </a:spcBef>
            </a:pPr>
            <a:r>
              <a:rPr lang="en-US" baseline="0" dirty="0"/>
              <a:t>Anytime grantees produce meeting materials using grant funds, insert the disclaimer here. (Make reference to our own contractor’s disclaimer in our PD meeting conference materials.)</a:t>
            </a:r>
            <a:endParaRPr 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01">
              <a:defRPr sz="2400">
                <a:solidFill>
                  <a:schemeClr val="tx1"/>
                </a:solidFill>
                <a:latin typeface="Times New Roman" pitchFamily="18" charset="0"/>
              </a:defRPr>
            </a:lvl1pPr>
            <a:lvl2pPr marL="736561" indent="-283293" defTabSz="920701">
              <a:defRPr sz="2400">
                <a:solidFill>
                  <a:schemeClr val="tx1"/>
                </a:solidFill>
                <a:latin typeface="Times New Roman" pitchFamily="18" charset="0"/>
              </a:defRPr>
            </a:lvl2pPr>
            <a:lvl3pPr marL="1133170" indent="-226634" defTabSz="920701">
              <a:defRPr sz="2400">
                <a:solidFill>
                  <a:schemeClr val="tx1"/>
                </a:solidFill>
                <a:latin typeface="Times New Roman" pitchFamily="18" charset="0"/>
              </a:defRPr>
            </a:lvl3pPr>
            <a:lvl4pPr marL="1586438" indent="-226634" defTabSz="920701">
              <a:defRPr sz="2400">
                <a:solidFill>
                  <a:schemeClr val="tx1"/>
                </a:solidFill>
                <a:latin typeface="Times New Roman" pitchFamily="18" charset="0"/>
              </a:defRPr>
            </a:lvl4pPr>
            <a:lvl5pPr marL="2039706" indent="-226634" defTabSz="920701">
              <a:defRPr sz="2400">
                <a:solidFill>
                  <a:schemeClr val="tx1"/>
                </a:solidFill>
                <a:latin typeface="Times New Roman" pitchFamily="18" charset="0"/>
              </a:defRPr>
            </a:lvl5pPr>
            <a:lvl6pPr marL="2492974" indent="-226634" defTabSz="920701" eaLnBrk="0" fontAlgn="base" hangingPunct="0">
              <a:spcBef>
                <a:spcPct val="0"/>
              </a:spcBef>
              <a:spcAft>
                <a:spcPct val="0"/>
              </a:spcAft>
              <a:defRPr sz="2400">
                <a:solidFill>
                  <a:schemeClr val="tx1"/>
                </a:solidFill>
                <a:latin typeface="Times New Roman" pitchFamily="18" charset="0"/>
              </a:defRPr>
            </a:lvl6pPr>
            <a:lvl7pPr marL="2946243" indent="-226634" defTabSz="920701" eaLnBrk="0" fontAlgn="base" hangingPunct="0">
              <a:spcBef>
                <a:spcPct val="0"/>
              </a:spcBef>
              <a:spcAft>
                <a:spcPct val="0"/>
              </a:spcAft>
              <a:defRPr sz="2400">
                <a:solidFill>
                  <a:schemeClr val="tx1"/>
                </a:solidFill>
                <a:latin typeface="Times New Roman" pitchFamily="18" charset="0"/>
              </a:defRPr>
            </a:lvl7pPr>
            <a:lvl8pPr marL="3399511" indent="-226634" defTabSz="920701" eaLnBrk="0" fontAlgn="base" hangingPunct="0">
              <a:spcBef>
                <a:spcPct val="0"/>
              </a:spcBef>
              <a:spcAft>
                <a:spcPct val="0"/>
              </a:spcAft>
              <a:defRPr sz="2400">
                <a:solidFill>
                  <a:schemeClr val="tx1"/>
                </a:solidFill>
                <a:latin typeface="Times New Roman" pitchFamily="18" charset="0"/>
              </a:defRPr>
            </a:lvl8pPr>
            <a:lvl9pPr marL="3852779" indent="-226634" defTabSz="920701" eaLnBrk="0" fontAlgn="base" hangingPunct="0">
              <a:spcBef>
                <a:spcPct val="0"/>
              </a:spcBef>
              <a:spcAft>
                <a:spcPct val="0"/>
              </a:spcAft>
              <a:defRPr sz="2400">
                <a:solidFill>
                  <a:schemeClr val="tx1"/>
                </a:solidFill>
                <a:latin typeface="Times New Roman" pitchFamily="18" charset="0"/>
              </a:defRPr>
            </a:lvl9pPr>
          </a:lstStyle>
          <a:p>
            <a:fld id="{470306D8-1B63-4D23-A802-7040E40ACF4F}" type="slidenum">
              <a:rPr lang="en-US" sz="1200">
                <a:solidFill>
                  <a:srgbClr val="000000"/>
                </a:solidFill>
                <a:latin typeface="Calibri" pitchFamily="34" charset="0"/>
              </a:rPr>
              <a:pPr/>
              <a:t>27</a:t>
            </a:fld>
            <a:endParaRPr lang="en-US" sz="1200" dirty="0">
              <a:solidFill>
                <a:srgbClr val="000000"/>
              </a:solidFill>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01">
              <a:defRPr sz="2400">
                <a:solidFill>
                  <a:schemeClr val="tx1"/>
                </a:solidFill>
                <a:latin typeface="Times New Roman" pitchFamily="18" charset="0"/>
              </a:defRPr>
            </a:lvl1pPr>
            <a:lvl2pPr marL="736561" indent="-283293" defTabSz="920701">
              <a:defRPr sz="2400">
                <a:solidFill>
                  <a:schemeClr val="tx1"/>
                </a:solidFill>
                <a:latin typeface="Times New Roman" pitchFamily="18" charset="0"/>
              </a:defRPr>
            </a:lvl2pPr>
            <a:lvl3pPr marL="1133170" indent="-226634" defTabSz="920701">
              <a:defRPr sz="2400">
                <a:solidFill>
                  <a:schemeClr val="tx1"/>
                </a:solidFill>
                <a:latin typeface="Times New Roman" pitchFamily="18" charset="0"/>
              </a:defRPr>
            </a:lvl3pPr>
            <a:lvl4pPr marL="1586438" indent="-226634" defTabSz="920701">
              <a:defRPr sz="2400">
                <a:solidFill>
                  <a:schemeClr val="tx1"/>
                </a:solidFill>
                <a:latin typeface="Times New Roman" pitchFamily="18" charset="0"/>
              </a:defRPr>
            </a:lvl4pPr>
            <a:lvl5pPr marL="2039706" indent="-226634" defTabSz="920701">
              <a:defRPr sz="2400">
                <a:solidFill>
                  <a:schemeClr val="tx1"/>
                </a:solidFill>
                <a:latin typeface="Times New Roman" pitchFamily="18" charset="0"/>
              </a:defRPr>
            </a:lvl5pPr>
            <a:lvl6pPr marL="2492974" indent="-226634" defTabSz="920701" eaLnBrk="0" fontAlgn="base" hangingPunct="0">
              <a:spcBef>
                <a:spcPct val="0"/>
              </a:spcBef>
              <a:spcAft>
                <a:spcPct val="0"/>
              </a:spcAft>
              <a:defRPr sz="2400">
                <a:solidFill>
                  <a:schemeClr val="tx1"/>
                </a:solidFill>
                <a:latin typeface="Times New Roman" pitchFamily="18" charset="0"/>
              </a:defRPr>
            </a:lvl6pPr>
            <a:lvl7pPr marL="2946243" indent="-226634" defTabSz="920701" eaLnBrk="0" fontAlgn="base" hangingPunct="0">
              <a:spcBef>
                <a:spcPct val="0"/>
              </a:spcBef>
              <a:spcAft>
                <a:spcPct val="0"/>
              </a:spcAft>
              <a:defRPr sz="2400">
                <a:solidFill>
                  <a:schemeClr val="tx1"/>
                </a:solidFill>
                <a:latin typeface="Times New Roman" pitchFamily="18" charset="0"/>
              </a:defRPr>
            </a:lvl7pPr>
            <a:lvl8pPr marL="3399511" indent="-226634" defTabSz="920701" eaLnBrk="0" fontAlgn="base" hangingPunct="0">
              <a:spcBef>
                <a:spcPct val="0"/>
              </a:spcBef>
              <a:spcAft>
                <a:spcPct val="0"/>
              </a:spcAft>
              <a:defRPr sz="2400">
                <a:solidFill>
                  <a:schemeClr val="tx1"/>
                </a:solidFill>
                <a:latin typeface="Times New Roman" pitchFamily="18" charset="0"/>
              </a:defRPr>
            </a:lvl8pPr>
            <a:lvl9pPr marL="3852779" indent="-226634" defTabSz="920701" eaLnBrk="0" fontAlgn="base" hangingPunct="0">
              <a:spcBef>
                <a:spcPct val="0"/>
              </a:spcBef>
              <a:spcAft>
                <a:spcPct val="0"/>
              </a:spcAft>
              <a:defRPr sz="2400">
                <a:solidFill>
                  <a:schemeClr val="tx1"/>
                </a:solidFill>
                <a:latin typeface="Times New Roman" pitchFamily="18" charset="0"/>
              </a:defRPr>
            </a:lvl9pPr>
          </a:lstStyle>
          <a:p>
            <a:fld id="{2741F51D-D52E-45C0-A803-3E65F1D963BF}" type="slidenum">
              <a:rPr lang="en-US" sz="1200"/>
              <a:pPr/>
              <a:t>28</a:t>
            </a:fld>
            <a:endParaRPr lang="en-US" sz="1200"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Entertainment is not an allowable cost regardless if you are attending a Javits Program meeting. </a:t>
            </a:r>
          </a:p>
          <a:p>
            <a:r>
              <a:rPr lang="en-US" dirty="0"/>
              <a:t>See examples: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Allowable Cost for Javits Program include professional development activities. Ensure that the PD and training activities are provided in your application. </a:t>
            </a:r>
          </a:p>
          <a:p>
            <a:endParaRPr lang="en-US" dirty="0"/>
          </a:p>
          <a:p>
            <a:r>
              <a:rPr lang="en-US" dirty="0"/>
              <a:t>Rely on your PO for guidance for maintaining in compliance with federal regulations.</a:t>
            </a:r>
          </a:p>
          <a:p>
            <a:endParaRPr lang="en-US" dirty="0"/>
          </a:p>
        </p:txBody>
      </p:sp>
      <p:sp>
        <p:nvSpPr>
          <p:cNvPr id="4" name="Slide Number Placeholder 3"/>
          <p:cNvSpPr>
            <a:spLocks noGrp="1"/>
          </p:cNvSpPr>
          <p:nvPr>
            <p:ph type="sldNum" sz="quarter" idx="5"/>
          </p:nvPr>
        </p:nvSpPr>
        <p:spPr/>
        <p:txBody>
          <a:bodyPr/>
          <a:lstStyle/>
          <a:p>
            <a:fld id="{1C7B4DCC-11BC-4319-9E80-4336FD77A4F0}" type="slidenum">
              <a:rPr lang="en-US" smtClean="0"/>
              <a:pPr/>
              <a:t>29</a:t>
            </a:fld>
            <a:endParaRPr lang="en-US" dirty="0"/>
          </a:p>
        </p:txBody>
      </p:sp>
    </p:spTree>
    <p:extLst>
      <p:ext uri="{BB962C8B-B14F-4D97-AF65-F5344CB8AC3E}">
        <p14:creationId xmlns:p14="http://schemas.microsoft.com/office/powerpoint/2010/main" val="3849265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provided in the list, there are quite a few items on the agenda for the meeting. </a:t>
            </a:r>
          </a:p>
        </p:txBody>
      </p:sp>
      <p:sp>
        <p:nvSpPr>
          <p:cNvPr id="4" name="Slide Number Placeholder 3"/>
          <p:cNvSpPr>
            <a:spLocks noGrp="1"/>
          </p:cNvSpPr>
          <p:nvPr>
            <p:ph type="sldNum" sz="quarter" idx="5"/>
          </p:nvPr>
        </p:nvSpPr>
        <p:spPr/>
        <p:txBody>
          <a:bodyPr/>
          <a:lstStyle/>
          <a:p>
            <a:fld id="{1C7B4DCC-11BC-4319-9E80-4336FD77A4F0}" type="slidenum">
              <a:rPr lang="en-US" smtClean="0"/>
              <a:pPr/>
              <a:t>3</a:t>
            </a:fld>
            <a:endParaRPr lang="en-US" dirty="0"/>
          </a:p>
        </p:txBody>
      </p:sp>
    </p:spTree>
    <p:extLst>
      <p:ext uri="{BB962C8B-B14F-4D97-AF65-F5344CB8AC3E}">
        <p14:creationId xmlns:p14="http://schemas.microsoft.com/office/powerpoint/2010/main" val="1870943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Continuation Funding is provided in accordance with EDGAR 75.253. It is not guaranteed funds and the Department are required to ensure that grantees are meeting federal requirements from year to year (one performance period to the next).</a:t>
            </a:r>
          </a:p>
          <a:p>
            <a:endParaRPr lang="en-US" dirty="0"/>
          </a:p>
          <a:p>
            <a:r>
              <a:rPr lang="en-US" dirty="0"/>
              <a:t>Therefore, continuation funding is contingent upon a few things:</a:t>
            </a:r>
          </a:p>
          <a:p>
            <a:pPr marL="171450" indent="-171450">
              <a:buFontTx/>
              <a:buChar char="-"/>
            </a:pPr>
            <a:r>
              <a:rPr lang="en-US" dirty="0"/>
              <a:t>Substantial progress in the project and the availability of funds</a:t>
            </a:r>
          </a:p>
          <a:p>
            <a:pPr marL="171450" indent="-171450">
              <a:buFontTx/>
              <a:buChar char="-"/>
            </a:pPr>
            <a:r>
              <a:rPr lang="en-US" dirty="0"/>
              <a:t>Substantial progress  - meeting program objectives</a:t>
            </a:r>
          </a:p>
          <a:p>
            <a:pPr marL="171450" indent="-171450">
              <a:buFontTx/>
              <a:buChar char="-"/>
            </a:pPr>
            <a:r>
              <a:rPr lang="en-US" dirty="0"/>
              <a:t>Submission of reporting requirements</a:t>
            </a:r>
          </a:p>
        </p:txBody>
      </p:sp>
      <p:sp>
        <p:nvSpPr>
          <p:cNvPr id="4" name="Slide Number Placeholder 3"/>
          <p:cNvSpPr>
            <a:spLocks noGrp="1"/>
          </p:cNvSpPr>
          <p:nvPr>
            <p:ph type="sldNum" sz="quarter" idx="5"/>
          </p:nvPr>
        </p:nvSpPr>
        <p:spPr/>
        <p:txBody>
          <a:bodyPr/>
          <a:lstStyle/>
          <a:p>
            <a:fld id="{1C7B4DCC-11BC-4319-9E80-4336FD77A4F0}" type="slidenum">
              <a:rPr lang="en-US" smtClean="0"/>
              <a:pPr/>
              <a:t>30</a:t>
            </a:fld>
            <a:endParaRPr lang="en-US" dirty="0"/>
          </a:p>
        </p:txBody>
      </p:sp>
    </p:spTree>
    <p:extLst>
      <p:ext uri="{BB962C8B-B14F-4D97-AF65-F5344CB8AC3E}">
        <p14:creationId xmlns:p14="http://schemas.microsoft.com/office/powerpoint/2010/main" val="10298951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clarify, substantial progress is defined as:</a:t>
            </a:r>
          </a:p>
          <a:p>
            <a:r>
              <a:rPr lang="en-US" dirty="0"/>
              <a:t>A level of achievement that a grantee must meet in its project during a budget period, which can be measured and verified by evidence, so the grantee can receive a continuation award.</a:t>
            </a:r>
          </a:p>
          <a:p>
            <a:endParaRPr lang="en-US" dirty="0"/>
          </a:p>
          <a:p>
            <a:r>
              <a:rPr lang="en-US" dirty="0"/>
              <a:t>This information must be documents in your performance report. Although you are assessing what that means, it must be reasonable to us as we review of the progress of your project. </a:t>
            </a:r>
          </a:p>
          <a:p>
            <a:r>
              <a:rPr lang="en-US" dirty="0"/>
              <a:t>Once again, we are relying on your information in the application.</a:t>
            </a:r>
          </a:p>
        </p:txBody>
      </p:sp>
      <p:sp>
        <p:nvSpPr>
          <p:cNvPr id="4" name="Slide Number Placeholder 3"/>
          <p:cNvSpPr>
            <a:spLocks noGrp="1"/>
          </p:cNvSpPr>
          <p:nvPr>
            <p:ph type="sldNum" sz="quarter" idx="5"/>
          </p:nvPr>
        </p:nvSpPr>
        <p:spPr/>
        <p:txBody>
          <a:bodyPr/>
          <a:lstStyle/>
          <a:p>
            <a:fld id="{1C7B4DCC-11BC-4319-9E80-4336FD77A4F0}" type="slidenum">
              <a:rPr lang="en-US" smtClean="0"/>
              <a:pPr/>
              <a:t>31</a:t>
            </a:fld>
            <a:endParaRPr lang="en-US" dirty="0"/>
          </a:p>
        </p:txBody>
      </p:sp>
    </p:spTree>
    <p:extLst>
      <p:ext uri="{BB962C8B-B14F-4D97-AF65-F5344CB8AC3E}">
        <p14:creationId xmlns:p14="http://schemas.microsoft.com/office/powerpoint/2010/main" val="3792270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indent="-256032" eaLnBrk="1" fontAlgn="auto" hangingPunct="1">
              <a:spcAft>
                <a:spcPts val="0"/>
              </a:spcAft>
              <a:buFont typeface="Arial" pitchFamily="34" charset="0"/>
              <a:buChar char="•"/>
              <a:defRPr/>
            </a:pPr>
            <a:r>
              <a:rPr lang="en-US" sz="1200" dirty="0"/>
              <a:t>The Interim Performance Report (IPR) and Annual Performance Report (APR) must correspond to the scope and objectives that were established in the approved application or any approved amendments;</a:t>
            </a:r>
          </a:p>
          <a:p>
            <a:pPr marL="0" indent="0" eaLnBrk="1" fontAlgn="auto" hangingPunct="1">
              <a:spcAft>
                <a:spcPts val="0"/>
              </a:spcAft>
              <a:buFont typeface="Arial" pitchFamily="34" charset="0"/>
              <a:buNone/>
              <a:defRPr/>
            </a:pPr>
            <a:endParaRPr lang="en-US" sz="1000" dirty="0"/>
          </a:p>
          <a:p>
            <a:pPr marL="365760" indent="-256032" eaLnBrk="1" fontAlgn="auto" hangingPunct="1">
              <a:spcAft>
                <a:spcPts val="0"/>
              </a:spcAft>
              <a:buFont typeface="Arial" pitchFamily="34" charset="0"/>
              <a:buChar char="•"/>
              <a:defRPr/>
            </a:pPr>
            <a:r>
              <a:rPr lang="en-US" sz="1200" dirty="0"/>
              <a:t>The determining factor in awarding a continuation grant is progress in meeting the grant’s performance measures.</a:t>
            </a:r>
          </a:p>
          <a:p>
            <a:endParaRPr lang="en-US" dirty="0"/>
          </a:p>
        </p:txBody>
      </p:sp>
      <p:sp>
        <p:nvSpPr>
          <p:cNvPr id="4" name="Slide Number Placeholder 3"/>
          <p:cNvSpPr>
            <a:spLocks noGrp="1"/>
          </p:cNvSpPr>
          <p:nvPr>
            <p:ph type="sldNum" sz="quarter" idx="5"/>
          </p:nvPr>
        </p:nvSpPr>
        <p:spPr/>
        <p:txBody>
          <a:bodyPr/>
          <a:lstStyle/>
          <a:p>
            <a:fld id="{1C7B4DCC-11BC-4319-9E80-4336FD77A4F0}" type="slidenum">
              <a:rPr lang="en-US" smtClean="0"/>
              <a:pPr/>
              <a:t>32</a:t>
            </a:fld>
            <a:endParaRPr lang="en-US" dirty="0"/>
          </a:p>
        </p:txBody>
      </p:sp>
    </p:spTree>
    <p:extLst>
      <p:ext uri="{BB962C8B-B14F-4D97-AF65-F5344CB8AC3E}">
        <p14:creationId xmlns:p14="http://schemas.microsoft.com/office/powerpoint/2010/main" val="1876799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In addition to reviewing for progress toward program goals, program staff also review financial data;</a:t>
            </a:r>
          </a:p>
          <a:p>
            <a:pPr marL="171450" indent="-171450" eaLnBrk="1" hangingPunct="1">
              <a:buFontTx/>
              <a:buChar char="-"/>
            </a:pPr>
            <a:r>
              <a:rPr lang="en-US" altLang="en-US" dirty="0"/>
              <a:t>Staff compares financial data in G5 and the financial data submitted on the IPR;</a:t>
            </a:r>
          </a:p>
          <a:p>
            <a:pPr marL="171450" indent="-171450" eaLnBrk="1" hangingPunct="1">
              <a:buFontTx/>
              <a:buChar char="-"/>
            </a:pPr>
            <a:r>
              <a:rPr lang="en-US" altLang="en-US" dirty="0"/>
              <a:t>If major discrepancies are found, program staff will work with grantees to determine the reasons for the discrepancies and provide technical assistance.</a:t>
            </a:r>
          </a:p>
          <a:p>
            <a:pPr eaLnBrk="1" hangingPunct="1"/>
            <a:endParaRPr lang="en-US" altLang="en-US" dirty="0"/>
          </a:p>
        </p:txBody>
      </p:sp>
      <p:sp>
        <p:nvSpPr>
          <p:cNvPr id="4" name="Slide Number Placeholder 3"/>
          <p:cNvSpPr>
            <a:spLocks noGrp="1"/>
          </p:cNvSpPr>
          <p:nvPr>
            <p:ph type="sldNum" sz="quarter" idx="5"/>
          </p:nvPr>
        </p:nvSpPr>
        <p:spPr/>
        <p:txBody>
          <a:bodyPr/>
          <a:lstStyle/>
          <a:p>
            <a:fld id="{1C7B4DCC-11BC-4319-9E80-4336FD77A4F0}" type="slidenum">
              <a:rPr lang="en-US" smtClean="0"/>
              <a:pPr/>
              <a:t>33</a:t>
            </a:fld>
            <a:endParaRPr lang="en-US" dirty="0"/>
          </a:p>
        </p:txBody>
      </p:sp>
    </p:spTree>
    <p:extLst>
      <p:ext uri="{BB962C8B-B14F-4D97-AF65-F5344CB8AC3E}">
        <p14:creationId xmlns:p14="http://schemas.microsoft.com/office/powerpoint/2010/main" val="2885193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Performance Reporting is integral to the Javits Team assessing how you are doing with your project, where you are with completing the project, and ensuring your success in meeting federal requirements for the grant.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January 2020, we will conduct a webinar to discuss performance reporting, specifically on the Interim Performance Reports (IPR).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webinar will include discussions of the changes that we will be making to streamline the IPR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will provide updated guidance that identifies the requirements that will go into the report in order to make it clearer and to clarify some of the concerns that we have heard from grantees.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At that time, we will be able to provide a reporting timeline that meet each cohort of grants.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In addition, we hope to respond to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Additional</a:t>
            </a:r>
            <a:r>
              <a:rPr lang="en-US" sz="1200" kern="1200" baseline="0" dirty="0">
                <a:solidFill>
                  <a:schemeClr val="tx1"/>
                </a:solidFill>
                <a:latin typeface="+mn-lt"/>
                <a:ea typeface="+mn-ea"/>
                <a:cs typeface="+mn-cs"/>
              </a:rPr>
              <a:t> focus topics will be added as we develop the webinar.</a:t>
            </a: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C7B4DCC-11BC-4319-9E80-4336FD77A4F0}" type="slidenum">
              <a:rPr lang="en-US" smtClean="0"/>
              <a:pPr/>
              <a:t>34</a:t>
            </a:fld>
            <a:endParaRPr lang="en-US" dirty="0"/>
          </a:p>
        </p:txBody>
      </p:sp>
    </p:spTree>
    <p:extLst>
      <p:ext uri="{BB962C8B-B14F-4D97-AF65-F5344CB8AC3E}">
        <p14:creationId xmlns:p14="http://schemas.microsoft.com/office/powerpoint/2010/main" val="2687080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monitoring is an ongoing process for ensuring success. </a:t>
            </a:r>
          </a:p>
          <a:p>
            <a:r>
              <a:rPr lang="en-US" dirty="0"/>
              <a:t>Emails and phone calls from Program Officers will be constant in communicating with grantees and may occur at anytime.</a:t>
            </a:r>
          </a:p>
          <a:p>
            <a:endParaRPr lang="en-US" dirty="0"/>
          </a:p>
          <a:p>
            <a:r>
              <a:rPr lang="en-US" dirty="0"/>
              <a:t> FY 2019 Grantees are off to a good start by having grant discussions with program officers during their Post Awards calls. Be sure to follow-up on any concerns that you received during the call and provided in the post award memo.</a:t>
            </a:r>
          </a:p>
          <a:p>
            <a:endParaRPr lang="en-US" dirty="0"/>
          </a:p>
          <a:p>
            <a:r>
              <a:rPr lang="en-US" sz="1200" dirty="0"/>
              <a:t>If Program officers determine issues with a grant program – Expect an email or calls anytime. </a:t>
            </a:r>
          </a:p>
          <a:p>
            <a:endParaRPr lang="en-US" sz="1200" dirty="0"/>
          </a:p>
          <a:p>
            <a:r>
              <a:rPr lang="en-US" sz="1200" dirty="0"/>
              <a:t>Program officers will be conducting quarterly touchpoint calls – March / April 2020</a:t>
            </a:r>
          </a:p>
          <a:p>
            <a:endParaRPr lang="en-US" sz="1200" dirty="0"/>
          </a:p>
          <a:p>
            <a:r>
              <a:rPr lang="en-US" sz="1200" dirty="0"/>
              <a:t>Some grants will be selected for additional monitoring activities (On-Site or Virtual). Visits may be based on some negative actions with your grant or just to review some of the positive developments in the project.  </a:t>
            </a:r>
          </a:p>
          <a:p>
            <a:endParaRPr lang="en-US" sz="1200" dirty="0"/>
          </a:p>
          <a:p>
            <a:r>
              <a:rPr lang="en-US" sz="1200" dirty="0"/>
              <a:t>Watch for additional WebEx and other meeting events.</a:t>
            </a:r>
          </a:p>
          <a:p>
            <a:r>
              <a:rPr lang="en-US" dirty="0"/>
              <a:t>	 </a:t>
            </a:r>
          </a:p>
        </p:txBody>
      </p:sp>
      <p:sp>
        <p:nvSpPr>
          <p:cNvPr id="4" name="Slide Number Placeholder 3"/>
          <p:cNvSpPr>
            <a:spLocks noGrp="1"/>
          </p:cNvSpPr>
          <p:nvPr>
            <p:ph type="sldNum" sz="quarter" idx="5"/>
          </p:nvPr>
        </p:nvSpPr>
        <p:spPr/>
        <p:txBody>
          <a:bodyPr/>
          <a:lstStyle/>
          <a:p>
            <a:fld id="{1C7B4DCC-11BC-4319-9E80-4336FD77A4F0}" type="slidenum">
              <a:rPr lang="en-US" smtClean="0"/>
              <a:pPr/>
              <a:t>35</a:t>
            </a:fld>
            <a:endParaRPr lang="en-US" dirty="0"/>
          </a:p>
        </p:txBody>
      </p:sp>
    </p:spTree>
    <p:extLst>
      <p:ext uri="{BB962C8B-B14F-4D97-AF65-F5344CB8AC3E}">
        <p14:creationId xmlns:p14="http://schemas.microsoft.com/office/powerpoint/2010/main" val="141569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presentation part of the webinar. </a:t>
            </a:r>
          </a:p>
          <a:p>
            <a:r>
              <a:rPr lang="en-US" dirty="0"/>
              <a:t>Questions from Project Directors. (Discussions)</a:t>
            </a:r>
          </a:p>
        </p:txBody>
      </p:sp>
      <p:sp>
        <p:nvSpPr>
          <p:cNvPr id="4" name="Slide Number Placeholder 3"/>
          <p:cNvSpPr>
            <a:spLocks noGrp="1"/>
          </p:cNvSpPr>
          <p:nvPr>
            <p:ph type="sldNum" sz="quarter" idx="5"/>
          </p:nvPr>
        </p:nvSpPr>
        <p:spPr/>
        <p:txBody>
          <a:bodyPr/>
          <a:lstStyle/>
          <a:p>
            <a:fld id="{1C7B4DCC-11BC-4319-9E80-4336FD77A4F0}" type="slidenum">
              <a:rPr lang="en-US" smtClean="0"/>
              <a:pPr/>
              <a:t>36</a:t>
            </a:fld>
            <a:endParaRPr lang="en-US" dirty="0"/>
          </a:p>
        </p:txBody>
      </p:sp>
    </p:spTree>
    <p:extLst>
      <p:ext uri="{BB962C8B-B14F-4D97-AF65-F5344CB8AC3E}">
        <p14:creationId xmlns:p14="http://schemas.microsoft.com/office/powerpoint/2010/main" val="23800625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7B4DCC-11BC-4319-9E80-4336FD77A4F0}" type="slidenum">
              <a:rPr lang="en-US" smtClean="0"/>
              <a:pPr/>
              <a:t>37</a:t>
            </a:fld>
            <a:endParaRPr lang="en-US" dirty="0"/>
          </a:p>
        </p:txBody>
      </p:sp>
    </p:spTree>
    <p:extLst>
      <p:ext uri="{BB962C8B-B14F-4D97-AF65-F5344CB8AC3E}">
        <p14:creationId xmlns:p14="http://schemas.microsoft.com/office/powerpoint/2010/main" val="2768225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behalf of our Javits Team, we appreciation you joining us today and look forward to our next Webinar on Performance Reporting in January 2020.</a:t>
            </a:r>
          </a:p>
          <a:p>
            <a:r>
              <a:rPr lang="en-US" dirty="0"/>
              <a:t>Have a happy </a:t>
            </a:r>
            <a:r>
              <a:rPr lang="en-US"/>
              <a:t>and safe New Year!</a:t>
            </a:r>
            <a:endParaRPr lang="en-US" dirty="0"/>
          </a:p>
          <a:p>
            <a:r>
              <a:rPr lang="en-US" dirty="0"/>
              <a:t> </a:t>
            </a:r>
          </a:p>
        </p:txBody>
      </p:sp>
      <p:sp>
        <p:nvSpPr>
          <p:cNvPr id="4" name="Slide Number Placeholder 3"/>
          <p:cNvSpPr>
            <a:spLocks noGrp="1"/>
          </p:cNvSpPr>
          <p:nvPr>
            <p:ph type="sldNum" sz="quarter" idx="5"/>
          </p:nvPr>
        </p:nvSpPr>
        <p:spPr/>
        <p:txBody>
          <a:bodyPr/>
          <a:lstStyle/>
          <a:p>
            <a:fld id="{1C7B4DCC-11BC-4319-9E80-4336FD77A4F0}" type="slidenum">
              <a:rPr lang="en-US" smtClean="0"/>
              <a:pPr/>
              <a:t>39</a:t>
            </a:fld>
            <a:endParaRPr lang="en-US" dirty="0"/>
          </a:p>
        </p:txBody>
      </p:sp>
    </p:spTree>
    <p:extLst>
      <p:ext uri="{BB962C8B-B14F-4D97-AF65-F5344CB8AC3E}">
        <p14:creationId xmlns:p14="http://schemas.microsoft.com/office/powerpoint/2010/main" val="380011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meet the Javits Team!  Relatively small but quite productive team.</a:t>
            </a:r>
          </a:p>
        </p:txBody>
      </p:sp>
      <p:sp>
        <p:nvSpPr>
          <p:cNvPr id="4" name="Slide Number Placeholder 3"/>
          <p:cNvSpPr>
            <a:spLocks noGrp="1"/>
          </p:cNvSpPr>
          <p:nvPr>
            <p:ph type="sldNum" sz="quarter" idx="5"/>
          </p:nvPr>
        </p:nvSpPr>
        <p:spPr/>
        <p:txBody>
          <a:bodyPr/>
          <a:lstStyle/>
          <a:p>
            <a:fld id="{1C7B4DCC-11BC-4319-9E80-4336FD77A4F0}" type="slidenum">
              <a:rPr lang="en-US" smtClean="0"/>
              <a:pPr/>
              <a:t>4</a:t>
            </a:fld>
            <a:endParaRPr lang="en-US" dirty="0"/>
          </a:p>
        </p:txBody>
      </p:sp>
    </p:spTree>
    <p:extLst>
      <p:ext uri="{BB962C8B-B14F-4D97-AF65-F5344CB8AC3E}">
        <p14:creationId xmlns:p14="http://schemas.microsoft.com/office/powerpoint/2010/main" val="408650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Sylvia – is our Director for OWRE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Michelle – is the Group Leader for Javits, Striving Readers Comprehensive Literacy (SRCL)  Programs and Comprehensive Literacy State Development Grants (CLSD)</a:t>
            </a:r>
          </a:p>
          <a:p>
            <a:endParaRPr lang="en-US" dirty="0"/>
          </a:p>
        </p:txBody>
      </p:sp>
      <p:sp>
        <p:nvSpPr>
          <p:cNvPr id="4" name="Slide Number Placeholder 3"/>
          <p:cNvSpPr>
            <a:spLocks noGrp="1"/>
          </p:cNvSpPr>
          <p:nvPr>
            <p:ph type="sldNum" sz="quarter" idx="5"/>
          </p:nvPr>
        </p:nvSpPr>
        <p:spPr/>
        <p:txBody>
          <a:bodyPr/>
          <a:lstStyle/>
          <a:p>
            <a:fld id="{1C7B4DCC-11BC-4319-9E80-4336FD77A4F0}" type="slidenum">
              <a:rPr lang="en-US" smtClean="0"/>
              <a:pPr/>
              <a:t>5</a:t>
            </a:fld>
            <a:endParaRPr lang="en-US" dirty="0"/>
          </a:p>
        </p:txBody>
      </p:sp>
    </p:spTree>
    <p:extLst>
      <p:ext uri="{BB962C8B-B14F-4D97-AF65-F5344CB8AC3E}">
        <p14:creationId xmlns:p14="http://schemas.microsoft.com/office/powerpoint/2010/main" val="242104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is key to your success in meeting federal grant requirements while completing your Javits Project.</a:t>
            </a:r>
          </a:p>
          <a:p>
            <a:r>
              <a:rPr lang="en-US" dirty="0"/>
              <a:t>If you haven’t already, get to know your Program Officer.  </a:t>
            </a:r>
          </a:p>
          <a:p>
            <a:r>
              <a:rPr lang="en-US" dirty="0"/>
              <a:t>Communicate with them on a regular basis to ensure you stay on track with completing your project.</a:t>
            </a:r>
          </a:p>
          <a:p>
            <a:r>
              <a:rPr lang="en-US" dirty="0"/>
              <a:t>Your primary contact is your Program Officer (PO), however you can expect to receive emails from the Team Leader.</a:t>
            </a:r>
          </a:p>
          <a:p>
            <a:r>
              <a:rPr lang="en-US" dirty="0"/>
              <a:t>Since we are a small team, be sure to include your PO when responding to emails.</a:t>
            </a:r>
          </a:p>
        </p:txBody>
      </p:sp>
      <p:sp>
        <p:nvSpPr>
          <p:cNvPr id="4" name="Slide Number Placeholder 3"/>
          <p:cNvSpPr>
            <a:spLocks noGrp="1"/>
          </p:cNvSpPr>
          <p:nvPr>
            <p:ph type="sldNum" sz="quarter" idx="5"/>
          </p:nvPr>
        </p:nvSpPr>
        <p:spPr/>
        <p:txBody>
          <a:bodyPr/>
          <a:lstStyle/>
          <a:p>
            <a:fld id="{1C7B4DCC-11BC-4319-9E80-4336FD77A4F0}" type="slidenum">
              <a:rPr lang="en-US" smtClean="0"/>
              <a:pPr/>
              <a:t>6</a:t>
            </a:fld>
            <a:endParaRPr lang="en-US" dirty="0"/>
          </a:p>
        </p:txBody>
      </p:sp>
    </p:spTree>
    <p:extLst>
      <p:ext uri="{BB962C8B-B14F-4D97-AF65-F5344CB8AC3E}">
        <p14:creationId xmlns:p14="http://schemas.microsoft.com/office/powerpoint/2010/main" val="357556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snapshot of a few things that we have been up to in 2019. It was a very busy year with the 2019 Grant Competition and making Continuation Awards.</a:t>
            </a:r>
          </a:p>
          <a:p>
            <a:endParaRPr lang="en-US" dirty="0"/>
          </a:p>
          <a:p>
            <a:endParaRPr lang="en-US" dirty="0"/>
          </a:p>
        </p:txBody>
      </p:sp>
      <p:sp>
        <p:nvSpPr>
          <p:cNvPr id="4" name="Slide Number Placeholder 3"/>
          <p:cNvSpPr>
            <a:spLocks noGrp="1"/>
          </p:cNvSpPr>
          <p:nvPr>
            <p:ph type="sldNum" sz="quarter" idx="5"/>
          </p:nvPr>
        </p:nvSpPr>
        <p:spPr/>
        <p:txBody>
          <a:bodyPr/>
          <a:lstStyle/>
          <a:p>
            <a:fld id="{1C7B4DCC-11BC-4319-9E80-4336FD77A4F0}" type="slidenum">
              <a:rPr lang="en-US" smtClean="0"/>
              <a:pPr/>
              <a:t>7</a:t>
            </a:fld>
            <a:endParaRPr lang="en-US" dirty="0"/>
          </a:p>
        </p:txBody>
      </p:sp>
    </p:spTree>
    <p:extLst>
      <p:ext uri="{BB962C8B-B14F-4D97-AF65-F5344CB8AC3E}">
        <p14:creationId xmlns:p14="http://schemas.microsoft.com/office/powerpoint/2010/main" val="4182583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fundamental responsibilities of grantees are provided on this slide.</a:t>
            </a:r>
          </a:p>
          <a:p>
            <a:endParaRPr lang="en-US" dirty="0"/>
          </a:p>
          <a:p>
            <a:r>
              <a:rPr lang="en-US" dirty="0"/>
              <a:t>The three competitive preference priorities for this program are: </a:t>
            </a:r>
          </a:p>
          <a:p>
            <a:pPr marL="228600" indent="-228600">
              <a:buAutoNum type="arabicParenBoth"/>
            </a:pPr>
            <a:r>
              <a:rPr lang="en-US" dirty="0"/>
              <a:t>Identification of, and Provision of Services to, Gifted and Talented Students, </a:t>
            </a:r>
          </a:p>
          <a:p>
            <a:pPr marL="228600" indent="-228600">
              <a:buAutoNum type="arabicParenBoth"/>
            </a:pPr>
            <a:r>
              <a:rPr lang="en-US" dirty="0"/>
              <a:t>Promoting science, technology, engineering, or math (STEM) education, with a particular focus on computer science; and </a:t>
            </a:r>
          </a:p>
          <a:p>
            <a:pPr marL="228600" indent="-228600">
              <a:buAutoNum type="arabicParenBoth"/>
            </a:pPr>
            <a:r>
              <a:rPr lang="en-US" dirty="0"/>
              <a:t>Promoting Effective Instruction in Classrooms and Schools. </a:t>
            </a:r>
          </a:p>
        </p:txBody>
      </p:sp>
      <p:sp>
        <p:nvSpPr>
          <p:cNvPr id="4" name="Slide Number Placeholder 3"/>
          <p:cNvSpPr>
            <a:spLocks noGrp="1"/>
          </p:cNvSpPr>
          <p:nvPr>
            <p:ph type="sldNum" sz="quarter" idx="5"/>
          </p:nvPr>
        </p:nvSpPr>
        <p:spPr/>
        <p:txBody>
          <a:bodyPr/>
          <a:lstStyle/>
          <a:p>
            <a:fld id="{1C7B4DCC-11BC-4319-9E80-4336FD77A4F0}" type="slidenum">
              <a:rPr lang="en-US" smtClean="0"/>
              <a:pPr/>
              <a:t>8</a:t>
            </a:fld>
            <a:endParaRPr lang="en-US" dirty="0"/>
          </a:p>
        </p:txBody>
      </p:sp>
    </p:spTree>
    <p:extLst>
      <p:ext uri="{BB962C8B-B14F-4D97-AF65-F5344CB8AC3E}">
        <p14:creationId xmlns:p14="http://schemas.microsoft.com/office/powerpoint/2010/main" val="4058391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SEC. 4644. </a:t>
            </a:r>
            <a:r>
              <a:rPr lang="en-US" sz="1200" b="0" i="0" u="none" strike="noStrike" kern="1200" baseline="0" dirty="0">
                <a:solidFill>
                  <a:schemeClr val="tx1"/>
                </a:solidFill>
                <a:latin typeface="+mn-lt"/>
                <a:ea typeface="+mn-ea"/>
                <a:cs typeface="+mn-cs"/>
              </a:rPr>
              <a:t>ø</a:t>
            </a:r>
            <a:r>
              <a:rPr lang="en-US" sz="1200" b="1" i="0" u="none" strike="noStrike" kern="1200" baseline="0" dirty="0">
                <a:solidFill>
                  <a:schemeClr val="tx1"/>
                </a:solidFill>
                <a:latin typeface="+mn-lt"/>
                <a:ea typeface="+mn-ea"/>
                <a:cs typeface="+mn-cs"/>
              </a:rPr>
              <a:t>20 U.S.C. 7294</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SUPPORTING HIGH-ABILITY LEARNERS AND LEARNING.</a:t>
            </a:r>
          </a:p>
          <a:p>
            <a:pPr marL="228600" indent="-228600">
              <a:buAutoNum type="alphaLcParenBoth"/>
            </a:pPr>
            <a:r>
              <a:rPr lang="en-US" sz="1200" b="0" i="0" u="none" strike="noStrike" kern="1200" baseline="0" dirty="0">
                <a:solidFill>
                  <a:schemeClr val="tx1"/>
                </a:solidFill>
                <a:latin typeface="+mn-lt"/>
                <a:ea typeface="+mn-ea"/>
                <a:cs typeface="+mn-cs"/>
              </a:rPr>
              <a:t>PURPOSE.—The purpose of this section is to promote and initiate a coordinated program, to be known as the ‘‘Jacob K. Javits Gifted and Talented Students Education Program’’, of evidence-based research, demonstration projects, innovative strategies, and similar activities designed to build and enhance the ability of elementary schools and secondary schools nationwide to identify gifted and talented students and meet their special educational needs.</a:t>
            </a:r>
          </a:p>
          <a:p>
            <a:pPr marL="0" indent="0">
              <a:buNone/>
            </a:pPr>
            <a:endParaRPr lang="en-US" sz="1200" b="0" i="0" u="none" strike="noStrike" kern="1200" baseline="0" dirty="0">
              <a:solidFill>
                <a:schemeClr val="tx1"/>
              </a:solidFill>
              <a:latin typeface="+mn-lt"/>
              <a:ea typeface="+mn-ea"/>
              <a:cs typeface="+mn-cs"/>
            </a:endParaRPr>
          </a:p>
          <a:p>
            <a:pPr marL="0" indent="0">
              <a:buNone/>
            </a:pPr>
            <a:r>
              <a:rPr lang="en-US" sz="1200" b="0" i="0" u="none" strike="noStrike" kern="1200" baseline="0" dirty="0">
                <a:solidFill>
                  <a:schemeClr val="tx1"/>
                </a:solidFill>
                <a:latin typeface="+mn-lt"/>
                <a:ea typeface="+mn-ea"/>
                <a:cs typeface="+mn-cs"/>
              </a:rPr>
              <a:t>Other important references for successfully managing your grant are provided on this slide.</a:t>
            </a:r>
          </a:p>
          <a:p>
            <a:pPr marL="228600" indent="-228600">
              <a:buAutoNum type="alphaLcParenBoth"/>
            </a:pPr>
            <a:endParaRPr lang="en-US" sz="1200" b="0" i="0" u="none" strike="noStrike" kern="1200" baseline="0" dirty="0">
              <a:solidFill>
                <a:schemeClr val="tx1"/>
              </a:solidFill>
              <a:latin typeface="+mn-lt"/>
              <a:ea typeface="+mn-ea"/>
              <a:cs typeface="+mn-cs"/>
            </a:endParaRPr>
          </a:p>
          <a:p>
            <a:pPr marL="228600" indent="-228600">
              <a:buAutoNum type="alphaLcParenBoth"/>
            </a:pPr>
            <a:endParaRPr lang="en-US" dirty="0"/>
          </a:p>
        </p:txBody>
      </p:sp>
      <p:sp>
        <p:nvSpPr>
          <p:cNvPr id="4" name="Slide Number Placeholder 3"/>
          <p:cNvSpPr>
            <a:spLocks noGrp="1"/>
          </p:cNvSpPr>
          <p:nvPr>
            <p:ph type="sldNum" sz="quarter" idx="5"/>
          </p:nvPr>
        </p:nvSpPr>
        <p:spPr/>
        <p:txBody>
          <a:bodyPr/>
          <a:lstStyle/>
          <a:p>
            <a:fld id="{1C7B4DCC-11BC-4319-9E80-4336FD77A4F0}" type="slidenum">
              <a:rPr lang="en-US" smtClean="0"/>
              <a:pPr/>
              <a:t>9</a:t>
            </a:fld>
            <a:endParaRPr lang="en-US" dirty="0"/>
          </a:p>
        </p:txBody>
      </p:sp>
    </p:spTree>
    <p:extLst>
      <p:ext uri="{BB962C8B-B14F-4D97-AF65-F5344CB8AC3E}">
        <p14:creationId xmlns:p14="http://schemas.microsoft.com/office/powerpoint/2010/main" val="134389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9CF1064-05BB-4DEB-88A9-F7F9BA640B47}" type="datetime1">
              <a:rPr lang="en-US" smtClean="0"/>
              <a:t>12/11/2019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406723-63EF-46BA-8197-50CD82E0DAB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2B38CE-BB49-481E-8568-7F22CCCFD551}" type="datetime1">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06723-63EF-46BA-8197-50CD82E0DAB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7DA5F88-CB97-425F-87C9-54C87AFD6E7D}" type="datetime1">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06723-63EF-46BA-8197-50CD82E0DAB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1E85734-7C76-440A-BA07-579009975B1D}" type="datetime1">
              <a:rPr lang="en-US" smtClean="0"/>
              <a:t>12/11/2019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629DD1">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4406723-63EF-46BA-8197-50CD82E0DAB1}" type="slidenum">
              <a:rPr lang="en-US" smtClean="0"/>
              <a:pPr/>
              <a:t>‹#›</a:t>
            </a:fld>
            <a:endParaRPr lang="en-US" dirty="0"/>
          </a:p>
        </p:txBody>
      </p:sp>
    </p:spTree>
    <p:extLst>
      <p:ext uri="{BB962C8B-B14F-4D97-AF65-F5344CB8AC3E}">
        <p14:creationId xmlns:p14="http://schemas.microsoft.com/office/powerpoint/2010/main" val="92352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01215B3-E84D-442E-AA07-225CEA6E1325}" type="datetime1">
              <a:rPr lang="en-US" smtClean="0">
                <a:solidFill>
                  <a:prstClr val="black"/>
                </a:solidFill>
              </a:rPr>
              <a:t>12/11/2019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4406723-63EF-46BA-8197-50CD82E0DAB1}"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315022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2D5AD25-A695-4522-BB7B-8ACDAEE5105B}" type="datetime1">
              <a:rPr lang="en-US" smtClean="0">
                <a:solidFill>
                  <a:prstClr val="white"/>
                </a:solidFill>
              </a:rPr>
              <a:t>12/11/2019</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54406723-63EF-46BA-8197-50CD82E0DAB1}"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285409090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7AEE0A-D61D-4334-B6D8-33EF9AED4480}" type="datetime1">
              <a:rPr lang="en-US" smtClean="0">
                <a:solidFill>
                  <a:prstClr val="white"/>
                </a:solidFill>
              </a:rPr>
              <a:t>12/11/2019</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54406723-63EF-46BA-8197-50CD82E0DAB1}"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00232925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C27D16-895C-4E7D-87AA-5FCB3EF483FA}" type="datetime1">
              <a:rPr lang="en-US" smtClean="0">
                <a:solidFill>
                  <a:prstClr val="black"/>
                </a:solidFill>
              </a:rPr>
              <a:t>12/11/2019</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54406723-63EF-46BA-8197-50CD82E0DAB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7903415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144FEF4-3275-4741-A68F-53CF7FBD9306}" type="datetime1">
              <a:rPr lang="en-US" smtClean="0">
                <a:solidFill>
                  <a:prstClr val="white"/>
                </a:solidFill>
              </a:rPr>
              <a:t>12/11/2019</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54406723-63EF-46BA-8197-50CD82E0DAB1}"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20676454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395D6-4772-4A29-99ED-85F5EDC69FFC}" type="datetime1">
              <a:rPr lang="en-US" smtClean="0">
                <a:solidFill>
                  <a:prstClr val="black"/>
                </a:solidFill>
              </a:rPr>
              <a:t>12/11/2019</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54406723-63EF-46BA-8197-50CD82E0DAB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2450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B8BAD330-17B6-4FF9-BB51-353A9A772396}" type="datetime1">
              <a:rPr lang="en-US" smtClean="0">
                <a:solidFill>
                  <a:prstClr val="black"/>
                </a:solidFill>
              </a:rPr>
              <a:t>12/11/2019</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4406723-63EF-46BA-8197-50CD82E0DAB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6282965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A4E4EE-E1AD-4B01-B256-4B55D36F61CA}" type="datetime1">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06723-63EF-46BA-8197-50CD82E0DAB1}"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0914421-3046-4AE8-BC31-C2CB8F205835}" type="datetime1">
              <a:rPr lang="en-US" smtClean="0">
                <a:solidFill>
                  <a:prstClr val="white"/>
                </a:solidFill>
              </a:rPr>
              <a:t>12/11/2019</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406723-63EF-46BA-8197-50CD82E0DAB1}"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dirty="0">
              <a:solidFill>
                <a:prstClr val="white"/>
              </a:solidFill>
            </a:endParaRPr>
          </a:p>
        </p:txBody>
      </p:sp>
    </p:spTree>
    <p:extLst>
      <p:ext uri="{BB962C8B-B14F-4D97-AF65-F5344CB8AC3E}">
        <p14:creationId xmlns:p14="http://schemas.microsoft.com/office/powerpoint/2010/main" val="372947051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6173A7-5423-4143-BD1F-317732E34053}" type="datetime1">
              <a:rPr lang="en-US" smtClean="0">
                <a:solidFill>
                  <a:prstClr val="black"/>
                </a:solidFill>
              </a:rPr>
              <a:t>12/11/2019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4406723-63EF-46BA-8197-50CD82E0DAB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08955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074016-485D-4C38-9784-4B52578CA341}" type="datetime1">
              <a:rPr lang="en-US" smtClean="0">
                <a:solidFill>
                  <a:prstClr val="black"/>
                </a:solidFill>
              </a:rPr>
              <a:t>12/11/2019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4406723-63EF-46BA-8197-50CD82E0DAB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7104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3C47038-D1E6-465F-8965-097DCAAF1914}" type="datetime1">
              <a:rPr lang="en-US" smtClean="0"/>
              <a:t>12/11/2019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406723-63EF-46BA-8197-50CD82E0DAB1}"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FAADF37-38B5-4909-A7A2-3D2D021EB4D1}" type="datetime1">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06723-63EF-46BA-8197-50CD82E0DAB1}"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0ED6D42-5FAA-4883-ACEF-BC435E205537}" type="datetime1">
              <a:rPr lang="en-US" smtClean="0"/>
              <a:t>12/11/2019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406723-63EF-46BA-8197-50CD82E0DAB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A25174-D0CE-40D9-81BE-9EA30C377946}" type="datetime1">
              <a:rPr lang="en-US" smtClean="0"/>
              <a:t>12/11/2019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406723-63EF-46BA-8197-50CD82E0DAB1}"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808B7-03C0-4C13-9C80-E171B18282E2}" type="datetime1">
              <a:rPr lang="en-US" smtClean="0"/>
              <a:t>12/11/2019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406723-63EF-46BA-8197-50CD82E0DAB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4DEBAE-C9AA-4426-BA5E-BCB18F04112C}" type="datetime1">
              <a:rPr lang="en-US" smtClean="0"/>
              <a:t>12/11/2019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406723-63EF-46BA-8197-50CD82E0DAB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14F431FF-B5F5-4DB8-8D21-49E1C6E2AD16}" type="datetime1">
              <a:rPr lang="en-US" smtClean="0"/>
              <a:t>12/11/2019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4406723-63EF-46BA-8197-50CD82E0DAB1}"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E68545C-9B25-4830-A553-62912B9B85B6}" type="datetime1">
              <a:rPr lang="en-US" smtClean="0"/>
              <a:t>12/11/2019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406723-63EF-46BA-8197-50CD82E0DA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dirty="0">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C696948-97F2-4835-86E7-52452040936E}" type="datetime1">
              <a:rPr lang="en-US" smtClean="0">
                <a:solidFill>
                  <a:prstClr val="black"/>
                </a:solidFill>
              </a:rPr>
              <a:t>12/11/2019</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4406723-63EF-46BA-8197-50CD82E0DAB1}"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70594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2.ed.gov/policy/fund/reg/edgarReg/edgar.htm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2.ed.gov/policy/fund/guid/uniform-guidance/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Mildrd.Horner-Smith@ed.gov" TargetMode="External"/><Relationship Id="rId2" Type="http://schemas.openxmlformats.org/officeDocument/2006/relationships/hyperlink" Target="mailto:Michelle.Georgia@ed.gov" TargetMode="External"/><Relationship Id="rId1" Type="http://schemas.openxmlformats.org/officeDocument/2006/relationships/slideLayout" Target="../slideLayouts/slideLayout2.xml"/><Relationship Id="rId5" Type="http://schemas.openxmlformats.org/officeDocument/2006/relationships/hyperlink" Target="mailto:Charm.Smith@ed.gov" TargetMode="External"/><Relationship Id="rId4" Type="http://schemas.openxmlformats.org/officeDocument/2006/relationships/hyperlink" Target="mailto:Gay.Ojugbana@ed.gov"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18439"/>
            <a:ext cx="7772400" cy="1829761"/>
          </a:xfrm>
        </p:spPr>
        <p:txBody>
          <a:bodyPr>
            <a:noAutofit/>
          </a:bodyPr>
          <a:lstStyle/>
          <a:p>
            <a:pPr algn="l"/>
            <a:r>
              <a:rPr lang="en-US" dirty="0">
                <a:latin typeface="Lucida Sans Unicode" pitchFamily="34" charset="0"/>
                <a:cs typeface="Lucida Sans Unicode" pitchFamily="34" charset="0"/>
              </a:rPr>
              <a:t>December 2019 Javits Program Project Director’s Meeting</a:t>
            </a:r>
            <a:br>
              <a:rPr lang="en-US" dirty="0">
                <a:latin typeface="Lucida Sans Unicode" pitchFamily="34" charset="0"/>
                <a:cs typeface="Lucida Sans Unicode" pitchFamily="34" charset="0"/>
              </a:rPr>
            </a:br>
            <a:br>
              <a:rPr lang="en-US" dirty="0">
                <a:latin typeface="Lucida Sans Unicode" pitchFamily="34" charset="0"/>
                <a:cs typeface="Lucida Sans Unicode" pitchFamily="34" charset="0"/>
              </a:rPr>
            </a:br>
            <a:br>
              <a:rPr lang="en-US" dirty="0">
                <a:latin typeface="Lucida Sans Unicode" pitchFamily="34" charset="0"/>
                <a:cs typeface="Lucida Sans Unicode" pitchFamily="34" charset="0"/>
              </a:rPr>
            </a:br>
            <a:br>
              <a:rPr lang="en-US" sz="800" dirty="0">
                <a:latin typeface="Lucida Sans Unicode" pitchFamily="34" charset="0"/>
                <a:cs typeface="Lucida Sans Unicode" pitchFamily="34" charset="0"/>
              </a:rPr>
            </a:br>
            <a:r>
              <a:rPr lang="en-US" sz="3600" dirty="0">
                <a:latin typeface="Lucida Sans Unicode" pitchFamily="34" charset="0"/>
                <a:cs typeface="Lucida Sans Unicode" pitchFamily="34" charset="0"/>
              </a:rPr>
              <a:t>December 10, 2019</a:t>
            </a:r>
          </a:p>
        </p:txBody>
      </p:sp>
      <p:sp>
        <p:nvSpPr>
          <p:cNvPr id="3" name="Subtitle 2"/>
          <p:cNvSpPr>
            <a:spLocks noGrp="1"/>
          </p:cNvSpPr>
          <p:nvPr>
            <p:ph type="subTitle" idx="1"/>
          </p:nvPr>
        </p:nvSpPr>
        <p:spPr>
          <a:xfrm>
            <a:off x="152400" y="5410200"/>
            <a:ext cx="7772400" cy="1428304"/>
          </a:xfrm>
        </p:spPr>
        <p:txBody>
          <a:bodyPr>
            <a:normAutofit/>
          </a:bodyPr>
          <a:lstStyle/>
          <a:p>
            <a:pPr algn="l"/>
            <a:r>
              <a:rPr lang="en-US" sz="2500" dirty="0">
                <a:solidFill>
                  <a:schemeClr val="bg1"/>
                </a:solidFill>
                <a:latin typeface="Lucida Sans Unicode" pitchFamily="34" charset="0"/>
                <a:cs typeface="Lucida Sans Unicode" pitchFamily="34" charset="0"/>
              </a:rPr>
              <a:t>Jacob K. Javits Gifted and Talented Students Program</a:t>
            </a:r>
          </a:p>
        </p:txBody>
      </p:sp>
      <p:sp>
        <p:nvSpPr>
          <p:cNvPr id="5" name="Slide Number Placeholder 4"/>
          <p:cNvSpPr>
            <a:spLocks noGrp="1"/>
          </p:cNvSpPr>
          <p:nvPr>
            <p:ph type="sldNum" sz="quarter" idx="12"/>
          </p:nvPr>
        </p:nvSpPr>
        <p:spPr/>
        <p:txBody>
          <a:bodyPr/>
          <a:lstStyle/>
          <a:p>
            <a:fld id="{54406723-63EF-46BA-8197-50CD82E0DAB1}" type="slidenum">
              <a:rPr lang="en-US" smtClean="0"/>
              <a:pPr/>
              <a:t>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348" y="1066800"/>
            <a:ext cx="2954862" cy="2863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120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534400" cy="4876800"/>
          </a:xfrm>
        </p:spPr>
        <p:txBody>
          <a:bodyPr>
            <a:noAutofit/>
          </a:bodyPr>
          <a:lstStyle/>
          <a:p>
            <a:pPr marL="109728" indent="0">
              <a:buNone/>
            </a:pPr>
            <a:r>
              <a:rPr lang="en-US" sz="1800" dirty="0"/>
              <a:t>Education Department General Administrative Regulations </a:t>
            </a:r>
            <a:r>
              <a:rPr lang="en-US" sz="1800" dirty="0">
                <a:hlinkClick r:id="rId3"/>
              </a:rPr>
              <a:t>http://www2.ed.gov/policy/fund/reg/edgarReg/edgar.html</a:t>
            </a:r>
            <a:r>
              <a:rPr lang="en-US" sz="1800" dirty="0"/>
              <a:t>  </a:t>
            </a:r>
          </a:p>
          <a:p>
            <a:pPr marL="109728" indent="0">
              <a:buNone/>
            </a:pPr>
            <a:endParaRPr lang="en-US" sz="1000" dirty="0"/>
          </a:p>
          <a:p>
            <a:pPr marL="109728" indent="0">
              <a:buNone/>
            </a:pPr>
            <a:r>
              <a:rPr lang="en-US" sz="1800" dirty="0"/>
              <a:t>The following are EDGARs parts that apply:</a:t>
            </a:r>
          </a:p>
          <a:p>
            <a:r>
              <a:rPr lang="en-US" sz="1800" dirty="0"/>
              <a:t>Part 75—DIRECT GRANT PROGRAMS</a:t>
            </a:r>
          </a:p>
          <a:p>
            <a:r>
              <a:rPr lang="en-US" sz="1800" dirty="0"/>
              <a:t>Part 77—DEFINITIONS</a:t>
            </a:r>
          </a:p>
          <a:p>
            <a:r>
              <a:rPr lang="en-US" sz="1800" dirty="0"/>
              <a:t>Part 79—INTERGOVERNMENTAL REVIEW OF DEPARTMENT OF EDUCATION PROGRAMS AND ACTIVITIES </a:t>
            </a:r>
          </a:p>
          <a:p>
            <a:r>
              <a:rPr lang="en-US" sz="1800" dirty="0"/>
              <a:t>Part 81—GENERAL EDUCATION PROVISIONS ACT ENFORCEMENT</a:t>
            </a:r>
          </a:p>
          <a:p>
            <a:r>
              <a:rPr lang="en-US" sz="1800" dirty="0"/>
              <a:t>Part 82—LOBBYING</a:t>
            </a:r>
          </a:p>
          <a:p>
            <a:r>
              <a:rPr lang="en-US" sz="1800" dirty="0"/>
              <a:t>Part 84—DRUG-FREE WORKPLACE</a:t>
            </a:r>
          </a:p>
          <a:p>
            <a:r>
              <a:rPr lang="en-US" sz="1800" dirty="0"/>
              <a:t>Part 86—DRUG AND ALCOHOL ABUSE PREVENTION</a:t>
            </a:r>
          </a:p>
          <a:p>
            <a:r>
              <a:rPr lang="en-US" sz="1800" dirty="0"/>
              <a:t>Part 97—PROTECTION OF HUMAN SUBJECTS</a:t>
            </a:r>
          </a:p>
          <a:p>
            <a:r>
              <a:rPr lang="en-US" sz="1800" dirty="0"/>
              <a:t>Part 98—STUDENT RIGHTS IN RESEARCH, EXPERIMENTAL PROGRAMS, AND TESTING (current version)</a:t>
            </a:r>
          </a:p>
          <a:p>
            <a:r>
              <a:rPr lang="en-US" sz="1800" dirty="0"/>
              <a:t>Part 99—FAMILY EDUCATIONAL RIGHTS AND PRIVACY</a:t>
            </a:r>
          </a:p>
          <a:p>
            <a:endParaRPr lang="en-US" sz="2000" dirty="0"/>
          </a:p>
          <a:p>
            <a:endParaRPr lang="en-US" sz="2400" dirty="0"/>
          </a:p>
          <a:p>
            <a:endParaRPr lang="en-US" sz="800" dirty="0"/>
          </a:p>
          <a:p>
            <a:pPr marL="109728" indent="0">
              <a:buNone/>
            </a:pPr>
            <a:endParaRPr lang="en-US" sz="2400" dirty="0"/>
          </a:p>
        </p:txBody>
      </p:sp>
      <p:sp>
        <p:nvSpPr>
          <p:cNvPr id="3" name="Slide Number Placeholder 2"/>
          <p:cNvSpPr>
            <a:spLocks noGrp="1"/>
          </p:cNvSpPr>
          <p:nvPr>
            <p:ph type="sldNum" sz="quarter" idx="12"/>
          </p:nvPr>
        </p:nvSpPr>
        <p:spPr/>
        <p:txBody>
          <a:bodyPr/>
          <a:lstStyle/>
          <a:p>
            <a:fld id="{54406723-63EF-46BA-8197-50CD82E0DAB1}" type="slidenum">
              <a:rPr lang="en-US" smtClean="0">
                <a:solidFill>
                  <a:prstClr val="black"/>
                </a:solidFill>
              </a:rPr>
              <a:pPr/>
              <a:t>10</a:t>
            </a:fld>
            <a:endParaRPr lang="en-US" dirty="0">
              <a:solidFill>
                <a:prstClr val="black"/>
              </a:solidFill>
            </a:endParaRPr>
          </a:p>
        </p:txBody>
      </p:sp>
      <p:sp>
        <p:nvSpPr>
          <p:cNvPr id="4" name="Title 3"/>
          <p:cNvSpPr>
            <a:spLocks noGrp="1"/>
          </p:cNvSpPr>
          <p:nvPr>
            <p:ph type="title"/>
          </p:nvPr>
        </p:nvSpPr>
        <p:spPr>
          <a:xfrm>
            <a:off x="419100" y="76200"/>
            <a:ext cx="8229600" cy="1143000"/>
          </a:xfrm>
        </p:spPr>
        <p:txBody>
          <a:bodyPr>
            <a:normAutofit fontScale="90000"/>
          </a:bodyPr>
          <a:lstStyle/>
          <a:p>
            <a:pPr algn="ctr"/>
            <a:r>
              <a:rPr lang="en-US" altLang="en-US" sz="3600" dirty="0"/>
              <a:t>Javits:  Education Department General Administrative Regulations (</a:t>
            </a:r>
            <a:r>
              <a:rPr lang="en-US" sz="3600" dirty="0"/>
              <a:t>EDGAR)</a:t>
            </a:r>
          </a:p>
        </p:txBody>
      </p:sp>
    </p:spTree>
    <p:extLst>
      <p:ext uri="{BB962C8B-B14F-4D97-AF65-F5344CB8AC3E}">
        <p14:creationId xmlns:p14="http://schemas.microsoft.com/office/powerpoint/2010/main" val="1678513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hlinkClick r:id="rId3"/>
              </a:rPr>
              <a:t>https://www2.ed.gov/policy/fund/guid/uniform-guidance/index.html</a:t>
            </a:r>
            <a:endParaRPr lang="en-US" dirty="0"/>
          </a:p>
          <a:p>
            <a:r>
              <a:rPr lang="en-US" dirty="0"/>
              <a:t>Subpart A – Acronyms and Definitions</a:t>
            </a:r>
          </a:p>
          <a:p>
            <a:r>
              <a:rPr lang="en-US" dirty="0"/>
              <a:t>Subpart B – General Provisions</a:t>
            </a:r>
          </a:p>
          <a:p>
            <a:r>
              <a:rPr lang="en-US" dirty="0"/>
              <a:t>Subpart C – Pre-Award Requirements</a:t>
            </a:r>
          </a:p>
          <a:p>
            <a:r>
              <a:rPr lang="en-US" dirty="0"/>
              <a:t>Subpart D – Post-Award Requirements</a:t>
            </a:r>
          </a:p>
          <a:p>
            <a:r>
              <a:rPr lang="en-US" dirty="0"/>
              <a:t>Subpart E – Cost Principles</a:t>
            </a:r>
          </a:p>
          <a:p>
            <a:r>
              <a:rPr lang="en-US" dirty="0"/>
              <a:t>Subpart F – Audit Requirements</a:t>
            </a:r>
          </a:p>
          <a:p>
            <a:r>
              <a:rPr lang="en-US" dirty="0"/>
              <a:t>Appendices III-V and VII – Indirect Cost/Cost Allocation Plans</a:t>
            </a:r>
          </a:p>
          <a:p>
            <a:r>
              <a:rPr lang="en-US" dirty="0"/>
              <a:t>Appendix XI – Compliance Supplement</a:t>
            </a:r>
          </a:p>
          <a:p>
            <a:endParaRPr lang="en-US" dirty="0"/>
          </a:p>
        </p:txBody>
      </p:sp>
      <p:sp>
        <p:nvSpPr>
          <p:cNvPr id="3" name="Slide Number Placeholder 2"/>
          <p:cNvSpPr>
            <a:spLocks noGrp="1"/>
          </p:cNvSpPr>
          <p:nvPr>
            <p:ph type="sldNum" sz="quarter" idx="12"/>
          </p:nvPr>
        </p:nvSpPr>
        <p:spPr/>
        <p:txBody>
          <a:bodyPr/>
          <a:lstStyle/>
          <a:p>
            <a:fld id="{54406723-63EF-46BA-8197-50CD82E0DAB1}" type="slidenum">
              <a:rPr lang="en-US" smtClean="0"/>
              <a:pPr/>
              <a:t>11</a:t>
            </a:fld>
            <a:endParaRPr lang="en-US" dirty="0"/>
          </a:p>
        </p:txBody>
      </p:sp>
      <p:sp>
        <p:nvSpPr>
          <p:cNvPr id="4" name="Title 3"/>
          <p:cNvSpPr>
            <a:spLocks noGrp="1"/>
          </p:cNvSpPr>
          <p:nvPr>
            <p:ph type="title"/>
          </p:nvPr>
        </p:nvSpPr>
        <p:spPr/>
        <p:txBody>
          <a:bodyPr>
            <a:normAutofit fontScale="90000"/>
          </a:bodyPr>
          <a:lstStyle/>
          <a:p>
            <a:pPr algn="ctr"/>
            <a:r>
              <a:rPr lang="en-US" altLang="en-US" sz="3600" dirty="0"/>
              <a:t>Javits:  </a:t>
            </a:r>
            <a:r>
              <a:rPr lang="en-US" sz="3600" dirty="0"/>
              <a:t>Uniform Guidance  (2 CFR § 200)</a:t>
            </a:r>
          </a:p>
        </p:txBody>
      </p:sp>
    </p:spTree>
    <p:extLst>
      <p:ext uri="{BB962C8B-B14F-4D97-AF65-F5344CB8AC3E}">
        <p14:creationId xmlns:p14="http://schemas.microsoft.com/office/powerpoint/2010/main" val="160009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66018"/>
            <a:ext cx="8534400" cy="4525963"/>
          </a:xfrm>
        </p:spPr>
        <p:txBody>
          <a:bodyPr>
            <a:noAutofit/>
          </a:bodyPr>
          <a:lstStyle/>
          <a:p>
            <a:pPr>
              <a:spcAft>
                <a:spcPts val="600"/>
              </a:spcAft>
            </a:pPr>
            <a:r>
              <a:rPr lang="en-US" sz="2400" dirty="0"/>
              <a:t>Work with your Program officer when revising budgets</a:t>
            </a:r>
          </a:p>
          <a:p>
            <a:pPr>
              <a:spcAft>
                <a:spcPts val="600"/>
              </a:spcAft>
            </a:pPr>
            <a:r>
              <a:rPr lang="en-US" sz="2400" dirty="0"/>
              <a:t>Indirect costs may only be calculated against the first $25,000 of each individual contract in the budget contracts line item</a:t>
            </a:r>
          </a:p>
          <a:p>
            <a:pPr>
              <a:spcAft>
                <a:spcPts val="600"/>
              </a:spcAft>
            </a:pPr>
            <a:r>
              <a:rPr lang="en-US" sz="2400" dirty="0"/>
              <a:t>Draw down funds from G5 in a timely manner. G5 reflects the fiscal side of grant performance.</a:t>
            </a:r>
          </a:p>
          <a:p>
            <a:pPr>
              <a:spcAft>
                <a:spcPts val="600"/>
              </a:spcAft>
            </a:pPr>
            <a:r>
              <a:rPr lang="en-US" sz="2400" dirty="0"/>
              <a:t>Work with your Budget Office</a:t>
            </a:r>
          </a:p>
          <a:p>
            <a:pPr>
              <a:spcAft>
                <a:spcPts val="600"/>
              </a:spcAft>
            </a:pPr>
            <a:r>
              <a:rPr lang="en-US" sz="2400" dirty="0"/>
              <a:t>Contact the G5 Help Desk if you have specific issues (1.800.877.8339)</a:t>
            </a:r>
          </a:p>
        </p:txBody>
      </p:sp>
      <p:sp>
        <p:nvSpPr>
          <p:cNvPr id="3" name="Slide Number Placeholder 2"/>
          <p:cNvSpPr>
            <a:spLocks noGrp="1"/>
          </p:cNvSpPr>
          <p:nvPr>
            <p:ph type="sldNum" sz="quarter" idx="12"/>
          </p:nvPr>
        </p:nvSpPr>
        <p:spPr/>
        <p:txBody>
          <a:bodyPr/>
          <a:lstStyle/>
          <a:p>
            <a:fld id="{54406723-63EF-46BA-8197-50CD82E0DAB1}" type="slidenum">
              <a:rPr lang="en-US" smtClean="0"/>
              <a:pPr/>
              <a:t>12</a:t>
            </a:fld>
            <a:endParaRPr lang="en-US" dirty="0"/>
          </a:p>
        </p:txBody>
      </p:sp>
      <p:sp>
        <p:nvSpPr>
          <p:cNvPr id="4" name="Title 3"/>
          <p:cNvSpPr>
            <a:spLocks noGrp="1"/>
          </p:cNvSpPr>
          <p:nvPr>
            <p:ph type="title"/>
          </p:nvPr>
        </p:nvSpPr>
        <p:spPr>
          <a:xfrm>
            <a:off x="457200" y="76200"/>
            <a:ext cx="8229600" cy="1143000"/>
          </a:xfrm>
        </p:spPr>
        <p:txBody>
          <a:bodyPr>
            <a:normAutofit/>
          </a:bodyPr>
          <a:lstStyle/>
          <a:p>
            <a:pPr algn="ctr"/>
            <a:r>
              <a:rPr lang="en-US" altLang="en-US" sz="4000" dirty="0"/>
              <a:t>Budgets:  Tips to Maintain it</a:t>
            </a:r>
            <a:endParaRPr lang="en-US" sz="4000" dirty="0"/>
          </a:p>
        </p:txBody>
      </p:sp>
    </p:spTree>
    <p:extLst>
      <p:ext uri="{BB962C8B-B14F-4D97-AF65-F5344CB8AC3E}">
        <p14:creationId xmlns:p14="http://schemas.microsoft.com/office/powerpoint/2010/main" val="51247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93FB76-83DF-450D-B739-7BE0D66465F5}"/>
              </a:ext>
            </a:extLst>
          </p:cNvPr>
          <p:cNvSpPr>
            <a:spLocks noGrp="1"/>
          </p:cNvSpPr>
          <p:nvPr>
            <p:ph idx="1"/>
          </p:nvPr>
        </p:nvSpPr>
        <p:spPr>
          <a:xfrm>
            <a:off x="457200" y="1524000"/>
            <a:ext cx="8229600" cy="3624072"/>
          </a:xfrm>
        </p:spPr>
        <p:txBody>
          <a:bodyPr>
            <a:normAutofit/>
          </a:bodyPr>
          <a:lstStyle/>
          <a:p>
            <a:r>
              <a:rPr lang="en-US" dirty="0"/>
              <a:t>You can transfer funds within your budget (e.g., personnel to supplies)</a:t>
            </a:r>
          </a:p>
          <a:p>
            <a:pPr lvl="1"/>
            <a:r>
              <a:rPr lang="en-US" dirty="0"/>
              <a:t>Notify your Program Officer for approval</a:t>
            </a:r>
          </a:p>
          <a:p>
            <a:pPr lvl="1"/>
            <a:r>
              <a:rPr lang="en-US" dirty="0"/>
              <a:t>Revisions must not change the scope or objectives of your Javits project</a:t>
            </a:r>
          </a:p>
          <a:p>
            <a:pPr lvl="1"/>
            <a:r>
              <a:rPr lang="en-US" dirty="0"/>
              <a:t>Complete Budget revisions and narrative form ED 524B</a:t>
            </a:r>
          </a:p>
        </p:txBody>
      </p:sp>
      <p:sp>
        <p:nvSpPr>
          <p:cNvPr id="3" name="Slide Number Placeholder 2">
            <a:extLst>
              <a:ext uri="{FF2B5EF4-FFF2-40B4-BE49-F238E27FC236}">
                <a16:creationId xmlns:a16="http://schemas.microsoft.com/office/drawing/2014/main" id="{7D14BE8C-2AA1-4923-AA62-8A1AC0DBA66A}"/>
              </a:ext>
            </a:extLst>
          </p:cNvPr>
          <p:cNvSpPr>
            <a:spLocks noGrp="1"/>
          </p:cNvSpPr>
          <p:nvPr>
            <p:ph type="sldNum" sz="quarter" idx="12"/>
          </p:nvPr>
        </p:nvSpPr>
        <p:spPr/>
        <p:txBody>
          <a:bodyPr/>
          <a:lstStyle/>
          <a:p>
            <a:fld id="{54406723-63EF-46BA-8197-50CD82E0DAB1}" type="slidenum">
              <a:rPr lang="en-US" smtClean="0"/>
              <a:pPr/>
              <a:t>13</a:t>
            </a:fld>
            <a:endParaRPr lang="en-US" dirty="0"/>
          </a:p>
        </p:txBody>
      </p:sp>
      <p:sp>
        <p:nvSpPr>
          <p:cNvPr id="4" name="Title 3">
            <a:extLst>
              <a:ext uri="{FF2B5EF4-FFF2-40B4-BE49-F238E27FC236}">
                <a16:creationId xmlns:a16="http://schemas.microsoft.com/office/drawing/2014/main" id="{808BBF01-1050-440C-A180-F38048E5142A}"/>
              </a:ext>
            </a:extLst>
          </p:cNvPr>
          <p:cNvSpPr>
            <a:spLocks noGrp="1"/>
          </p:cNvSpPr>
          <p:nvPr>
            <p:ph type="title"/>
          </p:nvPr>
        </p:nvSpPr>
        <p:spPr/>
        <p:txBody>
          <a:bodyPr/>
          <a:lstStyle/>
          <a:p>
            <a:r>
              <a:rPr lang="en-US" dirty="0"/>
              <a:t>Budget Revisions</a:t>
            </a:r>
          </a:p>
        </p:txBody>
      </p:sp>
    </p:spTree>
    <p:extLst>
      <p:ext uri="{BB962C8B-B14F-4D97-AF65-F5344CB8AC3E}">
        <p14:creationId xmlns:p14="http://schemas.microsoft.com/office/powerpoint/2010/main" val="129114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0F6713-31DC-46BC-882A-EC8C845EB7F9}"/>
              </a:ext>
            </a:extLst>
          </p:cNvPr>
          <p:cNvSpPr>
            <a:spLocks noGrp="1"/>
          </p:cNvSpPr>
          <p:nvPr>
            <p:ph type="sldNum" sz="quarter" idx="12"/>
          </p:nvPr>
        </p:nvSpPr>
        <p:spPr/>
        <p:txBody>
          <a:bodyPr/>
          <a:lstStyle/>
          <a:p>
            <a:fld id="{54406723-63EF-46BA-8197-50CD82E0DAB1}" type="slidenum">
              <a:rPr lang="en-US" smtClean="0"/>
              <a:pPr/>
              <a:t>14</a:t>
            </a:fld>
            <a:endParaRPr lang="en-US" dirty="0"/>
          </a:p>
        </p:txBody>
      </p:sp>
      <p:sp>
        <p:nvSpPr>
          <p:cNvPr id="4" name="Title 3">
            <a:extLst>
              <a:ext uri="{FF2B5EF4-FFF2-40B4-BE49-F238E27FC236}">
                <a16:creationId xmlns:a16="http://schemas.microsoft.com/office/drawing/2014/main" id="{A3179421-B67F-4E0B-B08C-ADAF1EEA2896}"/>
              </a:ext>
            </a:extLst>
          </p:cNvPr>
          <p:cNvSpPr>
            <a:spLocks noGrp="1"/>
          </p:cNvSpPr>
          <p:nvPr>
            <p:ph type="title"/>
          </p:nvPr>
        </p:nvSpPr>
        <p:spPr/>
        <p:txBody>
          <a:bodyPr/>
          <a:lstStyle/>
          <a:p>
            <a:r>
              <a:rPr lang="en-US" dirty="0"/>
              <a:t>Budget Revision Checklist</a:t>
            </a:r>
          </a:p>
        </p:txBody>
      </p:sp>
      <p:sp>
        <p:nvSpPr>
          <p:cNvPr id="8" name="Content Placeholder 7">
            <a:extLst>
              <a:ext uri="{FF2B5EF4-FFF2-40B4-BE49-F238E27FC236}">
                <a16:creationId xmlns:a16="http://schemas.microsoft.com/office/drawing/2014/main" id="{79D7D474-3A45-430E-8F8B-9077E0BF14AE}"/>
              </a:ext>
            </a:extLst>
          </p:cNvPr>
          <p:cNvSpPr>
            <a:spLocks noGrp="1"/>
          </p:cNvSpPr>
          <p:nvPr>
            <p:ph idx="1"/>
          </p:nvPr>
        </p:nvSpPr>
        <p:spPr>
          <a:xfrm>
            <a:off x="417672" y="1295400"/>
            <a:ext cx="8229600" cy="4724400"/>
          </a:xfrm>
        </p:spPr>
        <p:txBody>
          <a:bodyPr>
            <a:normAutofit fontScale="70000" lnSpcReduction="20000"/>
          </a:bodyPr>
          <a:lstStyle/>
          <a:p>
            <a:pPr marL="624078" indent="-514350">
              <a:buFont typeface="+mj-lt"/>
              <a:buAutoNum type="arabicPeriod"/>
            </a:pPr>
            <a:r>
              <a:rPr lang="en-US" dirty="0"/>
              <a:t>A clear, detailed explanation of the new activity and how it will support the Goals and Objectives of the grant (include detailed cost)</a:t>
            </a:r>
          </a:p>
          <a:p>
            <a:pPr marL="624078" indent="-514350">
              <a:buFont typeface="+mj-lt"/>
              <a:buAutoNum type="arabicPeriod"/>
            </a:pPr>
            <a:endParaRPr lang="en-US" dirty="0"/>
          </a:p>
          <a:p>
            <a:pPr marL="624078" indent="-514350">
              <a:buFont typeface="+mj-lt"/>
              <a:buAutoNum type="arabicPeriod"/>
            </a:pPr>
            <a:r>
              <a:rPr lang="en-US" dirty="0"/>
              <a:t> A clear explanation of where the funds are coming from and why they are no longer necessary to support their original purpose (include detailed cost)</a:t>
            </a:r>
          </a:p>
          <a:p>
            <a:pPr marL="624078" indent="-514350">
              <a:buFont typeface="+mj-lt"/>
              <a:buAutoNum type="arabicPeriod"/>
            </a:pPr>
            <a:endParaRPr lang="en-US" dirty="0"/>
          </a:p>
          <a:p>
            <a:pPr marL="624078" indent="-514350">
              <a:buFont typeface="+mj-lt"/>
              <a:buAutoNum type="arabicPeriod"/>
            </a:pPr>
            <a:r>
              <a:rPr lang="en-US" dirty="0"/>
              <a:t>If moving funds between line items, a completed Budget Revision Sheet that shows the currently approved budget, the increase and/or decrease of funds, and the final amount in each line item where a change is made</a:t>
            </a:r>
          </a:p>
          <a:p>
            <a:pPr marL="624078" indent="-514350">
              <a:buFont typeface="+mj-lt"/>
              <a:buAutoNum type="arabicPeriod"/>
            </a:pPr>
            <a:endParaRPr lang="en-US" dirty="0"/>
          </a:p>
          <a:p>
            <a:pPr marL="624078" indent="-514350">
              <a:buFont typeface="+mj-lt"/>
              <a:buAutoNum type="arabicPeriod"/>
            </a:pPr>
            <a:r>
              <a:rPr lang="en-US" dirty="0"/>
              <a:t>Once the revision is approved an updated ED 524B Budget form that reflects the changes for Year (1) and includes the budget allocations for all 5 years of the project </a:t>
            </a:r>
          </a:p>
          <a:p>
            <a:endParaRPr lang="en-US" dirty="0"/>
          </a:p>
        </p:txBody>
      </p:sp>
    </p:spTree>
    <p:extLst>
      <p:ext uri="{BB962C8B-B14F-4D97-AF65-F5344CB8AC3E}">
        <p14:creationId xmlns:p14="http://schemas.microsoft.com/office/powerpoint/2010/main" val="251765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0F6713-31DC-46BC-882A-EC8C845EB7F9}"/>
              </a:ext>
            </a:extLst>
          </p:cNvPr>
          <p:cNvSpPr>
            <a:spLocks noGrp="1"/>
          </p:cNvSpPr>
          <p:nvPr>
            <p:ph type="sldNum" sz="quarter" idx="12"/>
          </p:nvPr>
        </p:nvSpPr>
        <p:spPr/>
        <p:txBody>
          <a:bodyPr/>
          <a:lstStyle/>
          <a:p>
            <a:fld id="{54406723-63EF-46BA-8197-50CD82E0DAB1}" type="slidenum">
              <a:rPr lang="en-US" smtClean="0"/>
              <a:pPr/>
              <a:t>15</a:t>
            </a:fld>
            <a:endParaRPr lang="en-US" dirty="0"/>
          </a:p>
        </p:txBody>
      </p:sp>
      <p:sp>
        <p:nvSpPr>
          <p:cNvPr id="4" name="Title 3">
            <a:extLst>
              <a:ext uri="{FF2B5EF4-FFF2-40B4-BE49-F238E27FC236}">
                <a16:creationId xmlns:a16="http://schemas.microsoft.com/office/drawing/2014/main" id="{A3179421-B67F-4E0B-B08C-ADAF1EEA2896}"/>
              </a:ext>
            </a:extLst>
          </p:cNvPr>
          <p:cNvSpPr>
            <a:spLocks noGrp="1"/>
          </p:cNvSpPr>
          <p:nvPr>
            <p:ph type="title"/>
          </p:nvPr>
        </p:nvSpPr>
        <p:spPr/>
        <p:txBody>
          <a:bodyPr>
            <a:normAutofit fontScale="90000"/>
          </a:bodyPr>
          <a:lstStyle/>
          <a:p>
            <a:r>
              <a:rPr lang="en-US" dirty="0"/>
              <a:t>Budget Revision Checklist (</a:t>
            </a:r>
            <a:r>
              <a:rPr lang="en-US" dirty="0" err="1"/>
              <a:t>Cont</a:t>
            </a:r>
            <a:r>
              <a:rPr lang="en-US" dirty="0"/>
              <a:t>)</a:t>
            </a:r>
          </a:p>
        </p:txBody>
      </p:sp>
      <p:sp>
        <p:nvSpPr>
          <p:cNvPr id="8" name="Content Placeholder 7">
            <a:extLst>
              <a:ext uri="{FF2B5EF4-FFF2-40B4-BE49-F238E27FC236}">
                <a16:creationId xmlns:a16="http://schemas.microsoft.com/office/drawing/2014/main" id="{79D7D474-3A45-430E-8F8B-9077E0BF14AE}"/>
              </a:ext>
            </a:extLst>
          </p:cNvPr>
          <p:cNvSpPr>
            <a:spLocks noGrp="1"/>
          </p:cNvSpPr>
          <p:nvPr>
            <p:ph idx="1"/>
          </p:nvPr>
        </p:nvSpPr>
        <p:spPr>
          <a:xfrm>
            <a:off x="417672" y="1417638"/>
            <a:ext cx="8229600" cy="3670205"/>
          </a:xfrm>
        </p:spPr>
        <p:txBody>
          <a:bodyPr>
            <a:normAutofit/>
          </a:bodyPr>
          <a:lstStyle/>
          <a:p>
            <a:r>
              <a:rPr lang="en-US" dirty="0"/>
              <a:t>For budget revisions within the same ED budget category:  </a:t>
            </a:r>
          </a:p>
          <a:p>
            <a:endParaRPr lang="en-US" sz="1400" dirty="0"/>
          </a:p>
          <a:p>
            <a:pPr lvl="1"/>
            <a:r>
              <a:rPr lang="en-US" dirty="0"/>
              <a:t>Email your Program Officer noting changes to the line item to include:</a:t>
            </a:r>
          </a:p>
          <a:p>
            <a:pPr lvl="2"/>
            <a:r>
              <a:rPr lang="en-US" dirty="0"/>
              <a:t>What funds are being redirected, </a:t>
            </a:r>
          </a:p>
          <a:p>
            <a:pPr lvl="2"/>
            <a:r>
              <a:rPr lang="en-US" dirty="0"/>
              <a:t>Reason for redirecting funds, and </a:t>
            </a:r>
          </a:p>
          <a:p>
            <a:pPr lvl="2"/>
            <a:r>
              <a:rPr lang="en-US" dirty="0"/>
              <a:t>How the change is consistent with your original goals and objectives.</a:t>
            </a:r>
          </a:p>
        </p:txBody>
      </p:sp>
    </p:spTree>
    <p:extLst>
      <p:ext uri="{BB962C8B-B14F-4D97-AF65-F5344CB8AC3E}">
        <p14:creationId xmlns:p14="http://schemas.microsoft.com/office/powerpoint/2010/main" val="2699314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0F6713-31DC-46BC-882A-EC8C845EB7F9}"/>
              </a:ext>
            </a:extLst>
          </p:cNvPr>
          <p:cNvSpPr>
            <a:spLocks noGrp="1"/>
          </p:cNvSpPr>
          <p:nvPr>
            <p:ph type="sldNum" sz="quarter" idx="12"/>
          </p:nvPr>
        </p:nvSpPr>
        <p:spPr/>
        <p:txBody>
          <a:bodyPr/>
          <a:lstStyle/>
          <a:p>
            <a:fld id="{54406723-63EF-46BA-8197-50CD82E0DAB1}" type="slidenum">
              <a:rPr lang="en-US" smtClean="0"/>
              <a:pPr/>
              <a:t>16</a:t>
            </a:fld>
            <a:endParaRPr lang="en-US" dirty="0"/>
          </a:p>
        </p:txBody>
      </p:sp>
      <p:sp>
        <p:nvSpPr>
          <p:cNvPr id="4" name="Title 3">
            <a:extLst>
              <a:ext uri="{FF2B5EF4-FFF2-40B4-BE49-F238E27FC236}">
                <a16:creationId xmlns:a16="http://schemas.microsoft.com/office/drawing/2014/main" id="{A3179421-B67F-4E0B-B08C-ADAF1EEA2896}"/>
              </a:ext>
            </a:extLst>
          </p:cNvPr>
          <p:cNvSpPr>
            <a:spLocks noGrp="1"/>
          </p:cNvSpPr>
          <p:nvPr>
            <p:ph type="title"/>
          </p:nvPr>
        </p:nvSpPr>
        <p:spPr/>
        <p:txBody>
          <a:bodyPr>
            <a:normAutofit fontScale="90000"/>
          </a:bodyPr>
          <a:lstStyle/>
          <a:p>
            <a:r>
              <a:rPr lang="en-US" dirty="0"/>
              <a:t>Budget Revision Checklist (</a:t>
            </a:r>
            <a:r>
              <a:rPr lang="en-US" dirty="0" err="1"/>
              <a:t>Cont</a:t>
            </a:r>
            <a:r>
              <a:rPr lang="en-US" dirty="0"/>
              <a:t>)</a:t>
            </a:r>
          </a:p>
        </p:txBody>
      </p:sp>
      <p:sp>
        <p:nvSpPr>
          <p:cNvPr id="8" name="Content Placeholder 7">
            <a:extLst>
              <a:ext uri="{FF2B5EF4-FFF2-40B4-BE49-F238E27FC236}">
                <a16:creationId xmlns:a16="http://schemas.microsoft.com/office/drawing/2014/main" id="{79D7D474-3A45-430E-8F8B-9077E0BF14AE}"/>
              </a:ext>
            </a:extLst>
          </p:cNvPr>
          <p:cNvSpPr>
            <a:spLocks noGrp="1"/>
          </p:cNvSpPr>
          <p:nvPr>
            <p:ph idx="1"/>
          </p:nvPr>
        </p:nvSpPr>
        <p:spPr>
          <a:xfrm>
            <a:off x="417672" y="1417638"/>
            <a:ext cx="8229600" cy="4068762"/>
          </a:xfrm>
        </p:spPr>
        <p:txBody>
          <a:bodyPr>
            <a:normAutofit fontScale="92500"/>
          </a:bodyPr>
          <a:lstStyle/>
          <a:p>
            <a:r>
              <a:rPr lang="en-US" sz="2900" dirty="0"/>
              <a:t>For budget revisions </a:t>
            </a:r>
            <a:r>
              <a:rPr lang="en-US" sz="2900" b="1" dirty="0"/>
              <a:t>not</a:t>
            </a:r>
            <a:r>
              <a:rPr lang="en-US" sz="2900" dirty="0"/>
              <a:t> within the same ED budget category:  </a:t>
            </a:r>
          </a:p>
          <a:p>
            <a:endParaRPr lang="en-US" sz="1400" dirty="0"/>
          </a:p>
          <a:p>
            <a:pPr lvl="1"/>
            <a:r>
              <a:rPr lang="en-US" sz="2400" dirty="0"/>
              <a:t>Email your Program Officer to indicate by line item what funds are being redirected for, and how it is consistent with your original goals and objectives.</a:t>
            </a:r>
          </a:p>
          <a:p>
            <a:pPr lvl="1"/>
            <a:endParaRPr lang="en-US" sz="2400" dirty="0"/>
          </a:p>
          <a:p>
            <a:pPr lvl="1"/>
            <a:r>
              <a:rPr lang="en-US" sz="2400" dirty="0"/>
              <a:t>Provide an updated Budget Revision Sheet that reflects the budget transfer (ED 524b form)</a:t>
            </a:r>
          </a:p>
          <a:p>
            <a:pPr lvl="1"/>
            <a:endParaRPr lang="en-US" sz="2400" dirty="0"/>
          </a:p>
          <a:p>
            <a:pPr lvl="1"/>
            <a:r>
              <a:rPr lang="en-US" sz="2400" dirty="0"/>
              <a:t>Reviewed by Program Officer to obtain approval</a:t>
            </a:r>
          </a:p>
        </p:txBody>
      </p:sp>
    </p:spTree>
    <p:extLst>
      <p:ext uri="{BB962C8B-B14F-4D97-AF65-F5344CB8AC3E}">
        <p14:creationId xmlns:p14="http://schemas.microsoft.com/office/powerpoint/2010/main" val="2154610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CAEC56-0E30-4F16-A5F5-31C6E4758B8A}"/>
              </a:ext>
            </a:extLst>
          </p:cNvPr>
          <p:cNvSpPr>
            <a:spLocks noGrp="1"/>
          </p:cNvSpPr>
          <p:nvPr>
            <p:ph idx="1"/>
          </p:nvPr>
        </p:nvSpPr>
        <p:spPr>
          <a:xfrm>
            <a:off x="381000" y="1570037"/>
            <a:ext cx="8382000" cy="4678363"/>
          </a:xfrm>
        </p:spPr>
        <p:txBody>
          <a:bodyPr>
            <a:normAutofit fontScale="85000" lnSpcReduction="10000"/>
          </a:bodyPr>
          <a:lstStyle/>
          <a:p>
            <a:pPr>
              <a:spcAft>
                <a:spcPts val="1200"/>
              </a:spcAft>
            </a:pPr>
            <a:r>
              <a:rPr lang="en-US" dirty="0"/>
              <a:t>Budget revisions consistent with the project goals and objectives.</a:t>
            </a:r>
          </a:p>
          <a:p>
            <a:pPr>
              <a:spcAft>
                <a:spcPts val="1200"/>
              </a:spcAft>
            </a:pPr>
            <a:r>
              <a:rPr lang="en-US" dirty="0"/>
              <a:t>Activities for which funds were originally intended are not negatively impacted or result in a change of project scope.</a:t>
            </a:r>
          </a:p>
          <a:p>
            <a:pPr>
              <a:spcAft>
                <a:spcPts val="1200"/>
              </a:spcAft>
            </a:pPr>
            <a:r>
              <a:rPr lang="en-US" dirty="0"/>
              <a:t>Change is allowable under ED regulations and OMB cost principles.</a:t>
            </a:r>
          </a:p>
          <a:p>
            <a:pPr>
              <a:spcAft>
                <a:spcPts val="1200"/>
              </a:spcAft>
            </a:pPr>
            <a:r>
              <a:rPr lang="en-US" dirty="0"/>
              <a:t>Change does not impact the project’s ability to meet the competitive preference priorities and requirements of the program.</a:t>
            </a:r>
          </a:p>
          <a:p>
            <a:pPr>
              <a:spcAft>
                <a:spcPts val="1200"/>
              </a:spcAft>
            </a:pPr>
            <a:r>
              <a:rPr lang="en-US" dirty="0"/>
              <a:t>Budget Revisions – Submission at end of fiscal year</a:t>
            </a:r>
          </a:p>
          <a:p>
            <a:pPr>
              <a:spcAft>
                <a:spcPts val="1200"/>
              </a:spcAft>
            </a:pPr>
            <a:endParaRPr lang="en-US" dirty="0"/>
          </a:p>
        </p:txBody>
      </p:sp>
      <p:sp>
        <p:nvSpPr>
          <p:cNvPr id="3" name="Slide Number Placeholder 2">
            <a:extLst>
              <a:ext uri="{FF2B5EF4-FFF2-40B4-BE49-F238E27FC236}">
                <a16:creationId xmlns:a16="http://schemas.microsoft.com/office/drawing/2014/main" id="{3B17CA05-E722-49AB-960D-E14669A38884}"/>
              </a:ext>
            </a:extLst>
          </p:cNvPr>
          <p:cNvSpPr>
            <a:spLocks noGrp="1"/>
          </p:cNvSpPr>
          <p:nvPr>
            <p:ph type="sldNum" sz="quarter" idx="12"/>
          </p:nvPr>
        </p:nvSpPr>
        <p:spPr/>
        <p:txBody>
          <a:bodyPr/>
          <a:lstStyle/>
          <a:p>
            <a:fld id="{54406723-63EF-46BA-8197-50CD82E0DAB1}" type="slidenum">
              <a:rPr lang="en-US" smtClean="0"/>
              <a:pPr/>
              <a:t>17</a:t>
            </a:fld>
            <a:endParaRPr lang="en-US" dirty="0"/>
          </a:p>
        </p:txBody>
      </p:sp>
      <p:sp>
        <p:nvSpPr>
          <p:cNvPr id="4" name="Title 3">
            <a:extLst>
              <a:ext uri="{FF2B5EF4-FFF2-40B4-BE49-F238E27FC236}">
                <a16:creationId xmlns:a16="http://schemas.microsoft.com/office/drawing/2014/main" id="{60687515-4976-43D8-9CDE-BE53C877A560}"/>
              </a:ext>
            </a:extLst>
          </p:cNvPr>
          <p:cNvSpPr>
            <a:spLocks noGrp="1"/>
          </p:cNvSpPr>
          <p:nvPr>
            <p:ph type="title"/>
          </p:nvPr>
        </p:nvSpPr>
        <p:spPr/>
        <p:txBody>
          <a:bodyPr>
            <a:normAutofit fontScale="90000"/>
          </a:bodyPr>
          <a:lstStyle/>
          <a:p>
            <a:r>
              <a:rPr lang="en-US" dirty="0"/>
              <a:t>Program Officer’s Budget Revision Review</a:t>
            </a:r>
          </a:p>
        </p:txBody>
      </p:sp>
    </p:spTree>
    <p:extLst>
      <p:ext uri="{BB962C8B-B14F-4D97-AF65-F5344CB8AC3E}">
        <p14:creationId xmlns:p14="http://schemas.microsoft.com/office/powerpoint/2010/main" val="2021637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6FB2F0-8169-45BA-A2CE-B9429C1FBCE7}"/>
              </a:ext>
            </a:extLst>
          </p:cNvPr>
          <p:cNvSpPr>
            <a:spLocks noGrp="1"/>
          </p:cNvSpPr>
          <p:nvPr>
            <p:ph idx="1"/>
          </p:nvPr>
        </p:nvSpPr>
        <p:spPr/>
        <p:txBody>
          <a:bodyPr/>
          <a:lstStyle/>
          <a:p>
            <a:r>
              <a:rPr lang="en-US" dirty="0"/>
              <a:t>Changing Project Directors</a:t>
            </a:r>
          </a:p>
          <a:p>
            <a:pPr lvl="1"/>
            <a:r>
              <a:rPr lang="en-US" dirty="0"/>
              <a:t>Contact your Program Officer for approval </a:t>
            </a:r>
          </a:p>
          <a:p>
            <a:pPr lvl="1"/>
            <a:r>
              <a:rPr lang="en-US" dirty="0"/>
              <a:t>To designate a new project director:</a:t>
            </a:r>
          </a:p>
          <a:p>
            <a:pPr lvl="2"/>
            <a:r>
              <a:rPr lang="en-US" dirty="0"/>
              <a:t>Submit a letter signed by your certifying official for the eligible entity (see GAN);</a:t>
            </a:r>
          </a:p>
          <a:p>
            <a:pPr lvl="2"/>
            <a:r>
              <a:rPr lang="en-US" dirty="0"/>
              <a:t>The individual’s resume; and</a:t>
            </a:r>
          </a:p>
          <a:p>
            <a:pPr lvl="2"/>
            <a:r>
              <a:rPr lang="en-US" dirty="0"/>
              <a:t>The percentage of time they will spend working on the grant. </a:t>
            </a:r>
          </a:p>
          <a:p>
            <a:r>
              <a:rPr lang="en-US" dirty="0"/>
              <a:t>Keep us informed if you anticipate changes that could impact your grant!</a:t>
            </a:r>
          </a:p>
          <a:p>
            <a:pPr lvl="1"/>
            <a:endParaRPr lang="en-US" dirty="0"/>
          </a:p>
          <a:p>
            <a:pPr lvl="1"/>
            <a:endParaRPr lang="en-US" dirty="0"/>
          </a:p>
        </p:txBody>
      </p:sp>
      <p:sp>
        <p:nvSpPr>
          <p:cNvPr id="3" name="Slide Number Placeholder 2">
            <a:extLst>
              <a:ext uri="{FF2B5EF4-FFF2-40B4-BE49-F238E27FC236}">
                <a16:creationId xmlns:a16="http://schemas.microsoft.com/office/drawing/2014/main" id="{BCC29F55-C1FA-4743-8451-C7E9C4BD4BB6}"/>
              </a:ext>
            </a:extLst>
          </p:cNvPr>
          <p:cNvSpPr>
            <a:spLocks noGrp="1"/>
          </p:cNvSpPr>
          <p:nvPr>
            <p:ph type="sldNum" sz="quarter" idx="12"/>
          </p:nvPr>
        </p:nvSpPr>
        <p:spPr/>
        <p:txBody>
          <a:bodyPr/>
          <a:lstStyle/>
          <a:p>
            <a:fld id="{54406723-63EF-46BA-8197-50CD82E0DAB1}" type="slidenum">
              <a:rPr lang="en-US" smtClean="0"/>
              <a:pPr/>
              <a:t>18</a:t>
            </a:fld>
            <a:endParaRPr lang="en-US" dirty="0"/>
          </a:p>
        </p:txBody>
      </p:sp>
      <p:sp>
        <p:nvSpPr>
          <p:cNvPr id="4" name="Title 3">
            <a:extLst>
              <a:ext uri="{FF2B5EF4-FFF2-40B4-BE49-F238E27FC236}">
                <a16:creationId xmlns:a16="http://schemas.microsoft.com/office/drawing/2014/main" id="{2CF19C73-D304-4BFF-9CDD-6458FA4376BB}"/>
              </a:ext>
            </a:extLst>
          </p:cNvPr>
          <p:cNvSpPr>
            <a:spLocks noGrp="1"/>
          </p:cNvSpPr>
          <p:nvPr>
            <p:ph type="title"/>
          </p:nvPr>
        </p:nvSpPr>
        <p:spPr/>
        <p:txBody>
          <a:bodyPr/>
          <a:lstStyle/>
          <a:p>
            <a:r>
              <a:rPr lang="en-US" dirty="0"/>
              <a:t>Changes Can Be Inevitable!</a:t>
            </a:r>
          </a:p>
        </p:txBody>
      </p:sp>
    </p:spTree>
    <p:extLst>
      <p:ext uri="{BB962C8B-B14F-4D97-AF65-F5344CB8AC3E}">
        <p14:creationId xmlns:p14="http://schemas.microsoft.com/office/powerpoint/2010/main" val="116629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4927E7-25A3-4B7F-A257-9AECCCF22C22}"/>
              </a:ext>
            </a:extLst>
          </p:cNvPr>
          <p:cNvSpPr>
            <a:spLocks noGrp="1"/>
          </p:cNvSpPr>
          <p:nvPr>
            <p:ph idx="1"/>
          </p:nvPr>
        </p:nvSpPr>
        <p:spPr>
          <a:xfrm>
            <a:off x="457200" y="990600"/>
            <a:ext cx="8229600" cy="1839594"/>
          </a:xfrm>
        </p:spPr>
        <p:txBody>
          <a:bodyPr/>
          <a:lstStyle/>
          <a:p>
            <a:r>
              <a:rPr lang="en-US" dirty="0"/>
              <a:t>Grant funds obligated only during the grant period</a:t>
            </a:r>
          </a:p>
          <a:p>
            <a:r>
              <a:rPr lang="en-US" dirty="0"/>
              <a:t>End date on grant award is the last day to obligate funds</a:t>
            </a:r>
          </a:p>
          <a:p>
            <a:endParaRPr lang="en-US" dirty="0"/>
          </a:p>
        </p:txBody>
      </p:sp>
      <p:sp>
        <p:nvSpPr>
          <p:cNvPr id="3" name="Slide Number Placeholder 2">
            <a:extLst>
              <a:ext uri="{FF2B5EF4-FFF2-40B4-BE49-F238E27FC236}">
                <a16:creationId xmlns:a16="http://schemas.microsoft.com/office/drawing/2014/main" id="{37B82DC9-91B0-45C4-B1CA-734743231BEE}"/>
              </a:ext>
            </a:extLst>
          </p:cNvPr>
          <p:cNvSpPr>
            <a:spLocks noGrp="1"/>
          </p:cNvSpPr>
          <p:nvPr>
            <p:ph type="sldNum" sz="quarter" idx="12"/>
          </p:nvPr>
        </p:nvSpPr>
        <p:spPr/>
        <p:txBody>
          <a:bodyPr/>
          <a:lstStyle/>
          <a:p>
            <a:fld id="{54406723-63EF-46BA-8197-50CD82E0DAB1}" type="slidenum">
              <a:rPr lang="en-US" smtClean="0"/>
              <a:pPr/>
              <a:t>19</a:t>
            </a:fld>
            <a:endParaRPr lang="en-US" dirty="0"/>
          </a:p>
        </p:txBody>
      </p:sp>
      <p:sp>
        <p:nvSpPr>
          <p:cNvPr id="4" name="Title 3">
            <a:extLst>
              <a:ext uri="{FF2B5EF4-FFF2-40B4-BE49-F238E27FC236}">
                <a16:creationId xmlns:a16="http://schemas.microsoft.com/office/drawing/2014/main" id="{FB18F7C1-B57D-4730-87DD-BC12C35BB3A8}"/>
              </a:ext>
            </a:extLst>
          </p:cNvPr>
          <p:cNvSpPr>
            <a:spLocks noGrp="1"/>
          </p:cNvSpPr>
          <p:nvPr>
            <p:ph type="title"/>
          </p:nvPr>
        </p:nvSpPr>
        <p:spPr>
          <a:xfrm>
            <a:off x="533400" y="76200"/>
            <a:ext cx="8229600" cy="1143000"/>
          </a:xfrm>
        </p:spPr>
        <p:txBody>
          <a:bodyPr/>
          <a:lstStyle/>
          <a:p>
            <a:r>
              <a:rPr lang="en-US" dirty="0"/>
              <a:t>Javits:  Obligating Funds</a:t>
            </a:r>
          </a:p>
        </p:txBody>
      </p:sp>
      <p:graphicFrame>
        <p:nvGraphicFramePr>
          <p:cNvPr id="7" name="Table 6">
            <a:extLst>
              <a:ext uri="{FF2B5EF4-FFF2-40B4-BE49-F238E27FC236}">
                <a16:creationId xmlns:a16="http://schemas.microsoft.com/office/drawing/2014/main" id="{F574A159-213C-4A5F-A193-135B99533A4A}"/>
              </a:ext>
            </a:extLst>
          </p:cNvPr>
          <p:cNvGraphicFramePr>
            <a:graphicFrameLocks noGrp="1"/>
          </p:cNvGraphicFramePr>
          <p:nvPr>
            <p:extLst>
              <p:ext uri="{D42A27DB-BD31-4B8C-83A1-F6EECF244321}">
                <p14:modId xmlns:p14="http://schemas.microsoft.com/office/powerpoint/2010/main" val="3289410203"/>
              </p:ext>
            </p:extLst>
          </p:nvPr>
        </p:nvGraphicFramePr>
        <p:xfrm>
          <a:off x="1562100" y="3156886"/>
          <a:ext cx="6019800" cy="2558114"/>
        </p:xfrm>
        <a:graphic>
          <a:graphicData uri="http://schemas.openxmlformats.org/drawingml/2006/table">
            <a:tbl>
              <a:tblPr>
                <a:tableStyleId>{5C22544A-7EE6-4342-B048-85BDC9FD1C3A}</a:tableStyleId>
              </a:tblPr>
              <a:tblGrid>
                <a:gridCol w="3258555">
                  <a:extLst>
                    <a:ext uri="{9D8B030D-6E8A-4147-A177-3AD203B41FA5}">
                      <a16:colId xmlns:a16="http://schemas.microsoft.com/office/drawing/2014/main" val="3417670458"/>
                    </a:ext>
                  </a:extLst>
                </a:gridCol>
                <a:gridCol w="2761245">
                  <a:extLst>
                    <a:ext uri="{9D8B030D-6E8A-4147-A177-3AD203B41FA5}">
                      <a16:colId xmlns:a16="http://schemas.microsoft.com/office/drawing/2014/main" val="3610356385"/>
                    </a:ext>
                  </a:extLst>
                </a:gridCol>
              </a:tblGrid>
              <a:tr h="546859">
                <a:tc>
                  <a:txBody>
                    <a:bodyPr/>
                    <a:lstStyle/>
                    <a:p>
                      <a:pPr marL="0" marR="0">
                        <a:lnSpc>
                          <a:spcPct val="107000"/>
                        </a:lnSpc>
                        <a:spcBef>
                          <a:spcPts val="0"/>
                        </a:spcBef>
                        <a:spcAft>
                          <a:spcPts val="800"/>
                        </a:spcAft>
                      </a:pPr>
                      <a:r>
                        <a:rPr lang="en-US" sz="2000" b="1" dirty="0">
                          <a:effectLst/>
                        </a:rPr>
                        <a:t>Use of Funds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nSpc>
                          <a:spcPct val="107000"/>
                        </a:lnSpc>
                        <a:spcBef>
                          <a:spcPts val="0"/>
                        </a:spcBef>
                        <a:spcAft>
                          <a:spcPts val="800"/>
                        </a:spcAft>
                      </a:pPr>
                      <a:r>
                        <a:rPr lang="en-US" sz="2000" b="1" dirty="0">
                          <a:effectLst/>
                        </a:rPr>
                        <a:t>When Obligated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620734465"/>
                  </a:ext>
                </a:extLst>
              </a:tr>
              <a:tr h="778521">
                <a:tc>
                  <a:txBody>
                    <a:bodyPr/>
                    <a:lstStyle/>
                    <a:p>
                      <a:pPr marL="0" marR="0">
                        <a:lnSpc>
                          <a:spcPct val="107000"/>
                        </a:lnSpc>
                        <a:spcBef>
                          <a:spcPts val="0"/>
                        </a:spcBef>
                        <a:spcAft>
                          <a:spcPts val="800"/>
                        </a:spcAft>
                      </a:pPr>
                      <a:r>
                        <a:rPr lang="en-US" sz="1800" dirty="0">
                          <a:effectLst/>
                        </a:rPr>
                        <a:t>Personal services by your employee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dirty="0">
                          <a:effectLst/>
                        </a:rPr>
                        <a:t>When services are performed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330500"/>
                  </a:ext>
                </a:extLst>
              </a:tr>
              <a:tr h="778521">
                <a:tc>
                  <a:txBody>
                    <a:bodyPr/>
                    <a:lstStyle/>
                    <a:p>
                      <a:pPr marL="0" marR="0">
                        <a:lnSpc>
                          <a:spcPct val="107000"/>
                        </a:lnSpc>
                        <a:spcBef>
                          <a:spcPts val="0"/>
                        </a:spcBef>
                        <a:spcAft>
                          <a:spcPts val="800"/>
                        </a:spcAft>
                      </a:pPr>
                      <a:r>
                        <a:rPr lang="en-US" sz="1800" dirty="0">
                          <a:effectLst/>
                        </a:rPr>
                        <a:t>Personal services or other work by contractor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dirty="0">
                          <a:effectLst/>
                        </a:rPr>
                        <a:t>Date of binding written commitment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385023"/>
                  </a:ext>
                </a:extLst>
              </a:tr>
              <a:tr h="454213">
                <a:tc>
                  <a:txBody>
                    <a:bodyPr/>
                    <a:lstStyle/>
                    <a:p>
                      <a:pPr marL="0" marR="0">
                        <a:lnSpc>
                          <a:spcPct val="107000"/>
                        </a:lnSpc>
                        <a:spcBef>
                          <a:spcPts val="0"/>
                        </a:spcBef>
                        <a:spcAft>
                          <a:spcPts val="800"/>
                        </a:spcAft>
                      </a:pPr>
                      <a:r>
                        <a:rPr lang="en-US" sz="1800" dirty="0">
                          <a:effectLst/>
                        </a:rPr>
                        <a:t>Travel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dirty="0">
                          <a:effectLst/>
                        </a:rPr>
                        <a:t>When travel is taken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37160" marR="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99878"/>
                  </a:ext>
                </a:extLst>
              </a:tr>
            </a:tbl>
          </a:graphicData>
        </a:graphic>
      </p:graphicFrame>
    </p:spTree>
    <p:extLst>
      <p:ext uri="{BB962C8B-B14F-4D97-AF65-F5344CB8AC3E}">
        <p14:creationId xmlns:p14="http://schemas.microsoft.com/office/powerpoint/2010/main" val="257679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Please remember the following:</a:t>
            </a:r>
          </a:p>
          <a:p>
            <a:pPr marL="109728" indent="0">
              <a:buNone/>
            </a:pPr>
            <a:endParaRPr lang="en-US" dirty="0"/>
          </a:p>
          <a:p>
            <a:pPr>
              <a:buFont typeface="Wingdings" panose="05000000000000000000" pitchFamily="2" charset="2"/>
              <a:buChar char="Ø"/>
            </a:pPr>
            <a:r>
              <a:rPr lang="en-US" dirty="0"/>
              <a:t>MUTE your phones (use the “mute” on your device or press *6)</a:t>
            </a:r>
          </a:p>
          <a:p>
            <a:pPr>
              <a:buFont typeface="Wingdings" panose="05000000000000000000" pitchFamily="2" charset="2"/>
              <a:buChar char="Ø"/>
            </a:pPr>
            <a:r>
              <a:rPr lang="en-US" dirty="0"/>
              <a:t>Do NOT utilize the HOLD function—this will place the entire call on hold. Simply hang up and dial back in when you’re able.</a:t>
            </a:r>
          </a:p>
          <a:p>
            <a:pPr>
              <a:buFont typeface="Wingdings" panose="05000000000000000000" pitchFamily="2" charset="2"/>
              <a:buChar char="Ø"/>
            </a:pPr>
            <a:r>
              <a:rPr lang="en-US" dirty="0"/>
              <a:t>Use the </a:t>
            </a:r>
            <a:r>
              <a:rPr lang="en-US" dirty="0" err="1"/>
              <a:t>chatbox</a:t>
            </a:r>
            <a:r>
              <a:rPr lang="en-US" dirty="0"/>
              <a:t> to ask questions. Direct them to the HOST or ALL PARTICIPANTS.</a:t>
            </a:r>
          </a:p>
          <a:p>
            <a:pPr>
              <a:buFont typeface="Wingdings" panose="05000000000000000000" pitchFamily="2" charset="2"/>
              <a:buChar char="Ø"/>
            </a:pPr>
            <a:r>
              <a:rPr lang="en-US" dirty="0"/>
              <a:t>Sit back, relax, and enjoy the show!</a:t>
            </a:r>
          </a:p>
        </p:txBody>
      </p:sp>
      <p:sp>
        <p:nvSpPr>
          <p:cNvPr id="3" name="Slide Number Placeholder 2"/>
          <p:cNvSpPr>
            <a:spLocks noGrp="1"/>
          </p:cNvSpPr>
          <p:nvPr>
            <p:ph type="sldNum" sz="quarter" idx="12"/>
          </p:nvPr>
        </p:nvSpPr>
        <p:spPr/>
        <p:txBody>
          <a:bodyPr/>
          <a:lstStyle/>
          <a:p>
            <a:fld id="{54406723-63EF-46BA-8197-50CD82E0DAB1}" type="slidenum">
              <a:rPr lang="en-US" smtClean="0"/>
              <a:pPr/>
              <a:t>2</a:t>
            </a:fld>
            <a:endParaRPr lang="en-US" dirty="0"/>
          </a:p>
        </p:txBody>
      </p:sp>
      <p:sp>
        <p:nvSpPr>
          <p:cNvPr id="4" name="Title 3"/>
          <p:cNvSpPr>
            <a:spLocks noGrp="1"/>
          </p:cNvSpPr>
          <p:nvPr>
            <p:ph type="title"/>
          </p:nvPr>
        </p:nvSpPr>
        <p:spPr/>
        <p:txBody>
          <a:bodyPr/>
          <a:lstStyle/>
          <a:p>
            <a:r>
              <a:rPr lang="en-US" dirty="0"/>
              <a:t>Housekeeping Rules</a:t>
            </a:r>
          </a:p>
        </p:txBody>
      </p:sp>
    </p:spTree>
    <p:extLst>
      <p:ext uri="{BB962C8B-B14F-4D97-AF65-F5344CB8AC3E}">
        <p14:creationId xmlns:p14="http://schemas.microsoft.com/office/powerpoint/2010/main" val="1085236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F3EEC9-173B-48CE-BA80-360EF2A6917C}"/>
              </a:ext>
            </a:extLst>
          </p:cNvPr>
          <p:cNvSpPr>
            <a:spLocks noGrp="1"/>
          </p:cNvSpPr>
          <p:nvPr>
            <p:ph idx="1"/>
          </p:nvPr>
        </p:nvSpPr>
        <p:spPr>
          <a:xfrm>
            <a:off x="381000" y="1219200"/>
            <a:ext cx="8229600" cy="4876800"/>
          </a:xfrm>
        </p:spPr>
        <p:txBody>
          <a:bodyPr>
            <a:normAutofit fontScale="92500" lnSpcReduction="10000"/>
          </a:bodyPr>
          <a:lstStyle/>
          <a:p>
            <a:pPr>
              <a:spcAft>
                <a:spcPts val="600"/>
              </a:spcAft>
            </a:pPr>
            <a:r>
              <a:rPr lang="en-US" dirty="0"/>
              <a:t>Unused grant funds </a:t>
            </a:r>
            <a:r>
              <a:rPr lang="en-US" b="1" dirty="0"/>
              <a:t>automatically</a:t>
            </a:r>
            <a:r>
              <a:rPr lang="en-US" dirty="0"/>
              <a:t> carry over from year to year within a budget period (e.g., </a:t>
            </a:r>
            <a:r>
              <a:rPr lang="en-US" dirty="0">
                <a:solidFill>
                  <a:srgbClr val="800000"/>
                </a:solidFill>
              </a:rPr>
              <a:t>from Year 1 to Year 2</a:t>
            </a:r>
            <a:r>
              <a:rPr lang="en-US" dirty="0"/>
              <a:t>).</a:t>
            </a:r>
          </a:p>
          <a:p>
            <a:pPr>
              <a:spcAft>
                <a:spcPts val="600"/>
              </a:spcAft>
            </a:pPr>
            <a:r>
              <a:rPr lang="en-US" dirty="0"/>
              <a:t>Funds also carry over from one budget period to the next (e.g., </a:t>
            </a:r>
            <a:r>
              <a:rPr lang="en-US" dirty="0">
                <a:solidFill>
                  <a:srgbClr val="800000"/>
                </a:solidFill>
              </a:rPr>
              <a:t>Year 2 to Year 3</a:t>
            </a:r>
            <a:r>
              <a:rPr lang="en-US" dirty="0"/>
              <a:t>).</a:t>
            </a:r>
          </a:p>
          <a:p>
            <a:pPr>
              <a:spcAft>
                <a:spcPts val="600"/>
              </a:spcAft>
            </a:pPr>
            <a:r>
              <a:rPr lang="en-US" dirty="0"/>
              <a:t>Reporting Carryover Funds:</a:t>
            </a:r>
          </a:p>
          <a:p>
            <a:pPr lvl="1">
              <a:spcAft>
                <a:spcPts val="600"/>
              </a:spcAft>
            </a:pPr>
            <a:r>
              <a:rPr lang="en-US" dirty="0"/>
              <a:t>Explain in (Year 1) Interim Performance Report (IPR) how funds are/will be expended (during Year 1), and what, if any carryover will remain.</a:t>
            </a:r>
          </a:p>
          <a:p>
            <a:pPr lvl="1">
              <a:spcAft>
                <a:spcPts val="600"/>
              </a:spcAft>
            </a:pPr>
            <a:r>
              <a:rPr lang="en-US" dirty="0"/>
              <a:t>Submit Revise Budget and Narrative (e.g. For Year 1, to provide a more accurate update on the amount of Year 1 carryover funds and how you plan to expend them in Year 2</a:t>
            </a:r>
          </a:p>
        </p:txBody>
      </p:sp>
      <p:sp>
        <p:nvSpPr>
          <p:cNvPr id="3" name="Slide Number Placeholder 2">
            <a:extLst>
              <a:ext uri="{FF2B5EF4-FFF2-40B4-BE49-F238E27FC236}">
                <a16:creationId xmlns:a16="http://schemas.microsoft.com/office/drawing/2014/main" id="{B5552A76-0D40-4580-AEE6-C3403D93376D}"/>
              </a:ext>
            </a:extLst>
          </p:cNvPr>
          <p:cNvSpPr>
            <a:spLocks noGrp="1"/>
          </p:cNvSpPr>
          <p:nvPr>
            <p:ph type="sldNum" sz="quarter" idx="12"/>
          </p:nvPr>
        </p:nvSpPr>
        <p:spPr/>
        <p:txBody>
          <a:bodyPr/>
          <a:lstStyle/>
          <a:p>
            <a:fld id="{54406723-63EF-46BA-8197-50CD82E0DAB1}" type="slidenum">
              <a:rPr lang="en-US" smtClean="0"/>
              <a:pPr/>
              <a:t>20</a:t>
            </a:fld>
            <a:endParaRPr lang="en-US" dirty="0"/>
          </a:p>
        </p:txBody>
      </p:sp>
      <p:sp>
        <p:nvSpPr>
          <p:cNvPr id="4" name="Title 3">
            <a:extLst>
              <a:ext uri="{FF2B5EF4-FFF2-40B4-BE49-F238E27FC236}">
                <a16:creationId xmlns:a16="http://schemas.microsoft.com/office/drawing/2014/main" id="{19F655DE-36A3-4F3F-80D0-2ACDF08FCFC5}"/>
              </a:ext>
            </a:extLst>
          </p:cNvPr>
          <p:cNvSpPr>
            <a:spLocks noGrp="1"/>
          </p:cNvSpPr>
          <p:nvPr>
            <p:ph type="title"/>
          </p:nvPr>
        </p:nvSpPr>
        <p:spPr>
          <a:xfrm>
            <a:off x="457200" y="76200"/>
            <a:ext cx="8229600" cy="1143000"/>
          </a:xfrm>
        </p:spPr>
        <p:txBody>
          <a:bodyPr>
            <a:normAutofit/>
          </a:bodyPr>
          <a:lstStyle/>
          <a:p>
            <a:r>
              <a:rPr lang="en-US" sz="4000" dirty="0"/>
              <a:t>Carrying Over Funds: Overview</a:t>
            </a:r>
          </a:p>
        </p:txBody>
      </p:sp>
    </p:spTree>
    <p:extLst>
      <p:ext uri="{BB962C8B-B14F-4D97-AF65-F5344CB8AC3E}">
        <p14:creationId xmlns:p14="http://schemas.microsoft.com/office/powerpoint/2010/main" val="291583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1144B7-3AA2-4C60-BCC7-F632BA5BED38}"/>
              </a:ext>
            </a:extLst>
          </p:cNvPr>
          <p:cNvSpPr>
            <a:spLocks noGrp="1"/>
          </p:cNvSpPr>
          <p:nvPr>
            <p:ph idx="1"/>
          </p:nvPr>
        </p:nvSpPr>
        <p:spPr>
          <a:xfrm>
            <a:off x="381000" y="1066800"/>
            <a:ext cx="8458200" cy="4883944"/>
          </a:xfrm>
        </p:spPr>
        <p:txBody>
          <a:bodyPr>
            <a:noAutofit/>
          </a:bodyPr>
          <a:lstStyle/>
          <a:p>
            <a:pPr>
              <a:spcAft>
                <a:spcPts val="600"/>
              </a:spcAft>
            </a:pPr>
            <a:r>
              <a:rPr lang="en-US" sz="1800" b="1" dirty="0"/>
              <a:t>Allowable  - </a:t>
            </a:r>
            <a:r>
              <a:rPr lang="en-US" sz="1800" dirty="0"/>
              <a:t>Permitted</a:t>
            </a:r>
            <a:r>
              <a:rPr lang="en-US" sz="1800" b="1" dirty="0"/>
              <a:t> </a:t>
            </a:r>
            <a:r>
              <a:rPr lang="en-US" sz="1800" dirty="0"/>
              <a:t>under the authorizing and appropriations statutes and ED regulations</a:t>
            </a:r>
          </a:p>
          <a:p>
            <a:pPr>
              <a:spcAft>
                <a:spcPts val="600"/>
              </a:spcAft>
            </a:pPr>
            <a:r>
              <a:rPr lang="en-US" sz="1800" b="1" dirty="0"/>
              <a:t>Allocable - </a:t>
            </a:r>
            <a:r>
              <a:rPr lang="en-US" sz="1800" dirty="0"/>
              <a:t>Necessary for the “proper and efficient” implementation and administration of grant?</a:t>
            </a:r>
          </a:p>
          <a:p>
            <a:pPr>
              <a:spcAft>
                <a:spcPts val="600"/>
              </a:spcAft>
            </a:pPr>
            <a:r>
              <a:rPr lang="en-US" sz="1800" b="1" dirty="0"/>
              <a:t>Reasonable – </a:t>
            </a:r>
            <a:r>
              <a:rPr lang="en-US" sz="1800" dirty="0"/>
              <a:t>In its nature and amount, does not exceed that which would be incurred by a prudent person under the circumstances prevailing at the time the decision was made to incur the cost</a:t>
            </a:r>
          </a:p>
          <a:p>
            <a:pPr>
              <a:spcAft>
                <a:spcPts val="600"/>
              </a:spcAft>
            </a:pPr>
            <a:r>
              <a:rPr lang="en-US" sz="1800" b="1" dirty="0"/>
              <a:t>Cost must be allocated:</a:t>
            </a:r>
          </a:p>
          <a:p>
            <a:pPr lvl="1">
              <a:spcAft>
                <a:spcPts val="600"/>
              </a:spcAft>
            </a:pPr>
            <a:r>
              <a:rPr lang="en-US" sz="1800" dirty="0"/>
              <a:t>Directly related to a specific objective under the grant award (Javits Project)</a:t>
            </a:r>
          </a:p>
          <a:p>
            <a:pPr lvl="1">
              <a:spcAft>
                <a:spcPts val="600"/>
              </a:spcAft>
            </a:pPr>
            <a:r>
              <a:rPr lang="en-US" sz="1800" dirty="0"/>
              <a:t>Relative benefits received by your project / Cost must be proportionate to the benefits</a:t>
            </a:r>
          </a:p>
          <a:p>
            <a:pPr>
              <a:spcAft>
                <a:spcPts val="600"/>
              </a:spcAft>
            </a:pPr>
            <a:r>
              <a:rPr lang="en-US" sz="1800" dirty="0"/>
              <a:t>Meet</a:t>
            </a:r>
            <a:r>
              <a:rPr lang="en-US" sz="1800" b="1" dirty="0"/>
              <a:t> </a:t>
            </a:r>
            <a:r>
              <a:rPr lang="en-US" sz="1800" dirty="0"/>
              <a:t>cost sharing or matching requirements of any other Federal award</a:t>
            </a:r>
          </a:p>
          <a:p>
            <a:pPr>
              <a:spcAft>
                <a:spcPts val="600"/>
              </a:spcAft>
            </a:pPr>
            <a:r>
              <a:rPr lang="en-US" sz="1800" b="1" dirty="0"/>
              <a:t>Adequately </a:t>
            </a:r>
            <a:r>
              <a:rPr lang="en-US" sz="1800" dirty="0"/>
              <a:t>documented</a:t>
            </a:r>
          </a:p>
        </p:txBody>
      </p:sp>
      <p:sp>
        <p:nvSpPr>
          <p:cNvPr id="3" name="Slide Number Placeholder 2">
            <a:extLst>
              <a:ext uri="{FF2B5EF4-FFF2-40B4-BE49-F238E27FC236}">
                <a16:creationId xmlns:a16="http://schemas.microsoft.com/office/drawing/2014/main" id="{0C8C16C6-EB94-4DE9-8E15-B66EED340E24}"/>
              </a:ext>
            </a:extLst>
          </p:cNvPr>
          <p:cNvSpPr>
            <a:spLocks noGrp="1"/>
          </p:cNvSpPr>
          <p:nvPr>
            <p:ph type="sldNum" sz="quarter" idx="12"/>
          </p:nvPr>
        </p:nvSpPr>
        <p:spPr/>
        <p:txBody>
          <a:bodyPr/>
          <a:lstStyle/>
          <a:p>
            <a:fld id="{54406723-63EF-46BA-8197-50CD82E0DAB1}" type="slidenum">
              <a:rPr lang="en-US" smtClean="0"/>
              <a:pPr/>
              <a:t>21</a:t>
            </a:fld>
            <a:endParaRPr lang="en-US" dirty="0"/>
          </a:p>
        </p:txBody>
      </p:sp>
      <p:sp>
        <p:nvSpPr>
          <p:cNvPr id="4" name="Title 3">
            <a:extLst>
              <a:ext uri="{FF2B5EF4-FFF2-40B4-BE49-F238E27FC236}">
                <a16:creationId xmlns:a16="http://schemas.microsoft.com/office/drawing/2014/main" id="{ED404D07-6CDF-4A83-AD6D-54AD3FAD011E}"/>
              </a:ext>
            </a:extLst>
          </p:cNvPr>
          <p:cNvSpPr>
            <a:spLocks noGrp="1"/>
          </p:cNvSpPr>
          <p:nvPr>
            <p:ph type="title"/>
          </p:nvPr>
        </p:nvSpPr>
        <p:spPr>
          <a:xfrm>
            <a:off x="533400" y="76200"/>
            <a:ext cx="8229600" cy="1143000"/>
          </a:xfrm>
        </p:spPr>
        <p:txBody>
          <a:bodyPr/>
          <a:lstStyle/>
          <a:p>
            <a:r>
              <a:rPr lang="en-US" dirty="0"/>
              <a:t>Allowable Costs Requirements</a:t>
            </a:r>
          </a:p>
        </p:txBody>
      </p:sp>
    </p:spTree>
    <p:extLst>
      <p:ext uri="{BB962C8B-B14F-4D97-AF65-F5344CB8AC3E}">
        <p14:creationId xmlns:p14="http://schemas.microsoft.com/office/powerpoint/2010/main" val="3448655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304800" y="1295400"/>
            <a:ext cx="8534400" cy="4830763"/>
          </a:xfrm>
        </p:spPr>
        <p:txBody>
          <a:bodyPr/>
          <a:lstStyle/>
          <a:p>
            <a:pPr marL="109537" indent="0">
              <a:buFont typeface="Wingdings 3" pitchFamily="18" charset="2"/>
              <a:buNone/>
              <a:defRPr/>
            </a:pPr>
            <a:r>
              <a:rPr lang="en-US" sz="2400" b="1" dirty="0"/>
              <a:t>Before using appropriated grant funds for meetings/conferences, grantees  must: </a:t>
            </a:r>
          </a:p>
          <a:p>
            <a:pPr>
              <a:defRPr/>
            </a:pPr>
            <a:r>
              <a:rPr lang="en-US" sz="2200" dirty="0"/>
              <a:t>Ensure that attending a meeting/conference or hosting a meeting/conference is consistent with the grantee’s funded application.</a:t>
            </a:r>
          </a:p>
          <a:p>
            <a:pPr>
              <a:spcBef>
                <a:spcPts val="2400"/>
              </a:spcBef>
              <a:defRPr/>
            </a:pPr>
            <a:r>
              <a:rPr lang="en-US" sz="2200" dirty="0"/>
              <a:t>Follow  statutory and regulatory requirements in determining whether costs are reasonable and necessary. </a:t>
            </a:r>
          </a:p>
          <a:p>
            <a:pPr lvl="1">
              <a:spcBef>
                <a:spcPts val="600"/>
              </a:spcBef>
              <a:defRPr/>
            </a:pPr>
            <a:r>
              <a:rPr lang="en-US" sz="2200" dirty="0"/>
              <a:t>EDGAR, OMB Cost principles</a:t>
            </a:r>
          </a:p>
          <a:p>
            <a:pPr lvl="1">
              <a:defRPr/>
            </a:pPr>
            <a:endParaRPr lang="en-US" sz="2200" dirty="0"/>
          </a:p>
          <a:p>
            <a:pPr>
              <a:defRPr/>
            </a:pPr>
            <a:r>
              <a:rPr lang="en-US" sz="2200" dirty="0"/>
              <a:t>Ensure that the primary purpose of the meeting/conference is to disseminate “technical information.” </a:t>
            </a:r>
          </a:p>
          <a:p>
            <a:pPr>
              <a:defRPr/>
            </a:pPr>
            <a:endParaRPr lang="en-US" dirty="0"/>
          </a:p>
          <a:p>
            <a:pPr>
              <a:defRPr/>
            </a:pPr>
            <a:endParaRPr lang="en-US" dirty="0"/>
          </a:p>
          <a:p>
            <a:pPr>
              <a:defRPr/>
            </a:pPr>
            <a:endParaRPr lang="en-US" dirty="0"/>
          </a:p>
          <a:p>
            <a:pPr>
              <a:defRPr/>
            </a:pPr>
            <a:endParaRPr lang="en-US" dirty="0"/>
          </a:p>
        </p:txBody>
      </p:sp>
      <p:sp>
        <p:nvSpPr>
          <p:cNvPr id="25603" name="Title 2"/>
          <p:cNvSpPr>
            <a:spLocks noGrp="1"/>
          </p:cNvSpPr>
          <p:nvPr>
            <p:ph type="title"/>
          </p:nvPr>
        </p:nvSpPr>
        <p:spPr>
          <a:xfrm>
            <a:off x="457200" y="76200"/>
            <a:ext cx="8229600" cy="1143000"/>
          </a:xfrm>
        </p:spPr>
        <p:txBody>
          <a:bodyPr/>
          <a:lstStyle/>
          <a:p>
            <a:pPr>
              <a:defRPr/>
            </a:pPr>
            <a:r>
              <a:rPr lang="en-US" dirty="0"/>
              <a:t>Allowable costs: Meetings</a:t>
            </a:r>
          </a:p>
        </p:txBody>
      </p:sp>
      <p:sp>
        <p:nvSpPr>
          <p:cNvPr id="24580" name="Slide Number Placeholder 4"/>
          <p:cNvSpPr>
            <a:spLocks noGrp="1"/>
          </p:cNvSpPr>
          <p:nvPr>
            <p:ph type="sldNum" sz="quarter" idx="12"/>
          </p:nvPr>
        </p:nvSpPr>
        <p:spPr bwMode="auto">
          <a:xfrm>
            <a:off x="8610600" y="6370638"/>
            <a:ext cx="495300"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fld id="{01C8F998-8B08-4BE5-94E4-2E4871520CB3}" type="slidenum">
              <a:rPr lang="en-US" sz="1000" smtClean="0">
                <a:solidFill>
                  <a:srgbClr val="000000"/>
                </a:solidFill>
                <a:latin typeface="Lucida Sans Unicode" pitchFamily="34" charset="0"/>
              </a:rPr>
              <a:pPr algn="l"/>
              <a:t>22</a:t>
            </a:fld>
            <a:endParaRPr lang="en-US" sz="1000" dirty="0">
              <a:solidFill>
                <a:srgbClr val="000000"/>
              </a:solidFill>
              <a:latin typeface="Lucida Sans Unicode"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457200" y="1481328"/>
            <a:ext cx="8229600" cy="4926616"/>
          </a:xfrm>
        </p:spPr>
        <p:txBody>
          <a:bodyPr>
            <a:normAutofit/>
          </a:bodyPr>
          <a:lstStyle/>
          <a:p>
            <a:pPr eaLnBrk="1" hangingPunct="1">
              <a:lnSpc>
                <a:spcPct val="90000"/>
              </a:lnSpc>
              <a:spcAft>
                <a:spcPts val="600"/>
              </a:spcAft>
            </a:pPr>
            <a:r>
              <a:rPr lang="en-US" sz="2500" dirty="0"/>
              <a:t>Meetings and conferences. </a:t>
            </a:r>
          </a:p>
          <a:p>
            <a:pPr lvl="1" eaLnBrk="1" hangingPunct="1">
              <a:lnSpc>
                <a:spcPct val="90000"/>
              </a:lnSpc>
              <a:spcAft>
                <a:spcPts val="600"/>
              </a:spcAft>
              <a:buFont typeface="Wingdings" pitchFamily="2" charset="2"/>
              <a:buChar char="§"/>
            </a:pPr>
            <a:r>
              <a:rPr lang="en-US" sz="2200" dirty="0"/>
              <a:t>“Costs of meetings and conferences, the primary purpose of which is </a:t>
            </a:r>
            <a:r>
              <a:rPr lang="en-US" sz="2200" b="1" dirty="0">
                <a:solidFill>
                  <a:srgbClr val="800000"/>
                </a:solidFill>
              </a:rPr>
              <a:t>the dissemination of technical information</a:t>
            </a:r>
            <a:r>
              <a:rPr lang="en-US" sz="2200" b="1" dirty="0"/>
              <a:t>,</a:t>
            </a:r>
            <a:r>
              <a:rPr lang="en-US" sz="2200" dirty="0"/>
              <a:t> are allowable. This includes costs of meals, transportation, rental of facilities, speakers' fees, and other items incidental to such meetings or conferences.” </a:t>
            </a:r>
          </a:p>
          <a:p>
            <a:pPr eaLnBrk="1" hangingPunct="1">
              <a:lnSpc>
                <a:spcPct val="90000"/>
              </a:lnSpc>
              <a:spcAft>
                <a:spcPts val="600"/>
              </a:spcAft>
            </a:pPr>
            <a:r>
              <a:rPr lang="en-US" sz="2500" dirty="0"/>
              <a:t>Examples: </a:t>
            </a:r>
          </a:p>
          <a:p>
            <a:pPr lvl="1" eaLnBrk="1" hangingPunct="1">
              <a:lnSpc>
                <a:spcPct val="90000"/>
              </a:lnSpc>
              <a:spcAft>
                <a:spcPts val="600"/>
              </a:spcAft>
              <a:buFont typeface="Wingdings" pitchFamily="2" charset="2"/>
              <a:buChar char="§"/>
            </a:pPr>
            <a:r>
              <a:rPr lang="en-US" sz="2200" dirty="0"/>
              <a:t>A professional development workshop for principals and school leadership is allowable.</a:t>
            </a:r>
          </a:p>
          <a:p>
            <a:pPr lvl="1" eaLnBrk="1" hangingPunct="1">
              <a:lnSpc>
                <a:spcPct val="90000"/>
              </a:lnSpc>
              <a:spcAft>
                <a:spcPts val="600"/>
              </a:spcAft>
              <a:buFont typeface="Wingdings" pitchFamily="2" charset="2"/>
              <a:buChar char="§"/>
            </a:pPr>
            <a:r>
              <a:rPr lang="en-US" sz="2200" dirty="0"/>
              <a:t>An outreach meeting to bring the trained participants together to discuss lessons learned is allowable.</a:t>
            </a:r>
          </a:p>
          <a:p>
            <a:pPr lvl="1" eaLnBrk="1" hangingPunct="1">
              <a:lnSpc>
                <a:spcPct val="90000"/>
              </a:lnSpc>
              <a:spcAft>
                <a:spcPts val="600"/>
              </a:spcAft>
              <a:buFont typeface="Wingdings" pitchFamily="2" charset="2"/>
              <a:buChar char="§"/>
            </a:pPr>
            <a:r>
              <a:rPr lang="en-US" sz="2200" dirty="0"/>
              <a:t>An awards banquet is </a:t>
            </a:r>
            <a:r>
              <a:rPr lang="en-US" sz="2200" b="1" dirty="0"/>
              <a:t>not</a:t>
            </a:r>
            <a:r>
              <a:rPr lang="en-US" sz="2200" dirty="0"/>
              <a:t> allowable. </a:t>
            </a:r>
          </a:p>
        </p:txBody>
      </p:sp>
      <p:sp>
        <p:nvSpPr>
          <p:cNvPr id="266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D41314-3AEF-4DB1-B4AA-B2B90EB88C18}" type="slidenum">
              <a:rPr lang="en-US" sz="1000" smtClean="0"/>
              <a:pPr/>
              <a:t>23</a:t>
            </a:fld>
            <a:endParaRPr lang="en-US" sz="1000" dirty="0"/>
          </a:p>
        </p:txBody>
      </p:sp>
      <p:sp>
        <p:nvSpPr>
          <p:cNvPr id="19458" name="Rectangle 2"/>
          <p:cNvSpPr>
            <a:spLocks noGrp="1" noChangeArrowheads="1"/>
          </p:cNvSpPr>
          <p:nvPr>
            <p:ph type="title"/>
          </p:nvPr>
        </p:nvSpPr>
        <p:spPr/>
        <p:txBody>
          <a:bodyPr/>
          <a:lstStyle/>
          <a:p>
            <a:pPr eaLnBrk="1" fontAlgn="auto" hangingPunct="1">
              <a:spcAft>
                <a:spcPts val="0"/>
              </a:spcAft>
              <a:defRPr/>
            </a:pPr>
            <a:r>
              <a:rPr lang="en-US" dirty="0"/>
              <a:t>Allowable costs: Meetings</a:t>
            </a:r>
          </a:p>
        </p:txBody>
      </p:sp>
      <p:sp>
        <p:nvSpPr>
          <p:cNvPr id="26629" name="Text Box 4"/>
          <p:cNvSpPr txBox="1">
            <a:spLocks noChangeArrowheads="1"/>
          </p:cNvSpPr>
          <p:nvPr/>
        </p:nvSpPr>
        <p:spPr bwMode="auto">
          <a:xfrm>
            <a:off x="3886200" y="6248400"/>
            <a:ext cx="495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4">
              <a:spcBef>
                <a:spcPct val="50000"/>
              </a:spcBef>
            </a:pPr>
            <a:r>
              <a:rPr lang="en-US" sz="1600" dirty="0">
                <a:latin typeface="Tahoma" pitchFamily="34" charset="0"/>
              </a:rPr>
              <a:t>	      </a:t>
            </a:r>
            <a:r>
              <a:rPr lang="en-US" sz="1600" dirty="0">
                <a:solidFill>
                  <a:srgbClr val="800000"/>
                </a:solidFill>
                <a:latin typeface="Tahoma" pitchFamily="34" charset="0"/>
              </a:rPr>
              <a:t>OMB Circular A-87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457200" y="1447800"/>
            <a:ext cx="8229600" cy="4525963"/>
          </a:xfrm>
        </p:spPr>
        <p:txBody>
          <a:bodyPr/>
          <a:lstStyle/>
          <a:p>
            <a:r>
              <a:rPr lang="en-US" sz="2800" b="1" dirty="0"/>
              <a:t>For careful consideration:</a:t>
            </a:r>
          </a:p>
          <a:p>
            <a:pPr marL="109537" indent="0">
              <a:buNone/>
            </a:pPr>
            <a:endParaRPr lang="en-US" sz="1400" b="1" dirty="0"/>
          </a:p>
          <a:p>
            <a:pPr lvl="1"/>
            <a:r>
              <a:rPr lang="en-US" sz="2800" dirty="0"/>
              <a:t>A grantee hosting a meeting/conference </a:t>
            </a:r>
            <a:r>
              <a:rPr lang="en-US" sz="2800" b="1" dirty="0"/>
              <a:t>cannot</a:t>
            </a:r>
            <a:r>
              <a:rPr lang="en-US" sz="2800" dirty="0"/>
              <a:t> use grant funds to pay for food for attendees unless doing so is necessary to allow attendees to participate in essential meeting/conference business.  </a:t>
            </a:r>
          </a:p>
          <a:p>
            <a:pPr lvl="1"/>
            <a:endParaRPr lang="en-US" sz="2000" dirty="0">
              <a:solidFill>
                <a:srgbClr val="C00000"/>
              </a:solidFill>
            </a:endParaRPr>
          </a:p>
          <a:p>
            <a:endParaRPr lang="en-US" sz="2400" dirty="0"/>
          </a:p>
          <a:p>
            <a:endParaRPr lang="en-US" sz="2400" dirty="0"/>
          </a:p>
        </p:txBody>
      </p:sp>
      <p:sp>
        <p:nvSpPr>
          <p:cNvPr id="28676" name="Slide Number Placeholder 4"/>
          <p:cNvSpPr>
            <a:spLocks noGrp="1"/>
          </p:cNvSpPr>
          <p:nvPr>
            <p:ph type="sldNum" sz="quarter" idx="12"/>
          </p:nvPr>
        </p:nvSpPr>
        <p:spPr bwMode="auto">
          <a:xfrm>
            <a:off x="8535987" y="6248400"/>
            <a:ext cx="569913"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fld id="{0A93CA8F-19BB-4C2E-9BFE-5551A05322DF}" type="slidenum">
              <a:rPr lang="en-US" sz="1000" smtClean="0">
                <a:solidFill>
                  <a:srgbClr val="000000"/>
                </a:solidFill>
                <a:latin typeface="Lucida Sans Unicode" pitchFamily="34" charset="0"/>
              </a:rPr>
              <a:pPr algn="l"/>
              <a:t>24</a:t>
            </a:fld>
            <a:endParaRPr lang="en-US" sz="1000" dirty="0">
              <a:solidFill>
                <a:srgbClr val="000000"/>
              </a:solidFill>
              <a:latin typeface="Lucida Sans Unicode" pitchFamily="34" charset="0"/>
            </a:endParaRPr>
          </a:p>
        </p:txBody>
      </p:sp>
      <p:sp>
        <p:nvSpPr>
          <p:cNvPr id="8" name="Rectangle 2"/>
          <p:cNvSpPr>
            <a:spLocks noGrp="1" noChangeArrowheads="1"/>
          </p:cNvSpPr>
          <p:nvPr>
            <p:ph type="title"/>
          </p:nvPr>
        </p:nvSpPr>
        <p:spPr/>
        <p:txBody>
          <a:bodyPr/>
          <a:lstStyle/>
          <a:p>
            <a:pPr eaLnBrk="1" fontAlgn="auto" hangingPunct="1">
              <a:spcAft>
                <a:spcPts val="0"/>
              </a:spcAft>
              <a:defRPr/>
            </a:pPr>
            <a:r>
              <a:rPr lang="en-US" dirty="0"/>
              <a:t>Allowable costs: Meetings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457200" y="1295400"/>
            <a:ext cx="8229600" cy="4525963"/>
          </a:xfrm>
        </p:spPr>
        <p:txBody>
          <a:bodyPr>
            <a:normAutofit fontScale="92500"/>
          </a:bodyPr>
          <a:lstStyle/>
          <a:p>
            <a:pPr marL="0" lvl="1" indent="0">
              <a:buNone/>
            </a:pPr>
            <a:endParaRPr lang="en-US" sz="2000" dirty="0">
              <a:solidFill>
                <a:srgbClr val="800000"/>
              </a:solidFill>
            </a:endParaRPr>
          </a:p>
          <a:p>
            <a:pPr marL="0" lvl="1" indent="0">
              <a:buNone/>
            </a:pPr>
            <a:r>
              <a:rPr lang="en-US" sz="2400" dirty="0"/>
              <a:t>In general, allocating funds for food is not allowable.  </a:t>
            </a:r>
          </a:p>
          <a:p>
            <a:pPr marL="342900" lvl="1" indent="-342900"/>
            <a:r>
              <a:rPr lang="en-US" sz="2000" dirty="0"/>
              <a:t>Requests to allocate funds for food is considered on a case-by-case basis and must have prior program approval and may require review from the Office of General Counsel.  </a:t>
            </a:r>
          </a:p>
          <a:p>
            <a:pPr marL="342900" lvl="1" indent="-342900"/>
            <a:endParaRPr lang="en-US" sz="1000" dirty="0"/>
          </a:p>
          <a:p>
            <a:pPr marL="342900" lvl="1" indent="-342900"/>
            <a:r>
              <a:rPr lang="en-US" sz="2000" dirty="0"/>
              <a:t>For example refreshments are needed to ensure the full participation by attendees in essential discussions and speeches concerning the purpose of the meeting/conference and achieving the goals and objectives of the project.  The refreshments in this case might not be allowable depending on the individual circumstances surrounding the needs of the project.</a:t>
            </a:r>
          </a:p>
          <a:p>
            <a:pPr marL="392113" lvl="1" indent="0" eaLnBrk="1" hangingPunct="1">
              <a:lnSpc>
                <a:spcPct val="90000"/>
              </a:lnSpc>
              <a:buNone/>
            </a:pPr>
            <a:endParaRPr lang="en-US" sz="1000" dirty="0"/>
          </a:p>
          <a:p>
            <a:pPr marL="392113" lvl="1" indent="0" eaLnBrk="1" hangingPunct="1">
              <a:lnSpc>
                <a:spcPct val="90000"/>
              </a:lnSpc>
              <a:buNone/>
            </a:pPr>
            <a:r>
              <a:rPr lang="en-US" sz="2800" dirty="0"/>
              <a:t>ALWAYS CHECK WITH YOUR PROGRAM OFFICER FIRST! </a:t>
            </a:r>
          </a:p>
          <a:p>
            <a:endParaRPr lang="en-US" sz="2400" dirty="0"/>
          </a:p>
        </p:txBody>
      </p:sp>
      <p:sp>
        <p:nvSpPr>
          <p:cNvPr id="28676" name="Slide Number Placeholder 4"/>
          <p:cNvSpPr>
            <a:spLocks noGrp="1"/>
          </p:cNvSpPr>
          <p:nvPr>
            <p:ph type="sldNum" sz="quarter" idx="12"/>
          </p:nvPr>
        </p:nvSpPr>
        <p:spPr bwMode="auto">
          <a:xfrm>
            <a:off x="8612187" y="6324600"/>
            <a:ext cx="493713" cy="37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fld id="{0A93CA8F-19BB-4C2E-9BFE-5551A05322DF}" type="slidenum">
              <a:rPr lang="en-US" sz="1000" smtClean="0">
                <a:solidFill>
                  <a:srgbClr val="000000"/>
                </a:solidFill>
                <a:latin typeface="Lucida Sans Unicode" pitchFamily="34" charset="0"/>
              </a:rPr>
              <a:pPr algn="l"/>
              <a:t>25</a:t>
            </a:fld>
            <a:endParaRPr lang="en-US" sz="1000" dirty="0">
              <a:solidFill>
                <a:srgbClr val="000000"/>
              </a:solidFill>
              <a:latin typeface="Lucida Sans Unicode" pitchFamily="34" charset="0"/>
            </a:endParaRPr>
          </a:p>
        </p:txBody>
      </p:sp>
      <p:sp>
        <p:nvSpPr>
          <p:cNvPr id="8" name="Rectangle 2"/>
          <p:cNvSpPr>
            <a:spLocks noGrp="1" noChangeArrowheads="1"/>
          </p:cNvSpPr>
          <p:nvPr>
            <p:ph type="title"/>
          </p:nvPr>
        </p:nvSpPr>
        <p:spPr/>
        <p:txBody>
          <a:bodyPr/>
          <a:lstStyle/>
          <a:p>
            <a:pPr eaLnBrk="1" fontAlgn="auto" hangingPunct="1">
              <a:spcAft>
                <a:spcPts val="0"/>
              </a:spcAft>
              <a:defRPr/>
            </a:pPr>
            <a:r>
              <a:rPr lang="en-US" dirty="0"/>
              <a:t>Allowable costs: Meetings</a:t>
            </a:r>
          </a:p>
        </p:txBody>
      </p:sp>
    </p:spTree>
    <p:extLst>
      <p:ext uri="{BB962C8B-B14F-4D97-AF65-F5344CB8AC3E}">
        <p14:creationId xmlns:p14="http://schemas.microsoft.com/office/powerpoint/2010/main" val="2121826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r>
              <a:rPr lang="en-US" sz="2000" b="1" dirty="0"/>
              <a:t>Federal Grant funds may be used to pay for the costs of </a:t>
            </a:r>
            <a:r>
              <a:rPr lang="en-US" sz="2000" b="1" u="sng" dirty="0"/>
              <a:t>attending</a:t>
            </a:r>
            <a:r>
              <a:rPr lang="en-US" sz="2000" b="1" dirty="0"/>
              <a:t> a meeting/conference: </a:t>
            </a:r>
          </a:p>
          <a:p>
            <a:pPr lvl="1">
              <a:spcBef>
                <a:spcPts val="600"/>
              </a:spcBef>
            </a:pPr>
            <a:r>
              <a:rPr lang="en-US" sz="2000" dirty="0"/>
              <a:t>Federal grant funds can be used to pay for travel expenses (transportation, per diem, and lodging) of grantee employees, consultants, or experts to attend a meeting/conference if those expenses are reasonable and necessary to achieve the purposes of the grant. </a:t>
            </a:r>
          </a:p>
          <a:p>
            <a:pPr>
              <a:spcBef>
                <a:spcPts val="2400"/>
              </a:spcBef>
            </a:pPr>
            <a:r>
              <a:rPr lang="en-US" sz="2000" b="1" dirty="0"/>
              <a:t>Federal Grant funds may  </a:t>
            </a:r>
            <a:r>
              <a:rPr lang="en-US" sz="2000" b="1" u="sng" dirty="0"/>
              <a:t>not</a:t>
            </a:r>
            <a:r>
              <a:rPr lang="en-US" sz="2000" b="1" dirty="0"/>
              <a:t> be used to pay for the costs of:</a:t>
            </a:r>
          </a:p>
          <a:p>
            <a:pPr lvl="1">
              <a:spcBef>
                <a:spcPts val="600"/>
              </a:spcBef>
            </a:pPr>
            <a:r>
              <a:rPr lang="en-US" sz="2000" dirty="0"/>
              <a:t>Alcoholic beverages;</a:t>
            </a:r>
          </a:p>
          <a:p>
            <a:pPr lvl="1">
              <a:spcBef>
                <a:spcPts val="600"/>
              </a:spcBef>
            </a:pPr>
            <a:r>
              <a:rPr lang="en-US" sz="2000" dirty="0"/>
              <a:t>Entertainment, including the costs of amusement, diversion, and social activities. </a:t>
            </a:r>
          </a:p>
          <a:p>
            <a:pPr lvl="1"/>
            <a:endParaRPr lang="en-US" dirty="0">
              <a:solidFill>
                <a:srgbClr val="800000"/>
              </a:solidFill>
            </a:endParaRPr>
          </a:p>
        </p:txBody>
      </p:sp>
      <p:sp>
        <p:nvSpPr>
          <p:cNvPr id="29699" name="Title 2"/>
          <p:cNvSpPr>
            <a:spLocks noGrp="1"/>
          </p:cNvSpPr>
          <p:nvPr>
            <p:ph type="title"/>
          </p:nvPr>
        </p:nvSpPr>
        <p:spPr/>
        <p:txBody>
          <a:bodyPr/>
          <a:lstStyle/>
          <a:p>
            <a:pPr marL="342900" indent="-342900">
              <a:defRPr/>
            </a:pPr>
            <a:r>
              <a:rPr lang="en-US" dirty="0"/>
              <a:t>Allowable costs: Meetings</a:t>
            </a:r>
          </a:p>
        </p:txBody>
      </p:sp>
      <p:sp>
        <p:nvSpPr>
          <p:cNvPr id="29700" name="Slide Number Placeholder 4"/>
          <p:cNvSpPr>
            <a:spLocks noGrp="1"/>
          </p:cNvSpPr>
          <p:nvPr>
            <p:ph type="sldNum" sz="quarter" idx="12"/>
          </p:nvPr>
        </p:nvSpPr>
        <p:spPr bwMode="auto">
          <a:xfrm>
            <a:off x="8650287" y="6324600"/>
            <a:ext cx="493713" cy="37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l"/>
            <a:fld id="{FD7FA3BA-EFC6-4DED-9765-BA1930627172}" type="slidenum">
              <a:rPr lang="en-US" sz="1000" smtClean="0">
                <a:solidFill>
                  <a:srgbClr val="000000"/>
                </a:solidFill>
                <a:latin typeface="Lucida Sans Unicode" pitchFamily="34" charset="0"/>
              </a:rPr>
              <a:pPr algn="l"/>
              <a:t>26</a:t>
            </a:fld>
            <a:endParaRPr lang="en-US" sz="1000" dirty="0">
              <a:solidFill>
                <a:srgbClr val="000000"/>
              </a:solidFill>
              <a:latin typeface="Lucida Sans Unicode"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457200" y="1066800"/>
            <a:ext cx="8229600" cy="4525963"/>
          </a:xfrm>
        </p:spPr>
        <p:txBody>
          <a:bodyPr/>
          <a:lstStyle/>
          <a:p>
            <a:r>
              <a:rPr lang="en-US" sz="2000" b="1" dirty="0"/>
              <a:t>A meeting/conference hosted by a grantee using grant funds </a:t>
            </a:r>
            <a:r>
              <a:rPr lang="en-US" sz="2000" b="1" u="sng" dirty="0"/>
              <a:t>must not </a:t>
            </a:r>
            <a:r>
              <a:rPr lang="en-US" sz="2000" b="1" dirty="0"/>
              <a:t>be promoted as an ED meeting/conference</a:t>
            </a:r>
          </a:p>
          <a:p>
            <a:pPr lvl="1">
              <a:spcBef>
                <a:spcPts val="600"/>
              </a:spcBef>
            </a:pPr>
            <a:r>
              <a:rPr lang="en-US" sz="2000" dirty="0"/>
              <a:t>The ED seal cannot be used on meeting/conference materials or signage without prior approval by OCO.</a:t>
            </a:r>
          </a:p>
          <a:p>
            <a:pPr lvl="1">
              <a:spcBef>
                <a:spcPts val="600"/>
              </a:spcBef>
            </a:pPr>
            <a:r>
              <a:rPr lang="en-US" sz="2000" dirty="0"/>
              <a:t>It is unlikely that approval would be granted for a non-ED sponsored meeting/conference.</a:t>
            </a:r>
          </a:p>
          <a:p>
            <a:pPr>
              <a:spcBef>
                <a:spcPts val="2400"/>
              </a:spcBef>
            </a:pPr>
            <a:r>
              <a:rPr lang="en-US" sz="2000" b="1" dirty="0"/>
              <a:t>All meeting/conference materials paid for using grant funds must contain  the proper disclaimer found in EDGAR, 34 CFR 75.620:</a:t>
            </a:r>
          </a:p>
          <a:p>
            <a:pPr lvl="1"/>
            <a:endParaRPr lang="en-US" sz="2000" dirty="0">
              <a:solidFill>
                <a:srgbClr val="800000"/>
              </a:solidFill>
            </a:endParaRPr>
          </a:p>
          <a:p>
            <a:endParaRPr lang="en-US" dirty="0">
              <a:solidFill>
                <a:srgbClr val="800000"/>
              </a:solidFill>
            </a:endParaRPr>
          </a:p>
          <a:p>
            <a:endParaRPr lang="en-US" dirty="0"/>
          </a:p>
          <a:p>
            <a:endParaRPr lang="en-US" dirty="0"/>
          </a:p>
          <a:p>
            <a:endParaRPr lang="en-US" dirty="0"/>
          </a:p>
          <a:p>
            <a:endParaRPr lang="en-US" dirty="0"/>
          </a:p>
        </p:txBody>
      </p:sp>
      <p:sp>
        <p:nvSpPr>
          <p:cNvPr id="30723" name="Title 2"/>
          <p:cNvSpPr>
            <a:spLocks noGrp="1"/>
          </p:cNvSpPr>
          <p:nvPr>
            <p:ph type="title"/>
          </p:nvPr>
        </p:nvSpPr>
        <p:spPr>
          <a:xfrm>
            <a:off x="457200" y="0"/>
            <a:ext cx="8229600" cy="1143000"/>
          </a:xfrm>
        </p:spPr>
        <p:txBody>
          <a:bodyPr/>
          <a:lstStyle/>
          <a:p>
            <a:pPr marL="342900" indent="-342900">
              <a:defRPr/>
            </a:pPr>
            <a:r>
              <a:rPr lang="en-US" sz="2800" dirty="0"/>
              <a:t>Allowable Costs: Grantee-Sponsored Meetings</a:t>
            </a:r>
          </a:p>
        </p:txBody>
      </p:sp>
      <p:sp>
        <p:nvSpPr>
          <p:cNvPr id="30724" name="Slide Number Placeholder 5"/>
          <p:cNvSpPr>
            <a:spLocks noGrp="1"/>
          </p:cNvSpPr>
          <p:nvPr>
            <p:ph type="sldNum" sz="quarter" idx="12"/>
          </p:nvPr>
        </p:nvSpPr>
        <p:spPr bwMode="auto">
          <a:xfrm>
            <a:off x="6727825" y="6408738"/>
            <a:ext cx="19192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CAE436-061D-4098-8C77-BCD1614FC1D6}" type="slidenum">
              <a:rPr lang="en-US" sz="1000" smtClean="0">
                <a:solidFill>
                  <a:srgbClr val="000000"/>
                </a:solidFill>
                <a:latin typeface="Lucida Sans Unicode" pitchFamily="34" charset="0"/>
              </a:rPr>
              <a:pPr/>
              <a:t>27</a:t>
            </a:fld>
            <a:endParaRPr lang="en-US" sz="1000" dirty="0">
              <a:solidFill>
                <a:srgbClr val="000000"/>
              </a:solidFill>
              <a:latin typeface="Lucida Sans Unicode" pitchFamily="34" charset="0"/>
            </a:endParaRPr>
          </a:p>
        </p:txBody>
      </p:sp>
      <p:sp>
        <p:nvSpPr>
          <p:cNvPr id="30725" name="Rectangle 3"/>
          <p:cNvSpPr>
            <a:spLocks noChangeArrowheads="1"/>
          </p:cNvSpPr>
          <p:nvPr/>
        </p:nvSpPr>
        <p:spPr bwMode="auto">
          <a:xfrm>
            <a:off x="1219200" y="4343400"/>
            <a:ext cx="7010400" cy="193899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r>
              <a:rPr lang="en-US" sz="2000" dirty="0">
                <a:solidFill>
                  <a:srgbClr val="800000"/>
                </a:solidFill>
              </a:rPr>
              <a:t>“The contents of this (insert type of publication; e.g., book, report, film) were developed under a grant from the U.S. Department of Education. However, those contents do not necessarily represent the policy of the U.S Department of Education, and you should not assume endorsement by the Federal Government.”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p:txBody>
          <a:bodyPr/>
          <a:lstStyle/>
          <a:p>
            <a:pPr eaLnBrk="1" hangingPunct="1">
              <a:lnSpc>
                <a:spcPct val="90000"/>
              </a:lnSpc>
              <a:spcAft>
                <a:spcPts val="600"/>
              </a:spcAft>
            </a:pPr>
            <a:r>
              <a:rPr lang="en-US" dirty="0"/>
              <a:t>Entertainment. </a:t>
            </a:r>
          </a:p>
          <a:p>
            <a:pPr lvl="1" eaLnBrk="1" hangingPunct="1">
              <a:lnSpc>
                <a:spcPct val="90000"/>
              </a:lnSpc>
              <a:buFont typeface="Wingdings" pitchFamily="2" charset="2"/>
              <a:buChar char="§"/>
            </a:pPr>
            <a:r>
              <a:rPr lang="en-US" dirty="0"/>
              <a:t>“Costs of entertainment, including amusement, diversion, and social activities and any costs directly associated with such costs (such as tickets to shows or sports events, meals, lodging, rentals, transportation, and gratuities) are unallowable.”</a:t>
            </a:r>
          </a:p>
          <a:p>
            <a:pPr marL="393192" lvl="1" indent="0" eaLnBrk="1" hangingPunct="1">
              <a:lnSpc>
                <a:spcPct val="90000"/>
              </a:lnSpc>
              <a:buNone/>
            </a:pPr>
            <a:endParaRPr lang="en-US" sz="1000" dirty="0"/>
          </a:p>
          <a:p>
            <a:pPr eaLnBrk="1" hangingPunct="1">
              <a:lnSpc>
                <a:spcPct val="90000"/>
              </a:lnSpc>
              <a:spcAft>
                <a:spcPts val="600"/>
              </a:spcAft>
            </a:pPr>
            <a:r>
              <a:rPr lang="en-US" dirty="0"/>
              <a:t>Examples:</a:t>
            </a:r>
          </a:p>
          <a:p>
            <a:pPr lvl="1" eaLnBrk="1" hangingPunct="1">
              <a:lnSpc>
                <a:spcPct val="90000"/>
              </a:lnSpc>
              <a:buFont typeface="Wingdings" pitchFamily="2" charset="2"/>
              <a:buChar char="§"/>
            </a:pPr>
            <a:r>
              <a:rPr lang="en-US" dirty="0"/>
              <a:t>A trip for a principal for recreational or entertainment purposes is </a:t>
            </a:r>
            <a:r>
              <a:rPr lang="en-US" b="1" dirty="0"/>
              <a:t>not</a:t>
            </a:r>
            <a:r>
              <a:rPr lang="en-US" dirty="0"/>
              <a:t> allowable.</a:t>
            </a:r>
          </a:p>
          <a:p>
            <a:pPr lvl="1" eaLnBrk="1" hangingPunct="1">
              <a:lnSpc>
                <a:spcPct val="90000"/>
              </a:lnSpc>
              <a:buFont typeface="Wingdings" pitchFamily="2" charset="2"/>
              <a:buChar char="§"/>
            </a:pPr>
            <a:r>
              <a:rPr lang="en-US" dirty="0"/>
              <a:t>A trip for a principal for training purposes is allowable. </a:t>
            </a:r>
          </a:p>
          <a:p>
            <a:pPr eaLnBrk="1" hangingPunct="1">
              <a:lnSpc>
                <a:spcPct val="80000"/>
              </a:lnSpc>
            </a:pPr>
            <a:endParaRPr lang="en-US" sz="2200" dirty="0"/>
          </a:p>
        </p:txBody>
      </p:sp>
      <p:sp>
        <p:nvSpPr>
          <p:cNvPr id="3277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39E1FDD-B278-4BF6-8EA5-F3A1FE621994}" type="slidenum">
              <a:rPr lang="en-US" sz="1000" smtClean="0"/>
              <a:pPr/>
              <a:t>28</a:t>
            </a:fld>
            <a:endParaRPr lang="en-US" sz="1000" dirty="0"/>
          </a:p>
        </p:txBody>
      </p:sp>
      <p:sp>
        <p:nvSpPr>
          <p:cNvPr id="18434" name="Rectangle 2"/>
          <p:cNvSpPr>
            <a:spLocks noGrp="1" noChangeArrowheads="1"/>
          </p:cNvSpPr>
          <p:nvPr>
            <p:ph type="title"/>
          </p:nvPr>
        </p:nvSpPr>
        <p:spPr>
          <a:xfrm>
            <a:off x="457200" y="228600"/>
            <a:ext cx="8229600" cy="1143000"/>
          </a:xfrm>
        </p:spPr>
        <p:txBody>
          <a:bodyPr>
            <a:normAutofit/>
          </a:bodyPr>
          <a:lstStyle/>
          <a:p>
            <a:pPr eaLnBrk="1" fontAlgn="auto" hangingPunct="1">
              <a:spcAft>
                <a:spcPts val="0"/>
              </a:spcAft>
              <a:defRPr/>
            </a:pPr>
            <a:r>
              <a:rPr lang="en-US" sz="4000" dirty="0"/>
              <a:t>Allowable costs: Entertainment</a:t>
            </a:r>
          </a:p>
        </p:txBody>
      </p:sp>
      <p:sp>
        <p:nvSpPr>
          <p:cNvPr id="32773" name="Text Box 4"/>
          <p:cNvSpPr txBox="1">
            <a:spLocks noChangeArrowheads="1"/>
          </p:cNvSpPr>
          <p:nvPr/>
        </p:nvSpPr>
        <p:spPr bwMode="auto">
          <a:xfrm>
            <a:off x="3886200" y="6248400"/>
            <a:ext cx="4953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4">
              <a:spcBef>
                <a:spcPct val="50000"/>
              </a:spcBef>
            </a:pPr>
            <a:r>
              <a:rPr lang="en-US" sz="1600" dirty="0">
                <a:latin typeface="Tahoma" pitchFamily="34" charset="0"/>
              </a:rPr>
              <a:t>	      </a:t>
            </a:r>
            <a:r>
              <a:rPr lang="en-US" sz="1600" dirty="0">
                <a:solidFill>
                  <a:srgbClr val="800000"/>
                </a:solidFill>
                <a:latin typeface="Tahoma" pitchFamily="34" charset="0"/>
              </a:rPr>
              <a:t>OMB Circular A-87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467264-649F-4344-B633-EE35D5532F31}"/>
              </a:ext>
            </a:extLst>
          </p:cNvPr>
          <p:cNvSpPr>
            <a:spLocks noGrp="1"/>
          </p:cNvSpPr>
          <p:nvPr>
            <p:ph idx="1"/>
          </p:nvPr>
        </p:nvSpPr>
        <p:spPr>
          <a:xfrm>
            <a:off x="472440" y="1581547"/>
            <a:ext cx="8229600" cy="4525963"/>
          </a:xfrm>
        </p:spPr>
        <p:txBody>
          <a:bodyPr>
            <a:normAutofit/>
          </a:bodyPr>
          <a:lstStyle/>
          <a:p>
            <a:pPr>
              <a:spcAft>
                <a:spcPts val="600"/>
              </a:spcAft>
            </a:pPr>
            <a:r>
              <a:rPr lang="en-US" sz="2400" dirty="0"/>
              <a:t>Professional development activities for the Javits Gifted and Talented Project</a:t>
            </a:r>
          </a:p>
          <a:p>
            <a:pPr>
              <a:spcAft>
                <a:spcPts val="600"/>
              </a:spcAft>
            </a:pPr>
            <a:r>
              <a:rPr lang="en-US" sz="2400" dirty="0"/>
              <a:t>Training sessions in support of developing strategies for identifying gifted and talented students and training teachers</a:t>
            </a:r>
          </a:p>
          <a:p>
            <a:pPr>
              <a:spcAft>
                <a:spcPts val="600"/>
              </a:spcAft>
            </a:pPr>
            <a:r>
              <a:rPr lang="en-US" sz="2400" dirty="0"/>
              <a:t>Travel for training, conferences or to schools in support of gifted and talented students</a:t>
            </a:r>
          </a:p>
          <a:p>
            <a:pPr marL="109728" indent="0">
              <a:buNone/>
            </a:pPr>
            <a:endParaRPr lang="en-US" sz="2400" dirty="0"/>
          </a:p>
          <a:p>
            <a:r>
              <a:rPr lang="en-US" sz="2400" dirty="0"/>
              <a:t>If unsure of allowable costs: </a:t>
            </a:r>
            <a:r>
              <a:rPr lang="en-US" sz="2400" b="1" dirty="0"/>
              <a:t>Contact your Program Officer</a:t>
            </a:r>
          </a:p>
        </p:txBody>
      </p:sp>
      <p:sp>
        <p:nvSpPr>
          <p:cNvPr id="3" name="Slide Number Placeholder 2">
            <a:extLst>
              <a:ext uri="{FF2B5EF4-FFF2-40B4-BE49-F238E27FC236}">
                <a16:creationId xmlns:a16="http://schemas.microsoft.com/office/drawing/2014/main" id="{CBC2F6D8-CCE4-4AC5-A40D-71250495B5CE}"/>
              </a:ext>
            </a:extLst>
          </p:cNvPr>
          <p:cNvSpPr>
            <a:spLocks noGrp="1"/>
          </p:cNvSpPr>
          <p:nvPr>
            <p:ph type="sldNum" sz="quarter" idx="12"/>
          </p:nvPr>
        </p:nvSpPr>
        <p:spPr/>
        <p:txBody>
          <a:bodyPr/>
          <a:lstStyle/>
          <a:p>
            <a:fld id="{54406723-63EF-46BA-8197-50CD82E0DAB1}" type="slidenum">
              <a:rPr lang="en-US" smtClean="0"/>
              <a:pPr/>
              <a:t>29</a:t>
            </a:fld>
            <a:endParaRPr lang="en-US" dirty="0"/>
          </a:p>
        </p:txBody>
      </p:sp>
      <p:sp>
        <p:nvSpPr>
          <p:cNvPr id="4" name="Title 3">
            <a:extLst>
              <a:ext uri="{FF2B5EF4-FFF2-40B4-BE49-F238E27FC236}">
                <a16:creationId xmlns:a16="http://schemas.microsoft.com/office/drawing/2014/main" id="{C537D611-B7D7-47CC-BAF5-1D23739DDB9F}"/>
              </a:ext>
            </a:extLst>
          </p:cNvPr>
          <p:cNvSpPr>
            <a:spLocks noGrp="1"/>
          </p:cNvSpPr>
          <p:nvPr>
            <p:ph type="title"/>
          </p:nvPr>
        </p:nvSpPr>
        <p:spPr>
          <a:xfrm>
            <a:off x="457200" y="365760"/>
            <a:ext cx="8229600" cy="1051878"/>
          </a:xfrm>
        </p:spPr>
        <p:txBody>
          <a:bodyPr>
            <a:normAutofit fontScale="90000"/>
          </a:bodyPr>
          <a:lstStyle/>
          <a:p>
            <a:r>
              <a:rPr lang="en-US" dirty="0"/>
              <a:t>Common Allowable Cost for Javits Program	</a:t>
            </a:r>
          </a:p>
        </p:txBody>
      </p:sp>
    </p:spTree>
    <p:extLst>
      <p:ext uri="{BB962C8B-B14F-4D97-AF65-F5344CB8AC3E}">
        <p14:creationId xmlns:p14="http://schemas.microsoft.com/office/powerpoint/2010/main" val="298352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normAutofit fontScale="92500" lnSpcReduction="10000"/>
          </a:bodyPr>
          <a:lstStyle/>
          <a:p>
            <a:pPr>
              <a:spcAft>
                <a:spcPts val="300"/>
              </a:spcAft>
              <a:buClr>
                <a:schemeClr val="tx1"/>
              </a:buClr>
              <a:buFont typeface="Wingdings" panose="05000000000000000000" pitchFamily="2" charset="2"/>
              <a:buChar char="Ø"/>
            </a:pPr>
            <a:r>
              <a:rPr lang="en-US" altLang="en-US" sz="2800" dirty="0"/>
              <a:t>Welcome and Team Introductions</a:t>
            </a:r>
          </a:p>
          <a:p>
            <a:pPr>
              <a:spcAft>
                <a:spcPts val="300"/>
              </a:spcAft>
              <a:buClr>
                <a:schemeClr val="tx1"/>
              </a:buClr>
              <a:buFont typeface="Wingdings" panose="05000000000000000000" pitchFamily="2" charset="2"/>
              <a:buChar char="Ø"/>
            </a:pPr>
            <a:r>
              <a:rPr lang="en-US" altLang="en-US" sz="2800" dirty="0"/>
              <a:t>Javits: Communication and News </a:t>
            </a:r>
          </a:p>
          <a:p>
            <a:pPr>
              <a:spcAft>
                <a:spcPts val="300"/>
              </a:spcAft>
              <a:buClr>
                <a:schemeClr val="tx1"/>
              </a:buClr>
              <a:buFont typeface="Wingdings" panose="05000000000000000000" pitchFamily="2" charset="2"/>
              <a:buChar char="Ø"/>
            </a:pPr>
            <a:r>
              <a:rPr lang="en-US" altLang="en-US" sz="2800" dirty="0"/>
              <a:t>Grantee Responsibilities</a:t>
            </a:r>
          </a:p>
          <a:p>
            <a:pPr>
              <a:spcAft>
                <a:spcPts val="300"/>
              </a:spcAft>
              <a:buClr>
                <a:schemeClr val="tx1"/>
              </a:buClr>
              <a:buFont typeface="Wingdings" panose="05000000000000000000" pitchFamily="2" charset="2"/>
              <a:buChar char="Ø"/>
            </a:pPr>
            <a:r>
              <a:rPr lang="en-US" altLang="en-US" sz="2800" dirty="0"/>
              <a:t>Grant Reference Materials</a:t>
            </a:r>
          </a:p>
          <a:p>
            <a:pPr>
              <a:spcAft>
                <a:spcPts val="300"/>
              </a:spcAft>
              <a:buClr>
                <a:schemeClr val="tx1"/>
              </a:buClr>
              <a:buFont typeface="Wingdings" panose="05000000000000000000" pitchFamily="2" charset="2"/>
              <a:buChar char="Ø"/>
            </a:pPr>
            <a:r>
              <a:rPr lang="en-US" altLang="en-US" sz="2800" dirty="0"/>
              <a:t>Budgets / </a:t>
            </a:r>
            <a:r>
              <a:rPr lang="en-US" sz="2800" dirty="0"/>
              <a:t>Obligating Funds / </a:t>
            </a:r>
            <a:r>
              <a:rPr lang="en-US" altLang="en-US" sz="2800" dirty="0"/>
              <a:t>Carry Over</a:t>
            </a:r>
          </a:p>
          <a:p>
            <a:pPr>
              <a:spcAft>
                <a:spcPts val="300"/>
              </a:spcAft>
              <a:buClr>
                <a:schemeClr val="tx1"/>
              </a:buClr>
              <a:buFont typeface="Wingdings" panose="05000000000000000000" pitchFamily="2" charset="2"/>
              <a:buChar char="Ø"/>
            </a:pPr>
            <a:r>
              <a:rPr lang="en-US" altLang="en-US" sz="2800" dirty="0"/>
              <a:t>Allowable Cost</a:t>
            </a:r>
          </a:p>
          <a:p>
            <a:pPr>
              <a:spcAft>
                <a:spcPts val="300"/>
              </a:spcAft>
              <a:buClr>
                <a:schemeClr val="tx1"/>
              </a:buClr>
              <a:buFont typeface="Wingdings" panose="05000000000000000000" pitchFamily="2" charset="2"/>
              <a:buChar char="Ø"/>
            </a:pPr>
            <a:r>
              <a:rPr lang="en-US" altLang="en-US" sz="2800" dirty="0"/>
              <a:t>Continuation Awards &amp; Substantial Progress</a:t>
            </a:r>
          </a:p>
          <a:p>
            <a:pPr>
              <a:spcAft>
                <a:spcPts val="300"/>
              </a:spcAft>
              <a:buClr>
                <a:schemeClr val="tx1"/>
              </a:buClr>
              <a:buFont typeface="Wingdings" panose="05000000000000000000" pitchFamily="2" charset="2"/>
              <a:buChar char="Ø"/>
            </a:pPr>
            <a:r>
              <a:rPr lang="en-US" altLang="en-US" sz="2800" dirty="0"/>
              <a:t>Performance Reporting</a:t>
            </a:r>
          </a:p>
          <a:p>
            <a:pPr>
              <a:spcAft>
                <a:spcPts val="300"/>
              </a:spcAft>
              <a:buClr>
                <a:schemeClr val="tx1"/>
              </a:buClr>
              <a:buFont typeface="Wingdings" panose="05000000000000000000" pitchFamily="2" charset="2"/>
              <a:buChar char="Ø"/>
            </a:pPr>
            <a:r>
              <a:rPr lang="en-US" altLang="en-US" sz="2800" dirty="0"/>
              <a:t>Monitoring </a:t>
            </a:r>
          </a:p>
          <a:p>
            <a:pPr>
              <a:spcAft>
                <a:spcPts val="300"/>
              </a:spcAft>
              <a:buClr>
                <a:schemeClr val="tx1"/>
              </a:buClr>
              <a:buFont typeface="Wingdings" panose="05000000000000000000" pitchFamily="2" charset="2"/>
              <a:buChar char="Ø"/>
            </a:pPr>
            <a:r>
              <a:rPr lang="en-US" altLang="en-US" sz="2800" dirty="0"/>
              <a:t>Questions and Answers</a:t>
            </a:r>
          </a:p>
          <a:p>
            <a:endParaRPr lang="en-US" dirty="0"/>
          </a:p>
        </p:txBody>
      </p:sp>
      <p:sp>
        <p:nvSpPr>
          <p:cNvPr id="3" name="Slide Number Placeholder 2"/>
          <p:cNvSpPr>
            <a:spLocks noGrp="1"/>
          </p:cNvSpPr>
          <p:nvPr>
            <p:ph type="sldNum" sz="quarter" idx="12"/>
          </p:nvPr>
        </p:nvSpPr>
        <p:spPr/>
        <p:txBody>
          <a:bodyPr/>
          <a:lstStyle/>
          <a:p>
            <a:fld id="{54406723-63EF-46BA-8197-50CD82E0DAB1}" type="slidenum">
              <a:rPr lang="en-US" smtClean="0"/>
              <a:pPr/>
              <a:t>3</a:t>
            </a:fld>
            <a:endParaRPr lang="en-US" dirty="0"/>
          </a:p>
        </p:txBody>
      </p:sp>
      <p:sp>
        <p:nvSpPr>
          <p:cNvPr id="4" name="Title 3"/>
          <p:cNvSpPr>
            <a:spLocks noGrp="1"/>
          </p:cNvSpPr>
          <p:nvPr>
            <p:ph type="title"/>
          </p:nvPr>
        </p:nvSpPr>
        <p:spPr>
          <a:xfrm>
            <a:off x="457200" y="152400"/>
            <a:ext cx="8229600" cy="1143000"/>
          </a:xfrm>
        </p:spPr>
        <p:txBody>
          <a:bodyPr/>
          <a:lstStyle/>
          <a:p>
            <a:pPr algn="ctr"/>
            <a:r>
              <a:rPr lang="en-US" dirty="0"/>
              <a:t>Agenda</a:t>
            </a:r>
          </a:p>
        </p:txBody>
      </p:sp>
    </p:spTree>
    <p:extLst>
      <p:ext uri="{BB962C8B-B14F-4D97-AF65-F5344CB8AC3E}">
        <p14:creationId xmlns:p14="http://schemas.microsoft.com/office/powerpoint/2010/main" val="10425205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eaLnBrk="1" fontAlgn="auto" hangingPunct="1">
              <a:spcAft>
                <a:spcPts val="0"/>
              </a:spcAft>
              <a:buFont typeface="Arial" pitchFamily="34" charset="0"/>
              <a:buNone/>
              <a:defRPr/>
            </a:pPr>
            <a:r>
              <a:rPr lang="en-US" dirty="0"/>
              <a:t>EDGAR 75.253</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r>
              <a:rPr lang="en-US" dirty="0"/>
              <a:t>Continuation funding is contingent upon:</a:t>
            </a:r>
          </a:p>
          <a:p>
            <a:pPr marL="365760" indent="-256032" eaLnBrk="1" fontAlgn="auto" hangingPunct="1">
              <a:spcAft>
                <a:spcPts val="0"/>
              </a:spcAft>
              <a:buFont typeface="Arial" pitchFamily="34" charset="0"/>
              <a:buChar char="•"/>
              <a:defRPr/>
            </a:pPr>
            <a:r>
              <a:rPr lang="en-US" dirty="0"/>
              <a:t>Substantial progress and the availability of funds</a:t>
            </a:r>
          </a:p>
          <a:p>
            <a:pPr marL="365760" indent="-256032" eaLnBrk="1" fontAlgn="auto" hangingPunct="1">
              <a:spcAft>
                <a:spcPts val="0"/>
              </a:spcAft>
              <a:buFont typeface="Arial" pitchFamily="34" charset="0"/>
              <a:buChar char="•"/>
              <a:defRPr/>
            </a:pPr>
            <a:r>
              <a:rPr lang="en-US" dirty="0"/>
              <a:t>Substantial progress towards meeting the program objectives</a:t>
            </a:r>
          </a:p>
          <a:p>
            <a:pPr marL="365760" indent="-256032" eaLnBrk="1" fontAlgn="auto" hangingPunct="1">
              <a:spcAft>
                <a:spcPts val="0"/>
              </a:spcAft>
              <a:buFont typeface="Arial" pitchFamily="34" charset="0"/>
              <a:buChar char="•"/>
              <a:defRPr/>
            </a:pPr>
            <a:r>
              <a:rPr lang="en-US" dirty="0"/>
              <a:t>Submission of required reports (Interim and Annual Reports)</a:t>
            </a:r>
          </a:p>
          <a:p>
            <a:endParaRPr lang="en-US" dirty="0"/>
          </a:p>
        </p:txBody>
      </p:sp>
      <p:sp>
        <p:nvSpPr>
          <p:cNvPr id="3" name="Title 2"/>
          <p:cNvSpPr>
            <a:spLocks noGrp="1"/>
          </p:cNvSpPr>
          <p:nvPr>
            <p:ph type="title"/>
          </p:nvPr>
        </p:nvSpPr>
        <p:spPr/>
        <p:txBody>
          <a:bodyPr/>
          <a:lstStyle/>
          <a:p>
            <a:pPr algn="ctr"/>
            <a:r>
              <a:rPr lang="en-US" dirty="0"/>
              <a:t>Continuation Funding </a:t>
            </a:r>
          </a:p>
        </p:txBody>
      </p:sp>
      <p:sp>
        <p:nvSpPr>
          <p:cNvPr id="5" name="Slide Number Placeholder 4"/>
          <p:cNvSpPr>
            <a:spLocks noGrp="1"/>
          </p:cNvSpPr>
          <p:nvPr>
            <p:ph type="sldNum" sz="quarter" idx="12"/>
          </p:nvPr>
        </p:nvSpPr>
        <p:spPr/>
        <p:txBody>
          <a:bodyPr/>
          <a:lstStyle/>
          <a:p>
            <a:pPr>
              <a:defRPr/>
            </a:pPr>
            <a:fld id="{2C0A94E6-7FC4-4111-86DC-A01D84805B4B}" type="slidenum">
              <a:rPr lang="en-US" smtClean="0"/>
              <a:pPr>
                <a:defRPr/>
              </a:pPr>
              <a:t>30</a:t>
            </a:fld>
            <a:endParaRPr lang="en-US" dirty="0"/>
          </a:p>
        </p:txBody>
      </p:sp>
    </p:spTree>
    <p:extLst>
      <p:ext uri="{BB962C8B-B14F-4D97-AF65-F5344CB8AC3E}">
        <p14:creationId xmlns:p14="http://schemas.microsoft.com/office/powerpoint/2010/main" val="1586960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Substantial Progress is defined as:</a:t>
            </a:r>
          </a:p>
          <a:p>
            <a:endParaRPr lang="en-US" dirty="0"/>
          </a:p>
          <a:p>
            <a:pPr eaLnBrk="1" hangingPunct="1">
              <a:defRPr/>
            </a:pPr>
            <a:r>
              <a:rPr lang="en-US" dirty="0"/>
              <a:t>“ A level of achievement that a grantee must meet in its project during a budget period, which can be measured and verified by evidence, so the grantee can receive a continuation award.” (EDGAR 75.253)</a:t>
            </a:r>
          </a:p>
          <a:p>
            <a:pPr eaLnBrk="1" hangingPunct="1">
              <a:defRPr/>
            </a:pPr>
            <a:endParaRPr lang="en-US" dirty="0"/>
          </a:p>
          <a:p>
            <a:pPr eaLnBrk="1" hangingPunct="1">
              <a:defRPr/>
            </a:pPr>
            <a:r>
              <a:rPr lang="en-US" dirty="0"/>
              <a:t>Grantees will document substantial progress in a performance report.</a:t>
            </a:r>
          </a:p>
          <a:p>
            <a:pPr marL="109537" indent="0" eaLnBrk="1" hangingPunct="1">
              <a:buNone/>
              <a:defRPr/>
            </a:pPr>
            <a:r>
              <a:rPr lang="en-US" dirty="0"/>
              <a:t>   </a:t>
            </a:r>
          </a:p>
        </p:txBody>
      </p:sp>
      <p:sp>
        <p:nvSpPr>
          <p:cNvPr id="3" name="Title 2"/>
          <p:cNvSpPr>
            <a:spLocks noGrp="1"/>
          </p:cNvSpPr>
          <p:nvPr>
            <p:ph type="title"/>
          </p:nvPr>
        </p:nvSpPr>
        <p:spPr/>
        <p:txBody>
          <a:bodyPr/>
          <a:lstStyle/>
          <a:p>
            <a:pPr algn="ctr"/>
            <a:r>
              <a:rPr lang="en-US" dirty="0"/>
              <a:t>Substantial Progress </a:t>
            </a:r>
          </a:p>
        </p:txBody>
      </p:sp>
      <p:sp>
        <p:nvSpPr>
          <p:cNvPr id="5" name="Slide Number Placeholder 4"/>
          <p:cNvSpPr>
            <a:spLocks noGrp="1"/>
          </p:cNvSpPr>
          <p:nvPr>
            <p:ph type="sldNum" sz="quarter" idx="12"/>
          </p:nvPr>
        </p:nvSpPr>
        <p:spPr/>
        <p:txBody>
          <a:bodyPr/>
          <a:lstStyle/>
          <a:p>
            <a:pPr>
              <a:defRPr/>
            </a:pPr>
            <a:fld id="{2C0A94E6-7FC4-4111-86DC-A01D84805B4B}" type="slidenum">
              <a:rPr lang="en-US" smtClean="0"/>
              <a:pPr>
                <a:defRPr/>
              </a:pPr>
              <a:t>31</a:t>
            </a:fld>
            <a:endParaRPr lang="en-US" dirty="0"/>
          </a:p>
        </p:txBody>
      </p:sp>
    </p:spTree>
    <p:extLst>
      <p:ext uri="{BB962C8B-B14F-4D97-AF65-F5344CB8AC3E}">
        <p14:creationId xmlns:p14="http://schemas.microsoft.com/office/powerpoint/2010/main" val="1104635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407" y="1493838"/>
            <a:ext cx="8229600" cy="4525962"/>
          </a:xfrm>
        </p:spPr>
        <p:txBody>
          <a:bodyPr/>
          <a:lstStyle/>
          <a:p>
            <a:pPr marL="109728" indent="0" eaLnBrk="1" fontAlgn="auto" hangingPunct="1">
              <a:spcAft>
                <a:spcPts val="0"/>
              </a:spcAft>
              <a:buNone/>
              <a:defRPr/>
            </a:pPr>
            <a:r>
              <a:rPr lang="en-US" sz="3600" dirty="0"/>
              <a:t>Program Performance Goals:</a:t>
            </a:r>
          </a:p>
          <a:p>
            <a:pPr marL="365760" indent="-256032" eaLnBrk="1" fontAlgn="auto" hangingPunct="1">
              <a:spcAft>
                <a:spcPts val="0"/>
              </a:spcAft>
              <a:buFont typeface="Arial" pitchFamily="34" charset="0"/>
              <a:buChar char="•"/>
              <a:defRPr/>
            </a:pPr>
            <a:r>
              <a:rPr lang="en-US" sz="2400" dirty="0"/>
              <a:t>IPR/APR must correspond to the Scope and Objectives of your established Approved Application or any Approved Amendments</a:t>
            </a:r>
          </a:p>
          <a:p>
            <a:pPr marL="0" indent="0" eaLnBrk="1" fontAlgn="auto" hangingPunct="1">
              <a:spcAft>
                <a:spcPts val="0"/>
              </a:spcAft>
              <a:buFont typeface="Arial" pitchFamily="34" charset="0"/>
              <a:buNone/>
              <a:defRPr/>
            </a:pPr>
            <a:endParaRPr lang="en-US" sz="2400" dirty="0"/>
          </a:p>
          <a:p>
            <a:pPr>
              <a:buFont typeface="Arial" pitchFamily="34" charset="0"/>
              <a:buChar char="•"/>
              <a:defRPr/>
            </a:pPr>
            <a:r>
              <a:rPr lang="en-US" sz="2400" dirty="0"/>
              <a:t>Progress in meeting Grant’s Performance Measures – A determining factor in awarding a continuation grant</a:t>
            </a:r>
          </a:p>
          <a:p>
            <a:endParaRPr lang="en-US" dirty="0"/>
          </a:p>
        </p:txBody>
      </p:sp>
      <p:sp>
        <p:nvSpPr>
          <p:cNvPr id="3" name="Title 2"/>
          <p:cNvSpPr>
            <a:spLocks noGrp="1"/>
          </p:cNvSpPr>
          <p:nvPr>
            <p:ph type="title"/>
          </p:nvPr>
        </p:nvSpPr>
        <p:spPr/>
        <p:txBody>
          <a:bodyPr>
            <a:normAutofit/>
          </a:bodyPr>
          <a:lstStyle/>
          <a:p>
            <a:pPr algn="ctr"/>
            <a:r>
              <a:rPr lang="en-US" dirty="0"/>
              <a:t>Substantial Progress </a:t>
            </a:r>
          </a:p>
        </p:txBody>
      </p:sp>
      <p:sp>
        <p:nvSpPr>
          <p:cNvPr id="5" name="Slide Number Placeholder 4"/>
          <p:cNvSpPr>
            <a:spLocks noGrp="1"/>
          </p:cNvSpPr>
          <p:nvPr>
            <p:ph type="sldNum" sz="quarter" idx="12"/>
          </p:nvPr>
        </p:nvSpPr>
        <p:spPr/>
        <p:txBody>
          <a:bodyPr/>
          <a:lstStyle/>
          <a:p>
            <a:pPr>
              <a:defRPr/>
            </a:pPr>
            <a:fld id="{2C0A94E6-7FC4-4111-86DC-A01D84805B4B}" type="slidenum">
              <a:rPr lang="en-US" smtClean="0"/>
              <a:pPr>
                <a:defRPr/>
              </a:pPr>
              <a:t>32</a:t>
            </a:fld>
            <a:endParaRPr lang="en-US" dirty="0"/>
          </a:p>
        </p:txBody>
      </p:sp>
    </p:spTree>
    <p:extLst>
      <p:ext uri="{BB962C8B-B14F-4D97-AF65-F5344CB8AC3E}">
        <p14:creationId xmlns:p14="http://schemas.microsoft.com/office/powerpoint/2010/main" val="586254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17638"/>
            <a:ext cx="8229600" cy="4525962"/>
          </a:xfrm>
        </p:spPr>
        <p:txBody>
          <a:bodyPr/>
          <a:lstStyle/>
          <a:p>
            <a:pPr marL="109537" indent="0" eaLnBrk="1" hangingPunct="1">
              <a:buNone/>
            </a:pPr>
            <a:r>
              <a:rPr lang="en-US" altLang="en-US" sz="3200" dirty="0"/>
              <a:t>Financial Data: </a:t>
            </a:r>
          </a:p>
          <a:p>
            <a:pPr eaLnBrk="1" hangingPunct="1">
              <a:spcAft>
                <a:spcPts val="600"/>
              </a:spcAft>
            </a:pPr>
            <a:r>
              <a:rPr lang="en-US" altLang="en-US" sz="2400" dirty="0"/>
              <a:t>Program staff review financial data for progress</a:t>
            </a:r>
          </a:p>
          <a:p>
            <a:pPr eaLnBrk="1" hangingPunct="1">
              <a:spcAft>
                <a:spcPts val="600"/>
              </a:spcAft>
            </a:pPr>
            <a:r>
              <a:rPr lang="en-US" altLang="en-US" sz="2400" dirty="0"/>
              <a:t>Compare financial data in G5 and financial data submitted on the IPR</a:t>
            </a:r>
          </a:p>
          <a:p>
            <a:pPr eaLnBrk="1" hangingPunct="1">
              <a:spcAft>
                <a:spcPts val="600"/>
              </a:spcAft>
            </a:pPr>
            <a:r>
              <a:rPr lang="en-US" altLang="en-US" sz="2400" dirty="0"/>
              <a:t>For major discrepancies - Program Officer will work with you to determine the reasons for the discrepancies and provide technical assistance</a:t>
            </a:r>
          </a:p>
          <a:p>
            <a:endParaRPr lang="en-US" dirty="0"/>
          </a:p>
        </p:txBody>
      </p:sp>
      <p:sp>
        <p:nvSpPr>
          <p:cNvPr id="3" name="Title 2"/>
          <p:cNvSpPr>
            <a:spLocks noGrp="1"/>
          </p:cNvSpPr>
          <p:nvPr>
            <p:ph type="title"/>
          </p:nvPr>
        </p:nvSpPr>
        <p:spPr>
          <a:xfrm>
            <a:off x="457200" y="152400"/>
            <a:ext cx="8229600" cy="1143000"/>
          </a:xfrm>
        </p:spPr>
        <p:txBody>
          <a:bodyPr/>
          <a:lstStyle/>
          <a:p>
            <a:pPr algn="ctr"/>
            <a:r>
              <a:rPr lang="en-US" dirty="0"/>
              <a:t>Substantial Progress</a:t>
            </a:r>
          </a:p>
        </p:txBody>
      </p:sp>
      <p:sp>
        <p:nvSpPr>
          <p:cNvPr id="5" name="Slide Number Placeholder 4"/>
          <p:cNvSpPr>
            <a:spLocks noGrp="1"/>
          </p:cNvSpPr>
          <p:nvPr>
            <p:ph type="sldNum" sz="quarter" idx="12"/>
          </p:nvPr>
        </p:nvSpPr>
        <p:spPr/>
        <p:txBody>
          <a:bodyPr/>
          <a:lstStyle/>
          <a:p>
            <a:pPr>
              <a:defRPr/>
            </a:pPr>
            <a:fld id="{2C0A94E6-7FC4-4111-86DC-A01D84805B4B}" type="slidenum">
              <a:rPr lang="en-US" smtClean="0"/>
              <a:pPr>
                <a:defRPr/>
              </a:pPr>
              <a:t>33</a:t>
            </a:fld>
            <a:endParaRPr lang="en-US" dirty="0"/>
          </a:p>
        </p:txBody>
      </p:sp>
    </p:spTree>
    <p:extLst>
      <p:ext uri="{BB962C8B-B14F-4D97-AF65-F5344CB8AC3E}">
        <p14:creationId xmlns:p14="http://schemas.microsoft.com/office/powerpoint/2010/main" val="2875476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 y="1371600"/>
            <a:ext cx="8555832" cy="4952842"/>
          </a:xfrm>
        </p:spPr>
        <p:txBody>
          <a:bodyPr>
            <a:normAutofit/>
          </a:bodyPr>
          <a:lstStyle/>
          <a:p>
            <a:pPr lvl="2"/>
            <a:endParaRPr lang="en-US" sz="1300" dirty="0"/>
          </a:p>
          <a:p>
            <a:pPr marL="393192" lvl="1" indent="0">
              <a:buNone/>
            </a:pPr>
            <a:r>
              <a:rPr lang="en-US" sz="2800" dirty="0"/>
              <a:t>Interim Performance Report (IPR) Webinar – January 2020</a:t>
            </a:r>
          </a:p>
          <a:p>
            <a:pPr lvl="1"/>
            <a:endParaRPr lang="en-US" sz="1800" dirty="0"/>
          </a:p>
          <a:p>
            <a:pPr lvl="2"/>
            <a:r>
              <a:rPr lang="en-US" sz="2800" dirty="0"/>
              <a:t>Agenda Items: </a:t>
            </a:r>
          </a:p>
          <a:p>
            <a:pPr lvl="3">
              <a:buFont typeface="Wingdings" panose="05000000000000000000" pitchFamily="2" charset="2"/>
              <a:buChar char="Ø"/>
            </a:pPr>
            <a:r>
              <a:rPr lang="en-US" sz="2400" dirty="0"/>
              <a:t>Streamlined Process</a:t>
            </a:r>
          </a:p>
          <a:p>
            <a:pPr lvl="3">
              <a:buFont typeface="Wingdings" panose="05000000000000000000" pitchFamily="2" charset="2"/>
              <a:buChar char="Ø"/>
            </a:pPr>
            <a:r>
              <a:rPr lang="en-US" sz="2400" dirty="0"/>
              <a:t>Revised Guidance for Requirements</a:t>
            </a:r>
          </a:p>
          <a:p>
            <a:pPr lvl="3">
              <a:buFont typeface="Wingdings" panose="05000000000000000000" pitchFamily="2" charset="2"/>
              <a:buChar char="Ø"/>
            </a:pPr>
            <a:r>
              <a:rPr lang="en-US" sz="2400" dirty="0"/>
              <a:t>Reporting timeline</a:t>
            </a:r>
          </a:p>
          <a:p>
            <a:pPr lvl="3">
              <a:buFont typeface="Wingdings" panose="05000000000000000000" pitchFamily="2" charset="2"/>
              <a:buChar char="Ø"/>
            </a:pPr>
            <a:r>
              <a:rPr lang="en-US" sz="2400" dirty="0"/>
              <a:t>Questions / Answers</a:t>
            </a:r>
          </a:p>
          <a:p>
            <a:pPr lvl="3">
              <a:buFont typeface="Wingdings" panose="05000000000000000000" pitchFamily="2" charset="2"/>
              <a:buChar char="Ø"/>
            </a:pPr>
            <a:r>
              <a:rPr lang="en-US" sz="2400" dirty="0"/>
              <a:t>More to come…</a:t>
            </a:r>
          </a:p>
        </p:txBody>
      </p:sp>
      <p:sp>
        <p:nvSpPr>
          <p:cNvPr id="3" name="Title 2"/>
          <p:cNvSpPr>
            <a:spLocks noGrp="1"/>
          </p:cNvSpPr>
          <p:nvPr>
            <p:ph type="title"/>
          </p:nvPr>
        </p:nvSpPr>
        <p:spPr>
          <a:xfrm>
            <a:off x="457200" y="290354"/>
            <a:ext cx="8229600" cy="1143000"/>
          </a:xfrm>
        </p:spPr>
        <p:txBody>
          <a:bodyPr>
            <a:normAutofit/>
          </a:bodyPr>
          <a:lstStyle/>
          <a:p>
            <a:pPr algn="ctr"/>
            <a:r>
              <a:rPr lang="en-US" dirty="0"/>
              <a:t>Performance Reporting</a:t>
            </a:r>
          </a:p>
        </p:txBody>
      </p:sp>
      <p:sp>
        <p:nvSpPr>
          <p:cNvPr id="5" name="Slide Number Placeholder 4"/>
          <p:cNvSpPr>
            <a:spLocks noGrp="1"/>
          </p:cNvSpPr>
          <p:nvPr>
            <p:ph type="sldNum" sz="quarter" idx="12"/>
          </p:nvPr>
        </p:nvSpPr>
        <p:spPr/>
        <p:txBody>
          <a:bodyPr/>
          <a:lstStyle/>
          <a:p>
            <a:pPr>
              <a:defRPr/>
            </a:pPr>
            <a:fld id="{2C0A94E6-7FC4-4111-86DC-A01D84805B4B}" type="slidenum">
              <a:rPr lang="en-US" smtClean="0"/>
              <a:pPr>
                <a:defRPr/>
              </a:pPr>
              <a:t>34</a:t>
            </a:fld>
            <a:endParaRPr lang="en-US" dirty="0"/>
          </a:p>
        </p:txBody>
      </p:sp>
    </p:spTree>
    <p:extLst>
      <p:ext uri="{BB962C8B-B14F-4D97-AF65-F5344CB8AC3E}">
        <p14:creationId xmlns:p14="http://schemas.microsoft.com/office/powerpoint/2010/main" val="2601105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534400" cy="4525963"/>
          </a:xfrm>
        </p:spPr>
        <p:txBody>
          <a:bodyPr>
            <a:noAutofit/>
          </a:bodyPr>
          <a:lstStyle/>
          <a:p>
            <a:endParaRPr lang="en-US" sz="2800" dirty="0"/>
          </a:p>
          <a:p>
            <a:pPr>
              <a:spcAft>
                <a:spcPts val="1200"/>
              </a:spcAft>
            </a:pPr>
            <a:r>
              <a:rPr lang="en-US" sz="2400" dirty="0"/>
              <a:t>If Program officers determine issues with a grant program – Expect an email or a call anytime. </a:t>
            </a:r>
          </a:p>
          <a:p>
            <a:pPr>
              <a:spcAft>
                <a:spcPts val="1200"/>
              </a:spcAft>
            </a:pPr>
            <a:r>
              <a:rPr lang="en-US" sz="2400" dirty="0"/>
              <a:t>Quarterly Calls – March / April 2020</a:t>
            </a:r>
          </a:p>
          <a:p>
            <a:pPr>
              <a:spcAft>
                <a:spcPts val="1200"/>
              </a:spcAft>
            </a:pPr>
            <a:r>
              <a:rPr lang="en-US" sz="2400" dirty="0"/>
              <a:t>On-Site Visits or Virtual Monitoring - Some grants will be selected for additional monitoring activities</a:t>
            </a:r>
          </a:p>
          <a:p>
            <a:r>
              <a:rPr lang="en-US" sz="2400" dirty="0"/>
              <a:t>Additional Webinars and other meeting events – As needed</a:t>
            </a:r>
          </a:p>
        </p:txBody>
      </p:sp>
      <p:sp>
        <p:nvSpPr>
          <p:cNvPr id="3" name="Slide Number Placeholder 2"/>
          <p:cNvSpPr>
            <a:spLocks noGrp="1"/>
          </p:cNvSpPr>
          <p:nvPr>
            <p:ph type="sldNum" sz="quarter" idx="12"/>
          </p:nvPr>
        </p:nvSpPr>
        <p:spPr/>
        <p:txBody>
          <a:bodyPr/>
          <a:lstStyle/>
          <a:p>
            <a:fld id="{54406723-63EF-46BA-8197-50CD82E0DAB1}" type="slidenum">
              <a:rPr lang="en-US" smtClean="0"/>
              <a:pPr/>
              <a:t>35</a:t>
            </a:fld>
            <a:endParaRPr lang="en-US" dirty="0"/>
          </a:p>
        </p:txBody>
      </p:sp>
      <p:sp>
        <p:nvSpPr>
          <p:cNvPr id="4" name="Title 3"/>
          <p:cNvSpPr>
            <a:spLocks noGrp="1"/>
          </p:cNvSpPr>
          <p:nvPr>
            <p:ph type="title"/>
          </p:nvPr>
        </p:nvSpPr>
        <p:spPr>
          <a:xfrm>
            <a:off x="457200" y="76200"/>
            <a:ext cx="8229600" cy="1143000"/>
          </a:xfrm>
        </p:spPr>
        <p:txBody>
          <a:bodyPr>
            <a:normAutofit/>
          </a:bodyPr>
          <a:lstStyle/>
          <a:p>
            <a:pPr algn="ctr"/>
            <a:r>
              <a:rPr lang="en-US" altLang="en-US" sz="4000" dirty="0"/>
              <a:t>Javits: Grant Monitoring</a:t>
            </a:r>
            <a:endParaRPr lang="en-US" sz="4000" dirty="0"/>
          </a:p>
        </p:txBody>
      </p:sp>
    </p:spTree>
    <p:extLst>
      <p:ext uri="{BB962C8B-B14F-4D97-AF65-F5344CB8AC3E}">
        <p14:creationId xmlns:p14="http://schemas.microsoft.com/office/powerpoint/2010/main" val="2987606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1752600"/>
            <a:ext cx="7638951" cy="3200400"/>
          </a:xfrm>
        </p:spPr>
        <p:txBody>
          <a:bodyPr>
            <a:noAutofit/>
          </a:bodyPr>
          <a:lstStyle/>
          <a:p>
            <a:pPr>
              <a:spcAft>
                <a:spcPts val="1200"/>
              </a:spcAft>
            </a:pPr>
            <a:r>
              <a:rPr lang="en-US" sz="2800" dirty="0"/>
              <a:t>We’re here to help you be successful! </a:t>
            </a:r>
          </a:p>
          <a:p>
            <a:pPr marL="109728" indent="0" algn="ctr">
              <a:spcAft>
                <a:spcPts val="1200"/>
              </a:spcAft>
              <a:buNone/>
            </a:pPr>
            <a:r>
              <a:rPr lang="en-US" sz="2800" dirty="0"/>
              <a:t>Thank you for all that you do!</a:t>
            </a:r>
          </a:p>
          <a:p>
            <a:pPr>
              <a:spcAft>
                <a:spcPts val="1200"/>
              </a:spcAft>
            </a:pPr>
            <a:endParaRPr lang="en-US" sz="2800" dirty="0"/>
          </a:p>
          <a:p>
            <a:pPr>
              <a:spcAft>
                <a:spcPts val="1200"/>
              </a:spcAft>
            </a:pPr>
            <a:r>
              <a:rPr lang="en-US" sz="2800" dirty="0"/>
              <a:t>We look forward to a Successful 2020!</a:t>
            </a:r>
          </a:p>
          <a:p>
            <a:endParaRPr lang="en-US" sz="2800" dirty="0"/>
          </a:p>
        </p:txBody>
      </p:sp>
      <p:sp>
        <p:nvSpPr>
          <p:cNvPr id="3" name="Slide Number Placeholder 2"/>
          <p:cNvSpPr>
            <a:spLocks noGrp="1"/>
          </p:cNvSpPr>
          <p:nvPr>
            <p:ph type="sldNum" sz="quarter" idx="12"/>
          </p:nvPr>
        </p:nvSpPr>
        <p:spPr/>
        <p:txBody>
          <a:bodyPr/>
          <a:lstStyle/>
          <a:p>
            <a:fld id="{54406723-63EF-46BA-8197-50CD82E0DAB1}" type="slidenum">
              <a:rPr lang="en-US" smtClean="0"/>
              <a:pPr/>
              <a:t>36</a:t>
            </a:fld>
            <a:endParaRPr lang="en-US" dirty="0"/>
          </a:p>
        </p:txBody>
      </p:sp>
      <p:sp>
        <p:nvSpPr>
          <p:cNvPr id="4" name="Title 3"/>
          <p:cNvSpPr>
            <a:spLocks noGrp="1"/>
          </p:cNvSpPr>
          <p:nvPr>
            <p:ph type="title"/>
          </p:nvPr>
        </p:nvSpPr>
        <p:spPr>
          <a:xfrm>
            <a:off x="568654" y="204681"/>
            <a:ext cx="8229600" cy="1143000"/>
          </a:xfrm>
        </p:spPr>
        <p:txBody>
          <a:bodyPr>
            <a:normAutofit/>
          </a:bodyPr>
          <a:lstStyle/>
          <a:p>
            <a:pPr algn="ctr"/>
            <a:r>
              <a:rPr lang="en-US" altLang="en-US" sz="3200" dirty="0"/>
              <a:t>Successful Javits Programs</a:t>
            </a:r>
            <a:br>
              <a:rPr lang="en-US" altLang="en-US" sz="3200" dirty="0"/>
            </a:br>
            <a:r>
              <a:rPr lang="en-US" altLang="en-US" sz="2400" dirty="0"/>
              <a:t>And finally….</a:t>
            </a:r>
            <a:endParaRPr lang="en-US" sz="2400" dirty="0"/>
          </a:p>
        </p:txBody>
      </p:sp>
      <p:sp>
        <p:nvSpPr>
          <p:cNvPr id="5" name="TextBox 4">
            <a:extLst>
              <a:ext uri="{FF2B5EF4-FFF2-40B4-BE49-F238E27FC236}">
                <a16:creationId xmlns:a16="http://schemas.microsoft.com/office/drawing/2014/main" id="{2A2855B3-3517-4373-A6EF-E884E809A107}"/>
              </a:ext>
            </a:extLst>
          </p:cNvPr>
          <p:cNvSpPr txBox="1"/>
          <p:nvPr/>
        </p:nvSpPr>
        <p:spPr>
          <a:xfrm>
            <a:off x="2628900" y="4731488"/>
            <a:ext cx="3238500" cy="646331"/>
          </a:xfrm>
          <a:prstGeom prst="rect">
            <a:avLst/>
          </a:prstGeom>
          <a:noFill/>
        </p:spPr>
        <p:txBody>
          <a:bodyPr wrap="square" rtlCol="0">
            <a:spAutoFit/>
          </a:bodyPr>
          <a:lstStyle/>
          <a:p>
            <a:r>
              <a:rPr lang="en-US" sz="3600" dirty="0"/>
              <a:t>Questions???</a:t>
            </a:r>
          </a:p>
        </p:txBody>
      </p:sp>
    </p:spTree>
    <p:extLst>
      <p:ext uri="{BB962C8B-B14F-4D97-AF65-F5344CB8AC3E}">
        <p14:creationId xmlns:p14="http://schemas.microsoft.com/office/powerpoint/2010/main" val="128357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FBAA05-5B4A-4870-9D91-11CD100304D9}"/>
              </a:ext>
            </a:extLst>
          </p:cNvPr>
          <p:cNvSpPr>
            <a:spLocks noGrp="1"/>
          </p:cNvSpPr>
          <p:nvPr>
            <p:ph idx="1"/>
          </p:nvPr>
        </p:nvSpPr>
        <p:spPr>
          <a:xfrm>
            <a:off x="457200" y="1481328"/>
            <a:ext cx="7772400" cy="4525963"/>
          </a:xfrm>
        </p:spPr>
        <p:txBody>
          <a:bodyPr/>
          <a:lstStyle/>
          <a:p>
            <a:pPr marL="109728" indent="0" algn="ctr">
              <a:buNone/>
            </a:pPr>
            <a:r>
              <a:rPr lang="en-US" dirty="0"/>
              <a:t>Please submit questions regarding the material covered during this session to Mildred.Horner-Smith@ed.gov.  </a:t>
            </a:r>
          </a:p>
          <a:p>
            <a:endParaRPr lang="en-US" dirty="0"/>
          </a:p>
          <a:p>
            <a:pPr marL="109728" indent="0">
              <a:buNone/>
            </a:pPr>
            <a:r>
              <a:rPr lang="en-US" dirty="0"/>
              <a:t>Note: Don’t forget to copy your program officer.</a:t>
            </a:r>
          </a:p>
        </p:txBody>
      </p:sp>
      <p:sp>
        <p:nvSpPr>
          <p:cNvPr id="3" name="Slide Number Placeholder 2">
            <a:extLst>
              <a:ext uri="{FF2B5EF4-FFF2-40B4-BE49-F238E27FC236}">
                <a16:creationId xmlns:a16="http://schemas.microsoft.com/office/drawing/2014/main" id="{CDD54BF6-29EA-4CD2-93EE-10BD4EC67619}"/>
              </a:ext>
            </a:extLst>
          </p:cNvPr>
          <p:cNvSpPr>
            <a:spLocks noGrp="1"/>
          </p:cNvSpPr>
          <p:nvPr>
            <p:ph type="sldNum" sz="quarter" idx="12"/>
          </p:nvPr>
        </p:nvSpPr>
        <p:spPr/>
        <p:txBody>
          <a:bodyPr/>
          <a:lstStyle/>
          <a:p>
            <a:fld id="{54406723-63EF-46BA-8197-50CD82E0DAB1}" type="slidenum">
              <a:rPr lang="en-US" smtClean="0"/>
              <a:pPr/>
              <a:t>37</a:t>
            </a:fld>
            <a:endParaRPr lang="en-US" dirty="0"/>
          </a:p>
        </p:txBody>
      </p:sp>
      <p:sp>
        <p:nvSpPr>
          <p:cNvPr id="4" name="Title 3">
            <a:extLst>
              <a:ext uri="{FF2B5EF4-FFF2-40B4-BE49-F238E27FC236}">
                <a16:creationId xmlns:a16="http://schemas.microsoft.com/office/drawing/2014/main" id="{5A8A74F2-B905-4F45-979B-91E3AA099B53}"/>
              </a:ext>
            </a:extLst>
          </p:cNvPr>
          <p:cNvSpPr>
            <a:spLocks noGrp="1"/>
          </p:cNvSpPr>
          <p:nvPr>
            <p:ph type="title"/>
          </p:nvPr>
        </p:nvSpPr>
        <p:spPr/>
        <p:txBody>
          <a:bodyPr/>
          <a:lstStyle/>
          <a:p>
            <a:r>
              <a:rPr lang="en-US" dirty="0"/>
              <a:t>Additional Questions</a:t>
            </a:r>
          </a:p>
        </p:txBody>
      </p:sp>
    </p:spTree>
    <p:extLst>
      <p:ext uri="{BB962C8B-B14F-4D97-AF65-F5344CB8AC3E}">
        <p14:creationId xmlns:p14="http://schemas.microsoft.com/office/powerpoint/2010/main" val="360984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BBC3C0-29D5-44FE-8184-1E23CF9F7E10}"/>
              </a:ext>
            </a:extLst>
          </p:cNvPr>
          <p:cNvSpPr>
            <a:spLocks noGrp="1"/>
          </p:cNvSpPr>
          <p:nvPr>
            <p:ph idx="1"/>
          </p:nvPr>
        </p:nvSpPr>
        <p:spPr/>
        <p:txBody>
          <a:bodyPr/>
          <a:lstStyle/>
          <a:p>
            <a:r>
              <a:rPr lang="en-US" sz="2400" dirty="0"/>
              <a:t>Michelle Georgia — Group Leader</a:t>
            </a:r>
          </a:p>
          <a:p>
            <a:pPr lvl="1"/>
            <a:r>
              <a:rPr lang="en-US" sz="2000" dirty="0">
                <a:hlinkClick r:id="rId2"/>
              </a:rPr>
              <a:t>Michelle.Georgia@ed.gov</a:t>
            </a:r>
            <a:r>
              <a:rPr lang="en-US" sz="2000" dirty="0"/>
              <a:t> / 202-453-5501</a:t>
            </a:r>
          </a:p>
          <a:p>
            <a:pPr lvl="1"/>
            <a:endParaRPr lang="en-US" sz="2000" dirty="0"/>
          </a:p>
          <a:p>
            <a:r>
              <a:rPr lang="en-US" sz="2400" dirty="0"/>
              <a:t>M. Jeanette Horner-Smith, Ph.D. —Team Leader</a:t>
            </a:r>
          </a:p>
          <a:p>
            <a:pPr lvl="1"/>
            <a:r>
              <a:rPr lang="en-US" sz="2000" dirty="0">
                <a:hlinkClick r:id="rId3"/>
              </a:rPr>
              <a:t>Mildred.Horner-Smith@ed.gov</a:t>
            </a:r>
            <a:r>
              <a:rPr lang="en-US" sz="2000" dirty="0"/>
              <a:t> / 202-453-6661</a:t>
            </a:r>
          </a:p>
          <a:p>
            <a:pPr lvl="1"/>
            <a:endParaRPr lang="en-US" sz="2000" dirty="0"/>
          </a:p>
          <a:p>
            <a:r>
              <a:rPr lang="en-US" sz="2400" dirty="0"/>
              <a:t>Gay Ojugbana— Program Officer</a:t>
            </a:r>
          </a:p>
          <a:p>
            <a:pPr lvl="1"/>
            <a:r>
              <a:rPr lang="en-US" sz="2000" dirty="0">
                <a:hlinkClick r:id="rId4"/>
              </a:rPr>
              <a:t>Gay.Ojugbana@ed.gov</a:t>
            </a:r>
            <a:r>
              <a:rPr lang="en-US" sz="2000" dirty="0"/>
              <a:t> / 202-260-1461</a:t>
            </a:r>
          </a:p>
          <a:p>
            <a:pPr lvl="1"/>
            <a:endParaRPr lang="en-US" sz="2000" dirty="0"/>
          </a:p>
          <a:p>
            <a:r>
              <a:rPr lang="en-US" sz="2400" dirty="0"/>
              <a:t>Charm Smith— Program Officer</a:t>
            </a:r>
          </a:p>
          <a:p>
            <a:pPr lvl="1"/>
            <a:r>
              <a:rPr lang="en-US" sz="2000" dirty="0">
                <a:hlinkClick r:id="rId5"/>
              </a:rPr>
              <a:t>Charm.Smith@ed.gov</a:t>
            </a:r>
            <a:r>
              <a:rPr lang="en-US" sz="2000" dirty="0"/>
              <a:t> / 202-205-5724</a:t>
            </a:r>
          </a:p>
          <a:p>
            <a:endParaRPr lang="en-US" dirty="0"/>
          </a:p>
        </p:txBody>
      </p:sp>
      <p:sp>
        <p:nvSpPr>
          <p:cNvPr id="3" name="Slide Number Placeholder 2">
            <a:extLst>
              <a:ext uri="{FF2B5EF4-FFF2-40B4-BE49-F238E27FC236}">
                <a16:creationId xmlns:a16="http://schemas.microsoft.com/office/drawing/2014/main" id="{78D210BD-AA14-4009-9893-055571AFCB92}"/>
              </a:ext>
            </a:extLst>
          </p:cNvPr>
          <p:cNvSpPr>
            <a:spLocks noGrp="1"/>
          </p:cNvSpPr>
          <p:nvPr>
            <p:ph type="sldNum" sz="quarter" idx="12"/>
          </p:nvPr>
        </p:nvSpPr>
        <p:spPr/>
        <p:txBody>
          <a:bodyPr/>
          <a:lstStyle/>
          <a:p>
            <a:fld id="{54406723-63EF-46BA-8197-50CD82E0DAB1}" type="slidenum">
              <a:rPr lang="en-US" smtClean="0"/>
              <a:pPr/>
              <a:t>38</a:t>
            </a:fld>
            <a:endParaRPr lang="en-US" dirty="0"/>
          </a:p>
        </p:txBody>
      </p:sp>
      <p:sp>
        <p:nvSpPr>
          <p:cNvPr id="4" name="Title 3">
            <a:extLst>
              <a:ext uri="{FF2B5EF4-FFF2-40B4-BE49-F238E27FC236}">
                <a16:creationId xmlns:a16="http://schemas.microsoft.com/office/drawing/2014/main" id="{69B70992-B418-40FF-BA07-21B606375CE1}"/>
              </a:ext>
            </a:extLst>
          </p:cNvPr>
          <p:cNvSpPr>
            <a:spLocks noGrp="1"/>
          </p:cNvSpPr>
          <p:nvPr>
            <p:ph type="title"/>
          </p:nvPr>
        </p:nvSpPr>
        <p:spPr/>
        <p:txBody>
          <a:bodyPr/>
          <a:lstStyle/>
          <a:p>
            <a:r>
              <a:rPr lang="en-US" dirty="0"/>
              <a:t>Javits Team Contacts</a:t>
            </a:r>
          </a:p>
        </p:txBody>
      </p:sp>
    </p:spTree>
    <p:extLst>
      <p:ext uri="{BB962C8B-B14F-4D97-AF65-F5344CB8AC3E}">
        <p14:creationId xmlns:p14="http://schemas.microsoft.com/office/powerpoint/2010/main" val="1903914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FBAA05-5B4A-4870-9D91-11CD100304D9}"/>
              </a:ext>
            </a:extLst>
          </p:cNvPr>
          <p:cNvSpPr>
            <a:spLocks noGrp="1"/>
          </p:cNvSpPr>
          <p:nvPr>
            <p:ph idx="1"/>
          </p:nvPr>
        </p:nvSpPr>
        <p:spPr>
          <a:xfrm>
            <a:off x="533400" y="1676400"/>
            <a:ext cx="8229600" cy="1566672"/>
          </a:xfrm>
        </p:spPr>
        <p:txBody>
          <a:bodyPr>
            <a:normAutofit fontScale="92500" lnSpcReduction="10000"/>
          </a:bodyPr>
          <a:lstStyle/>
          <a:p>
            <a:pPr marL="109728" indent="0" algn="ctr">
              <a:buNone/>
            </a:pPr>
            <a:r>
              <a:rPr lang="en-US" sz="3600" dirty="0"/>
              <a:t>Best wishes in completing your Javits Project while fulfilling federal grant requirements.  </a:t>
            </a:r>
          </a:p>
          <a:p>
            <a:pPr marL="109728" indent="0">
              <a:buNone/>
            </a:pPr>
            <a:endParaRPr lang="en-US" dirty="0"/>
          </a:p>
        </p:txBody>
      </p:sp>
      <p:sp>
        <p:nvSpPr>
          <p:cNvPr id="3" name="Slide Number Placeholder 2">
            <a:extLst>
              <a:ext uri="{FF2B5EF4-FFF2-40B4-BE49-F238E27FC236}">
                <a16:creationId xmlns:a16="http://schemas.microsoft.com/office/drawing/2014/main" id="{CDD54BF6-29EA-4CD2-93EE-10BD4EC67619}"/>
              </a:ext>
            </a:extLst>
          </p:cNvPr>
          <p:cNvSpPr>
            <a:spLocks noGrp="1"/>
          </p:cNvSpPr>
          <p:nvPr>
            <p:ph type="sldNum" sz="quarter" idx="12"/>
          </p:nvPr>
        </p:nvSpPr>
        <p:spPr/>
        <p:txBody>
          <a:bodyPr/>
          <a:lstStyle/>
          <a:p>
            <a:fld id="{54406723-63EF-46BA-8197-50CD82E0DAB1}" type="slidenum">
              <a:rPr lang="en-US" smtClean="0"/>
              <a:pPr/>
              <a:t>39</a:t>
            </a:fld>
            <a:endParaRPr lang="en-US" dirty="0"/>
          </a:p>
        </p:txBody>
      </p:sp>
      <p:sp>
        <p:nvSpPr>
          <p:cNvPr id="4" name="Title 3">
            <a:extLst>
              <a:ext uri="{FF2B5EF4-FFF2-40B4-BE49-F238E27FC236}">
                <a16:creationId xmlns:a16="http://schemas.microsoft.com/office/drawing/2014/main" id="{5A8A74F2-B905-4F45-979B-91E3AA099B53}"/>
              </a:ext>
            </a:extLst>
          </p:cNvPr>
          <p:cNvSpPr>
            <a:spLocks noGrp="1"/>
          </p:cNvSpPr>
          <p:nvPr>
            <p:ph type="title"/>
          </p:nvPr>
        </p:nvSpPr>
        <p:spPr/>
        <p:txBody>
          <a:bodyPr/>
          <a:lstStyle/>
          <a:p>
            <a:r>
              <a:rPr lang="en-US" dirty="0"/>
              <a:t>Thanks for joining us today!</a:t>
            </a:r>
          </a:p>
        </p:txBody>
      </p:sp>
      <p:pic>
        <p:nvPicPr>
          <p:cNvPr id="5" name="Picture 2">
            <a:extLst>
              <a:ext uri="{FF2B5EF4-FFF2-40B4-BE49-F238E27FC236}">
                <a16:creationId xmlns:a16="http://schemas.microsoft.com/office/drawing/2014/main" id="{7328D8DB-9028-4351-9435-F90FEF729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32" y="3408612"/>
            <a:ext cx="2770935" cy="266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43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4406723-63EF-46BA-8197-50CD82E0DAB1}" type="slidenum">
              <a:rPr lang="en-US" smtClean="0"/>
              <a:pPr/>
              <a:t>4</a:t>
            </a:fld>
            <a:endParaRPr lang="en-US" dirty="0"/>
          </a:p>
        </p:txBody>
      </p:sp>
      <p:sp>
        <p:nvSpPr>
          <p:cNvPr id="4" name="Title 3"/>
          <p:cNvSpPr>
            <a:spLocks noGrp="1"/>
          </p:cNvSpPr>
          <p:nvPr>
            <p:ph type="title"/>
          </p:nvPr>
        </p:nvSpPr>
        <p:spPr/>
        <p:txBody>
          <a:bodyPr/>
          <a:lstStyle/>
          <a:p>
            <a:r>
              <a:rPr lang="en-US" dirty="0"/>
              <a:t>The Javits Team</a:t>
            </a:r>
          </a:p>
        </p:txBody>
      </p:sp>
      <p:pic>
        <p:nvPicPr>
          <p:cNvPr id="6" name="Picture 5">
            <a:extLst>
              <a:ext uri="{FF2B5EF4-FFF2-40B4-BE49-F238E27FC236}">
                <a16:creationId xmlns:a16="http://schemas.microsoft.com/office/drawing/2014/main" id="{700165A0-CEED-498D-A1B6-966A4EC19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600200"/>
            <a:ext cx="5334000" cy="4000500"/>
          </a:xfrm>
          <a:prstGeom prst="roundRect">
            <a:avLst>
              <a:gd name="adj" fmla="val 8594"/>
            </a:avLst>
          </a:prstGeom>
          <a:solidFill>
            <a:srgbClr val="FFFFFF">
              <a:shade val="85000"/>
            </a:srgbClr>
          </a:solidFill>
          <a:ln>
            <a:noFill/>
          </a:ln>
          <a:effectLst>
            <a:outerShdw blurRad="63500" sx="102000" sy="102000" algn="ctr" rotWithShape="0">
              <a:prstClr val="black">
                <a:alpha val="40000"/>
              </a:prstClr>
            </a:outerShdw>
            <a:reflection blurRad="12700" stA="38000" endPos="28000" dist="5000" dir="5400000" sy="-100000" algn="bl" rotWithShape="0"/>
          </a:effectLst>
        </p:spPr>
      </p:pic>
    </p:spTree>
    <p:extLst>
      <p:ext uri="{BB962C8B-B14F-4D97-AF65-F5344CB8AC3E}">
        <p14:creationId xmlns:p14="http://schemas.microsoft.com/office/powerpoint/2010/main" val="22026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Clr>
                <a:schemeClr val="tx1"/>
              </a:buClr>
              <a:buNone/>
            </a:pPr>
            <a:r>
              <a:rPr lang="en-US" altLang="en-US" sz="2200" dirty="0"/>
              <a:t>The Javits Team is within the Office of Academic Improvement Group, organized under the Office of Well-Rounded Education in the Office of Elementary and Secondary Education (OESE)</a:t>
            </a:r>
          </a:p>
          <a:p>
            <a:pPr marL="0" indent="0">
              <a:buClr>
                <a:schemeClr val="tx1"/>
              </a:buClr>
              <a:buNone/>
            </a:pPr>
            <a:endParaRPr lang="en-US" altLang="en-US" sz="2200" dirty="0"/>
          </a:p>
          <a:p>
            <a:pPr>
              <a:spcAft>
                <a:spcPts val="300"/>
              </a:spcAft>
              <a:buClr>
                <a:schemeClr val="tx1"/>
              </a:buClr>
              <a:buFont typeface="Wingdings" panose="05000000000000000000" pitchFamily="2" charset="2"/>
              <a:buChar char="Ø"/>
            </a:pPr>
            <a:r>
              <a:rPr lang="en-US" altLang="en-US" sz="2200" dirty="0"/>
              <a:t>Sylvia E. Lyles, Ph.D.—Director, Office of Well-Rounded Education, OESE</a:t>
            </a:r>
          </a:p>
          <a:p>
            <a:pPr>
              <a:spcAft>
                <a:spcPts val="300"/>
              </a:spcAft>
              <a:buClr>
                <a:schemeClr val="tx1"/>
              </a:buClr>
              <a:buFont typeface="Wingdings" panose="05000000000000000000" pitchFamily="2" charset="2"/>
              <a:buChar char="Ø"/>
            </a:pPr>
            <a:r>
              <a:rPr lang="en-US" altLang="en-US" sz="2200" dirty="0"/>
              <a:t>Michelle Georgia —Group Leader, Academic Improvement Group</a:t>
            </a:r>
          </a:p>
          <a:p>
            <a:pPr>
              <a:spcAft>
                <a:spcPts val="300"/>
              </a:spcAft>
              <a:buClr>
                <a:schemeClr val="tx1"/>
              </a:buClr>
              <a:buFont typeface="Wingdings" panose="05000000000000000000" pitchFamily="2" charset="2"/>
              <a:buChar char="Ø"/>
            </a:pPr>
            <a:r>
              <a:rPr lang="en-US" altLang="en-US" sz="2200" dirty="0"/>
              <a:t>M. Jeanette Horner-Smith—Javits Program Officer/Team Leader</a:t>
            </a:r>
          </a:p>
          <a:p>
            <a:pPr>
              <a:spcAft>
                <a:spcPts val="300"/>
              </a:spcAft>
              <a:buClr>
                <a:schemeClr val="tx1"/>
              </a:buClr>
              <a:buFont typeface="Wingdings" panose="05000000000000000000" pitchFamily="2" charset="2"/>
              <a:buChar char="Ø"/>
            </a:pPr>
            <a:r>
              <a:rPr lang="en-US" altLang="en-US" sz="2200" dirty="0"/>
              <a:t>Gay Ojugbana—Javits Program Officer</a:t>
            </a:r>
          </a:p>
          <a:p>
            <a:pPr>
              <a:spcAft>
                <a:spcPts val="300"/>
              </a:spcAft>
              <a:buClr>
                <a:schemeClr val="tx1"/>
              </a:buClr>
              <a:buFont typeface="Wingdings" panose="05000000000000000000" pitchFamily="2" charset="2"/>
              <a:buChar char="Ø"/>
            </a:pPr>
            <a:r>
              <a:rPr lang="en-US" altLang="en-US" sz="2200" dirty="0"/>
              <a:t>Charm Smith—Javits Program Officer</a:t>
            </a:r>
          </a:p>
          <a:p>
            <a:pPr>
              <a:buClr>
                <a:schemeClr val="tx1"/>
              </a:buClr>
              <a:buFont typeface="Wingdings" panose="05000000000000000000" pitchFamily="2" charset="2"/>
              <a:buChar char="Ø"/>
            </a:pPr>
            <a:endParaRPr lang="en-US" dirty="0"/>
          </a:p>
        </p:txBody>
      </p:sp>
      <p:sp>
        <p:nvSpPr>
          <p:cNvPr id="3" name="Slide Number Placeholder 2"/>
          <p:cNvSpPr>
            <a:spLocks noGrp="1"/>
          </p:cNvSpPr>
          <p:nvPr>
            <p:ph type="sldNum" sz="quarter" idx="12"/>
          </p:nvPr>
        </p:nvSpPr>
        <p:spPr/>
        <p:txBody>
          <a:bodyPr/>
          <a:lstStyle/>
          <a:p>
            <a:fld id="{54406723-63EF-46BA-8197-50CD82E0DAB1}" type="slidenum">
              <a:rPr lang="en-US" smtClean="0"/>
              <a:pPr/>
              <a:t>5</a:t>
            </a:fld>
            <a:endParaRPr lang="en-US" dirty="0"/>
          </a:p>
        </p:txBody>
      </p:sp>
      <p:sp>
        <p:nvSpPr>
          <p:cNvPr id="4" name="Title 3"/>
          <p:cNvSpPr>
            <a:spLocks noGrp="1"/>
          </p:cNvSpPr>
          <p:nvPr>
            <p:ph type="title"/>
          </p:nvPr>
        </p:nvSpPr>
        <p:spPr/>
        <p:txBody>
          <a:bodyPr/>
          <a:lstStyle/>
          <a:p>
            <a:r>
              <a:rPr lang="en-US" dirty="0"/>
              <a:t>Our Team </a:t>
            </a:r>
          </a:p>
        </p:txBody>
      </p:sp>
    </p:spTree>
    <p:extLst>
      <p:ext uri="{BB962C8B-B14F-4D97-AF65-F5344CB8AC3E}">
        <p14:creationId xmlns:p14="http://schemas.microsoft.com/office/powerpoint/2010/main" val="1574785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432" y="1752600"/>
            <a:ext cx="8229600" cy="4525963"/>
          </a:xfrm>
        </p:spPr>
        <p:txBody>
          <a:bodyPr>
            <a:normAutofit lnSpcReduction="10000"/>
          </a:bodyPr>
          <a:lstStyle/>
          <a:p>
            <a:r>
              <a:rPr lang="en-US" dirty="0"/>
              <a:t>Program Officer – Primary Contact for Grants</a:t>
            </a:r>
          </a:p>
          <a:p>
            <a:pPr lvl="1"/>
            <a:r>
              <a:rPr lang="en-US" dirty="0"/>
              <a:t>Building relationships for success in grant programs</a:t>
            </a:r>
          </a:p>
          <a:p>
            <a:pPr lvl="1"/>
            <a:r>
              <a:rPr lang="en-US" dirty="0"/>
              <a:t>Obtaining information and addressing concerns</a:t>
            </a:r>
          </a:p>
          <a:p>
            <a:pPr lvl="1"/>
            <a:r>
              <a:rPr lang="en-US" dirty="0"/>
              <a:t>Asking tough questions</a:t>
            </a:r>
          </a:p>
          <a:p>
            <a:pPr lvl="1"/>
            <a:r>
              <a:rPr lang="en-US" dirty="0"/>
              <a:t>Responding swiftly</a:t>
            </a:r>
          </a:p>
          <a:p>
            <a:pPr lvl="1"/>
            <a:r>
              <a:rPr lang="en-US" dirty="0"/>
              <a:t>General information regarding the Javits Program, regulatory and statutory guidance </a:t>
            </a:r>
          </a:p>
          <a:p>
            <a:pPr lvl="1"/>
            <a:r>
              <a:rPr lang="en-US" dirty="0"/>
              <a:t>Emails regarding performance, obligations, and due dates</a:t>
            </a:r>
          </a:p>
          <a:p>
            <a:pPr lvl="1"/>
            <a:r>
              <a:rPr lang="en-US" dirty="0"/>
              <a:t>Available for questions</a:t>
            </a:r>
          </a:p>
          <a:p>
            <a:pPr lvl="1"/>
            <a:endParaRPr lang="en-US" dirty="0"/>
          </a:p>
          <a:p>
            <a:r>
              <a:rPr lang="en-US" dirty="0"/>
              <a:t>Team Leader – Secondary Contact for Grants</a:t>
            </a:r>
          </a:p>
          <a:p>
            <a:pPr lvl="1"/>
            <a:endParaRPr lang="en-US" dirty="0"/>
          </a:p>
          <a:p>
            <a:pPr marL="393192" lvl="1" indent="0">
              <a:buNone/>
            </a:pPr>
            <a:endParaRPr lang="en-US" dirty="0"/>
          </a:p>
          <a:p>
            <a:pPr lvl="1"/>
            <a:endParaRPr lang="en-US" dirty="0"/>
          </a:p>
          <a:p>
            <a:pPr lvl="1"/>
            <a:endParaRPr lang="en-US" dirty="0"/>
          </a:p>
        </p:txBody>
      </p:sp>
      <p:sp>
        <p:nvSpPr>
          <p:cNvPr id="3" name="Slide Number Placeholder 2"/>
          <p:cNvSpPr>
            <a:spLocks noGrp="1"/>
          </p:cNvSpPr>
          <p:nvPr>
            <p:ph type="sldNum" sz="quarter" idx="12"/>
          </p:nvPr>
        </p:nvSpPr>
        <p:spPr/>
        <p:txBody>
          <a:bodyPr/>
          <a:lstStyle/>
          <a:p>
            <a:fld id="{54406723-63EF-46BA-8197-50CD82E0DAB1}" type="slidenum">
              <a:rPr lang="en-US" smtClean="0"/>
              <a:pPr/>
              <a:t>6</a:t>
            </a:fld>
            <a:endParaRPr lang="en-US" dirty="0"/>
          </a:p>
        </p:txBody>
      </p:sp>
      <p:sp>
        <p:nvSpPr>
          <p:cNvPr id="4" name="Title 3"/>
          <p:cNvSpPr>
            <a:spLocks noGrp="1"/>
          </p:cNvSpPr>
          <p:nvPr>
            <p:ph type="title"/>
          </p:nvPr>
        </p:nvSpPr>
        <p:spPr>
          <a:xfrm>
            <a:off x="457200" y="762000"/>
            <a:ext cx="8229600" cy="1143000"/>
          </a:xfrm>
        </p:spPr>
        <p:txBody>
          <a:bodyPr>
            <a:normAutofit fontScale="90000"/>
          </a:bodyPr>
          <a:lstStyle/>
          <a:p>
            <a:r>
              <a:rPr lang="en-US" altLang="en-US" sz="4400" dirty="0"/>
              <a:t>Javits Program: Communication is Key</a:t>
            </a:r>
            <a:br>
              <a:rPr lang="en-US" altLang="en-US" sz="4400" dirty="0"/>
            </a:br>
            <a:endParaRPr lang="en-US" dirty="0"/>
          </a:p>
        </p:txBody>
      </p:sp>
    </p:spTree>
    <p:extLst>
      <p:ext uri="{BB962C8B-B14F-4D97-AF65-F5344CB8AC3E}">
        <p14:creationId xmlns:p14="http://schemas.microsoft.com/office/powerpoint/2010/main" val="98906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4406723-63EF-46BA-8197-50CD82E0DAB1}" type="slidenum">
              <a:rPr lang="en-US" smtClean="0"/>
              <a:pPr/>
              <a:t>7</a:t>
            </a:fld>
            <a:endParaRPr lang="en-US" dirty="0"/>
          </a:p>
        </p:txBody>
      </p:sp>
      <p:sp>
        <p:nvSpPr>
          <p:cNvPr id="4" name="Title 3"/>
          <p:cNvSpPr>
            <a:spLocks noGrp="1"/>
          </p:cNvSpPr>
          <p:nvPr>
            <p:ph type="title"/>
          </p:nvPr>
        </p:nvSpPr>
        <p:spPr/>
        <p:txBody>
          <a:bodyPr>
            <a:normAutofit fontScale="90000"/>
          </a:bodyPr>
          <a:lstStyle/>
          <a:p>
            <a:br>
              <a:rPr lang="en-US" altLang="en-US" sz="4400" dirty="0"/>
            </a:br>
            <a:r>
              <a:rPr lang="en-US" altLang="en-US" sz="4400" dirty="0"/>
              <a:t>Javits Program:</a:t>
            </a:r>
            <a:br>
              <a:rPr lang="en-US" altLang="en-US" sz="3600" dirty="0"/>
            </a:br>
            <a:r>
              <a:rPr lang="en-US" altLang="en-US" sz="3600" dirty="0"/>
              <a:t>What we’ve been up to….</a:t>
            </a:r>
            <a:br>
              <a:rPr lang="en-US" altLang="en-US" sz="2700" dirty="0"/>
            </a:br>
            <a:endParaRPr lang="en-US" sz="27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80608" y="84931"/>
            <a:ext cx="2349544" cy="1820069"/>
          </a:xfrm>
        </p:spPr>
      </p:pic>
      <p:sp>
        <p:nvSpPr>
          <p:cNvPr id="2" name="TextBox 1">
            <a:extLst>
              <a:ext uri="{FF2B5EF4-FFF2-40B4-BE49-F238E27FC236}">
                <a16:creationId xmlns:a16="http://schemas.microsoft.com/office/drawing/2014/main" id="{59A03FB8-0BA0-486F-8F71-67BEAD83E25C}"/>
              </a:ext>
            </a:extLst>
          </p:cNvPr>
          <p:cNvSpPr txBox="1"/>
          <p:nvPr/>
        </p:nvSpPr>
        <p:spPr>
          <a:xfrm>
            <a:off x="419986" y="2283291"/>
            <a:ext cx="8410166" cy="298543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dirty="0"/>
              <a:t>Welcome &amp; Congratulations New FY 2019 Grantees</a:t>
            </a:r>
          </a:p>
          <a:p>
            <a:pPr marL="285750" indent="-285750">
              <a:spcAft>
                <a:spcPts val="1200"/>
              </a:spcAft>
              <a:buFont typeface="Arial" panose="020B0604020202020204" pitchFamily="34" charset="0"/>
              <a:buChar char="•"/>
            </a:pPr>
            <a:r>
              <a:rPr lang="en-US" sz="2800" dirty="0"/>
              <a:t>FY 15, 17 and 18 Continuation Awards (All Budget Revisions Received)</a:t>
            </a:r>
          </a:p>
          <a:p>
            <a:pPr marL="285750" indent="-285750">
              <a:spcAft>
                <a:spcPts val="1200"/>
              </a:spcAft>
              <a:buFont typeface="Arial" panose="020B0604020202020204" pitchFamily="34" charset="0"/>
              <a:buChar char="•"/>
            </a:pPr>
            <a:r>
              <a:rPr lang="en-US" sz="2800" dirty="0"/>
              <a:t>Annual Performance Reports (APRs) due – end of Dec 2019 </a:t>
            </a:r>
            <a:r>
              <a:rPr lang="en-US" dirty="0"/>
              <a:t>	</a:t>
            </a:r>
            <a:r>
              <a:rPr lang="en-US" sz="2400" b="1" dirty="0">
                <a:solidFill>
                  <a:srgbClr val="FF0000"/>
                </a:solidFill>
              </a:rPr>
              <a:t>(FY 15 and 17 Grantees Only)</a:t>
            </a:r>
          </a:p>
        </p:txBody>
      </p:sp>
    </p:spTree>
    <p:extLst>
      <p:ext uri="{BB962C8B-B14F-4D97-AF65-F5344CB8AC3E}">
        <p14:creationId xmlns:p14="http://schemas.microsoft.com/office/powerpoint/2010/main" val="212786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2432" y="1341437"/>
            <a:ext cx="8229600" cy="4525963"/>
          </a:xfrm>
        </p:spPr>
        <p:txBody>
          <a:bodyPr>
            <a:normAutofit fontScale="92500"/>
          </a:bodyPr>
          <a:lstStyle/>
          <a:p>
            <a:endParaRPr lang="en-US" sz="1700" dirty="0"/>
          </a:p>
          <a:p>
            <a:r>
              <a:rPr lang="en-US" dirty="0"/>
              <a:t>Read and understand the terms and conditions listed on the Grant Award Notification (GAN)</a:t>
            </a:r>
          </a:p>
          <a:p>
            <a:endParaRPr lang="en-US" sz="1700" dirty="0"/>
          </a:p>
          <a:p>
            <a:r>
              <a:rPr lang="en-US" dirty="0"/>
              <a:t>Submit required reports in timely manner</a:t>
            </a:r>
          </a:p>
          <a:p>
            <a:pPr marL="109728" indent="0">
              <a:buNone/>
            </a:pPr>
            <a:r>
              <a:rPr lang="en-US" sz="1600" dirty="0"/>
              <a:t> </a:t>
            </a:r>
            <a:endParaRPr lang="en-US" sz="1700" dirty="0"/>
          </a:p>
          <a:p>
            <a:r>
              <a:rPr lang="en-US" dirty="0"/>
              <a:t>Maintain documentation</a:t>
            </a:r>
          </a:p>
          <a:p>
            <a:pPr marL="109728" indent="0">
              <a:buNone/>
            </a:pPr>
            <a:endParaRPr lang="en-US" sz="1600" dirty="0"/>
          </a:p>
          <a:p>
            <a:r>
              <a:rPr lang="en-US" dirty="0"/>
              <a:t>Draw down funds from G5 per your budget</a:t>
            </a:r>
          </a:p>
          <a:p>
            <a:endParaRPr lang="en-US" sz="1700" dirty="0"/>
          </a:p>
          <a:p>
            <a:r>
              <a:rPr lang="en-US" dirty="0"/>
              <a:t>Adhere to the scope or objectives of the project as described in grantee application</a:t>
            </a:r>
          </a:p>
          <a:p>
            <a:pPr lvl="1"/>
            <a:endParaRPr lang="en-US" dirty="0"/>
          </a:p>
        </p:txBody>
      </p:sp>
      <p:sp>
        <p:nvSpPr>
          <p:cNvPr id="3" name="Slide Number Placeholder 2"/>
          <p:cNvSpPr>
            <a:spLocks noGrp="1"/>
          </p:cNvSpPr>
          <p:nvPr>
            <p:ph type="sldNum" sz="quarter" idx="12"/>
          </p:nvPr>
        </p:nvSpPr>
        <p:spPr/>
        <p:txBody>
          <a:bodyPr/>
          <a:lstStyle/>
          <a:p>
            <a:fld id="{54406723-63EF-46BA-8197-50CD82E0DAB1}" type="slidenum">
              <a:rPr lang="en-US" smtClean="0"/>
              <a:pPr/>
              <a:t>8</a:t>
            </a:fld>
            <a:endParaRPr lang="en-US" dirty="0"/>
          </a:p>
        </p:txBody>
      </p:sp>
      <p:sp>
        <p:nvSpPr>
          <p:cNvPr id="4" name="Title 3"/>
          <p:cNvSpPr>
            <a:spLocks noGrp="1"/>
          </p:cNvSpPr>
          <p:nvPr>
            <p:ph type="title"/>
          </p:nvPr>
        </p:nvSpPr>
        <p:spPr>
          <a:xfrm>
            <a:off x="457200" y="304800"/>
            <a:ext cx="8229600" cy="1143000"/>
          </a:xfrm>
        </p:spPr>
        <p:txBody>
          <a:bodyPr>
            <a:normAutofit/>
          </a:bodyPr>
          <a:lstStyle/>
          <a:p>
            <a:pPr algn="ctr"/>
            <a:r>
              <a:rPr lang="en-US" altLang="en-US" sz="3600" dirty="0"/>
              <a:t>Javits: </a:t>
            </a:r>
            <a:r>
              <a:rPr lang="en-US" sz="3600" dirty="0"/>
              <a:t>Grantee Responsibilities</a:t>
            </a:r>
          </a:p>
        </p:txBody>
      </p:sp>
    </p:spTree>
    <p:extLst>
      <p:ext uri="{BB962C8B-B14F-4D97-AF65-F5344CB8AC3E}">
        <p14:creationId xmlns:p14="http://schemas.microsoft.com/office/powerpoint/2010/main" val="2942801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29200"/>
          </a:xfrm>
        </p:spPr>
        <p:txBody>
          <a:bodyPr>
            <a:noAutofit/>
          </a:bodyPr>
          <a:lstStyle/>
          <a:p>
            <a:pPr>
              <a:spcAft>
                <a:spcPts val="600"/>
              </a:spcAft>
            </a:pPr>
            <a:r>
              <a:rPr lang="en-US" sz="2400" dirty="0"/>
              <a:t>Program statute and regulations</a:t>
            </a:r>
          </a:p>
          <a:p>
            <a:pPr lvl="1">
              <a:spcAft>
                <a:spcPts val="600"/>
              </a:spcAft>
            </a:pPr>
            <a:r>
              <a:rPr lang="en-US" sz="2200" dirty="0"/>
              <a:t>Program Authority: Section 4644 of the ESEA, as amended by the ESSA (20 U.S.C. 7294)</a:t>
            </a:r>
          </a:p>
          <a:p>
            <a:pPr>
              <a:spcAft>
                <a:spcPts val="600"/>
              </a:spcAft>
            </a:pPr>
            <a:r>
              <a:rPr lang="en-US" sz="2400" dirty="0"/>
              <a:t>Education Department General Administrative Regulations (EDGAR)</a:t>
            </a:r>
          </a:p>
          <a:p>
            <a:pPr>
              <a:spcAft>
                <a:spcPts val="600"/>
              </a:spcAft>
            </a:pPr>
            <a:r>
              <a:rPr lang="en-US" sz="2400" dirty="0"/>
              <a:t>2 CFR Part 200—Uniform Guidance</a:t>
            </a:r>
          </a:p>
          <a:p>
            <a:pPr>
              <a:spcAft>
                <a:spcPts val="600"/>
              </a:spcAft>
            </a:pPr>
            <a:r>
              <a:rPr lang="en-US" sz="2400" dirty="0"/>
              <a:t>2 CFR Part 180 – OMB Guidelines to Agencies on Governmentwide Debarment and Suspension (</a:t>
            </a:r>
            <a:r>
              <a:rPr lang="en-US" sz="2400" dirty="0" err="1"/>
              <a:t>Nonprocurement</a:t>
            </a:r>
            <a:r>
              <a:rPr lang="en-US" sz="2400" dirty="0"/>
              <a:t>)</a:t>
            </a:r>
          </a:p>
          <a:p>
            <a:pPr>
              <a:spcAft>
                <a:spcPts val="600"/>
              </a:spcAft>
            </a:pPr>
            <a:r>
              <a:rPr lang="en-US" sz="2400" dirty="0"/>
              <a:t>Grant Award Notification (GAN)</a:t>
            </a:r>
          </a:p>
          <a:p>
            <a:pPr>
              <a:spcAft>
                <a:spcPts val="600"/>
              </a:spcAft>
            </a:pPr>
            <a:r>
              <a:rPr lang="en-US" sz="2400" dirty="0"/>
              <a:t>Your approved application &amp; budget</a:t>
            </a:r>
          </a:p>
          <a:p>
            <a:pPr>
              <a:spcAft>
                <a:spcPts val="600"/>
              </a:spcAft>
            </a:pPr>
            <a:r>
              <a:rPr lang="en-US" sz="2400" dirty="0"/>
              <a:t>G5 materials</a:t>
            </a:r>
          </a:p>
          <a:p>
            <a:endParaRPr lang="en-US" sz="3200" dirty="0"/>
          </a:p>
        </p:txBody>
      </p:sp>
      <p:sp>
        <p:nvSpPr>
          <p:cNvPr id="3" name="Slide Number Placeholder 2"/>
          <p:cNvSpPr>
            <a:spLocks noGrp="1"/>
          </p:cNvSpPr>
          <p:nvPr>
            <p:ph type="sldNum" sz="quarter" idx="12"/>
          </p:nvPr>
        </p:nvSpPr>
        <p:spPr/>
        <p:txBody>
          <a:bodyPr/>
          <a:lstStyle/>
          <a:p>
            <a:fld id="{54406723-63EF-46BA-8197-50CD82E0DAB1}" type="slidenum">
              <a:rPr lang="en-US" smtClean="0"/>
              <a:pPr/>
              <a:t>9</a:t>
            </a:fld>
            <a:endParaRPr lang="en-US" dirty="0"/>
          </a:p>
        </p:txBody>
      </p:sp>
      <p:sp>
        <p:nvSpPr>
          <p:cNvPr id="4" name="Title 3"/>
          <p:cNvSpPr>
            <a:spLocks noGrp="1"/>
          </p:cNvSpPr>
          <p:nvPr>
            <p:ph type="title"/>
          </p:nvPr>
        </p:nvSpPr>
        <p:spPr>
          <a:xfrm>
            <a:off x="457200" y="0"/>
            <a:ext cx="8229600" cy="1143000"/>
          </a:xfrm>
        </p:spPr>
        <p:txBody>
          <a:bodyPr>
            <a:normAutofit/>
          </a:bodyPr>
          <a:lstStyle/>
          <a:p>
            <a:pPr algn="ctr"/>
            <a:r>
              <a:rPr lang="en-US" altLang="en-US" sz="3200" dirty="0"/>
              <a:t>Javits: Grant Reference Materials</a:t>
            </a:r>
            <a:endParaRPr lang="en-US" sz="3200" dirty="0"/>
          </a:p>
        </p:txBody>
      </p:sp>
    </p:spTree>
    <p:extLst>
      <p:ext uri="{BB962C8B-B14F-4D97-AF65-F5344CB8AC3E}">
        <p14:creationId xmlns:p14="http://schemas.microsoft.com/office/powerpoint/2010/main" val="441563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000066"/>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8" ma:contentTypeDescription="Create a new document." ma:contentTypeScope="" ma:versionID="443ed2e4e530905d0e5d97890388d65e">
  <xsd:schema xmlns:xsd="http://www.w3.org/2001/XMLSchema" xmlns:xs="http://www.w3.org/2001/XMLSchema" xmlns:p="http://schemas.microsoft.com/office/2006/metadata/properties" xmlns:ns3="02e41e38-1731-4866-b09a-6257d8bc047f" targetNamespace="http://schemas.microsoft.com/office/2006/metadata/properties" ma:root="true" ma:fieldsID="0d46c53b1c2050e436ab7ce36fc30dd2" ns3:_="">
    <xsd:import namespace="02e41e38-1731-4866-b09a-6257d8bc047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B8B6B2-440C-47F0-9D31-5512BA24D0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4F8FE0-24C8-4731-87B2-AD55EBFE8FA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F4FB425-98CD-4490-868F-45E366D158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26281</TotalTime>
  <Words>5017</Words>
  <Application>Microsoft Office PowerPoint</Application>
  <PresentationFormat>On-screen Show (4:3)</PresentationFormat>
  <Paragraphs>516</Paragraphs>
  <Slides>39</Slides>
  <Notes>38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Calibri</vt:lpstr>
      <vt:lpstr>Lucida Sans Unicode</vt:lpstr>
      <vt:lpstr>Tahoma</vt:lpstr>
      <vt:lpstr>Times New Roman</vt:lpstr>
      <vt:lpstr>Verdana</vt:lpstr>
      <vt:lpstr>Wingdings</vt:lpstr>
      <vt:lpstr>Wingdings 2</vt:lpstr>
      <vt:lpstr>Wingdings 3</vt:lpstr>
      <vt:lpstr>Concourse</vt:lpstr>
      <vt:lpstr>1_Concourse</vt:lpstr>
      <vt:lpstr>December 2019 Javits Program Project Director’s Meeting    December 10, 2019</vt:lpstr>
      <vt:lpstr>Housekeeping Rules</vt:lpstr>
      <vt:lpstr>Agenda</vt:lpstr>
      <vt:lpstr>The Javits Team</vt:lpstr>
      <vt:lpstr>Our Team </vt:lpstr>
      <vt:lpstr>Javits Program: Communication is Key </vt:lpstr>
      <vt:lpstr> Javits Program: What we’ve been up to…. </vt:lpstr>
      <vt:lpstr>Javits: Grantee Responsibilities</vt:lpstr>
      <vt:lpstr>Javits: Grant Reference Materials</vt:lpstr>
      <vt:lpstr>Javits:  Education Department General Administrative Regulations (EDGAR)</vt:lpstr>
      <vt:lpstr>Javits:  Uniform Guidance  (2 CFR § 200)</vt:lpstr>
      <vt:lpstr>Budgets:  Tips to Maintain it</vt:lpstr>
      <vt:lpstr>Budget Revisions</vt:lpstr>
      <vt:lpstr>Budget Revision Checklist</vt:lpstr>
      <vt:lpstr>Budget Revision Checklist (Cont)</vt:lpstr>
      <vt:lpstr>Budget Revision Checklist (Cont)</vt:lpstr>
      <vt:lpstr>Program Officer’s Budget Revision Review</vt:lpstr>
      <vt:lpstr>Changes Can Be Inevitable!</vt:lpstr>
      <vt:lpstr>Javits:  Obligating Funds</vt:lpstr>
      <vt:lpstr>Carrying Over Funds: Overview</vt:lpstr>
      <vt:lpstr>Allowable Costs Requirements</vt:lpstr>
      <vt:lpstr>Allowable costs: Meetings</vt:lpstr>
      <vt:lpstr>Allowable costs: Meetings</vt:lpstr>
      <vt:lpstr>Allowable costs: Meetings</vt:lpstr>
      <vt:lpstr>Allowable costs: Meetings</vt:lpstr>
      <vt:lpstr>Allowable costs: Meetings</vt:lpstr>
      <vt:lpstr>Allowable Costs: Grantee-Sponsored Meetings</vt:lpstr>
      <vt:lpstr>Allowable costs: Entertainment</vt:lpstr>
      <vt:lpstr>Common Allowable Cost for Javits Program </vt:lpstr>
      <vt:lpstr>Continuation Funding </vt:lpstr>
      <vt:lpstr>Substantial Progress </vt:lpstr>
      <vt:lpstr>Substantial Progress </vt:lpstr>
      <vt:lpstr>Substantial Progress</vt:lpstr>
      <vt:lpstr>Performance Reporting</vt:lpstr>
      <vt:lpstr>Javits: Grant Monitoring</vt:lpstr>
      <vt:lpstr>Successful Javits Programs And finally….</vt:lpstr>
      <vt:lpstr>Additional Questions</vt:lpstr>
      <vt:lpstr>Javits Team Contacts</vt:lpstr>
      <vt:lpstr>Thanks for joining us today!</vt:lpstr>
    </vt:vector>
  </TitlesOfParts>
  <Company>U.S.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 Dept. of Education</dc:creator>
  <cp:lastModifiedBy>Horner-Smith, Mildred</cp:lastModifiedBy>
  <cp:revision>627</cp:revision>
  <cp:lastPrinted>2019-12-04T19:59:42Z</cp:lastPrinted>
  <dcterms:created xsi:type="dcterms:W3CDTF">2012-08-28T12:21:11Z</dcterms:created>
  <dcterms:modified xsi:type="dcterms:W3CDTF">2019-12-11T14:39:04Z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